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1"/>
  </p:notesMasterIdLst>
  <p:sldIdLst>
    <p:sldId id="256" r:id="rId2"/>
    <p:sldId id="257" r:id="rId3"/>
    <p:sldId id="340" r:id="rId4"/>
    <p:sldId id="355" r:id="rId5"/>
    <p:sldId id="307" r:id="rId6"/>
    <p:sldId id="308" r:id="rId7"/>
    <p:sldId id="301" r:id="rId8"/>
    <p:sldId id="302" r:id="rId9"/>
    <p:sldId id="303" r:id="rId10"/>
    <p:sldId id="304" r:id="rId11"/>
    <p:sldId id="305" r:id="rId12"/>
    <p:sldId id="306" r:id="rId13"/>
    <p:sldId id="258" r:id="rId14"/>
    <p:sldId id="259" r:id="rId15"/>
    <p:sldId id="300" r:id="rId16"/>
    <p:sldId id="287" r:id="rId17"/>
    <p:sldId id="297" r:id="rId18"/>
    <p:sldId id="292" r:id="rId19"/>
    <p:sldId id="309" r:id="rId20"/>
    <p:sldId id="327" r:id="rId21"/>
    <p:sldId id="310" r:id="rId22"/>
    <p:sldId id="362" r:id="rId23"/>
    <p:sldId id="364" r:id="rId24"/>
    <p:sldId id="365" r:id="rId25"/>
    <p:sldId id="366" r:id="rId26"/>
    <p:sldId id="367" r:id="rId27"/>
    <p:sldId id="368" r:id="rId28"/>
    <p:sldId id="369" r:id="rId29"/>
    <p:sldId id="370" r:id="rId30"/>
    <p:sldId id="311" r:id="rId31"/>
    <p:sldId id="312" r:id="rId32"/>
    <p:sldId id="313" r:id="rId33"/>
    <p:sldId id="314" r:id="rId34"/>
    <p:sldId id="315" r:id="rId35"/>
    <p:sldId id="321" r:id="rId36"/>
    <p:sldId id="322" r:id="rId37"/>
    <p:sldId id="324" r:id="rId38"/>
    <p:sldId id="325" r:id="rId39"/>
    <p:sldId id="323" r:id="rId40"/>
    <p:sldId id="361" r:id="rId41"/>
    <p:sldId id="316" r:id="rId42"/>
    <p:sldId id="326" r:id="rId43"/>
    <p:sldId id="317" r:id="rId44"/>
    <p:sldId id="318" r:id="rId45"/>
    <p:sldId id="319" r:id="rId46"/>
    <p:sldId id="320" r:id="rId47"/>
    <p:sldId id="328" r:id="rId48"/>
    <p:sldId id="329" r:id="rId49"/>
    <p:sldId id="330" r:id="rId50"/>
    <p:sldId id="331" r:id="rId51"/>
    <p:sldId id="335" r:id="rId52"/>
    <p:sldId id="332" r:id="rId53"/>
    <p:sldId id="333" r:id="rId54"/>
    <p:sldId id="336" r:id="rId55"/>
    <p:sldId id="337" r:id="rId56"/>
    <p:sldId id="334" r:id="rId57"/>
    <p:sldId id="338" r:id="rId58"/>
    <p:sldId id="339" r:id="rId59"/>
    <p:sldId id="350" r:id="rId60"/>
    <p:sldId id="352" r:id="rId61"/>
    <p:sldId id="343" r:id="rId62"/>
    <p:sldId id="351" r:id="rId63"/>
    <p:sldId id="344" r:id="rId64"/>
    <p:sldId id="371" r:id="rId65"/>
    <p:sldId id="372" r:id="rId66"/>
    <p:sldId id="345" r:id="rId67"/>
    <p:sldId id="360" r:id="rId68"/>
    <p:sldId id="346" r:id="rId69"/>
    <p:sldId id="349" r:id="rId70"/>
    <p:sldId id="347" r:id="rId71"/>
    <p:sldId id="341" r:id="rId72"/>
    <p:sldId id="342" r:id="rId73"/>
    <p:sldId id="348" r:id="rId74"/>
    <p:sldId id="353" r:id="rId75"/>
    <p:sldId id="354" r:id="rId76"/>
    <p:sldId id="356" r:id="rId77"/>
    <p:sldId id="357" r:id="rId78"/>
    <p:sldId id="358" r:id="rId79"/>
    <p:sldId id="359" r:id="rId8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1837"/>
  </p:normalViewPr>
  <p:slideViewPr>
    <p:cSldViewPr>
      <p:cViewPr varScale="1">
        <p:scale>
          <a:sx n="117" d="100"/>
          <a:sy n="117" d="100"/>
        </p:scale>
        <p:origin x="202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F317D5D-073B-E341-9DF4-93C6145262A6}"/>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10AF0124-970C-724E-8C4B-A37744369FD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2B6DFABC-9905-AC40-BB4C-6559B1C2CD7E}" type="datetimeFigureOut">
              <a:rPr lang="en-US" altLang="en-US"/>
              <a:pPr>
                <a:defRPr/>
              </a:pPr>
              <a:t>2/3/21</a:t>
            </a:fld>
            <a:endParaRPr lang="en-US" altLang="en-US"/>
          </a:p>
        </p:txBody>
      </p:sp>
      <p:sp>
        <p:nvSpPr>
          <p:cNvPr id="4" name="Slide Image Placeholder 3">
            <a:extLst>
              <a:ext uri="{FF2B5EF4-FFF2-40B4-BE49-F238E27FC236}">
                <a16:creationId xmlns:a16="http://schemas.microsoft.com/office/drawing/2014/main" id="{69B86C09-A027-274C-B860-6BE9B010D34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FF38831-0054-3447-B24B-6CA99BA5B31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605E688-295B-B241-AF66-59181D3AFE6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D062CD3-000D-DB43-8C25-6CA89D20C79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CC3A386A-7FE6-C444-9422-05F76F224545}" type="slidenum">
              <a:rPr lang="en-US" altLang="en-US"/>
              <a:pPr>
                <a:defRPr/>
              </a:pPr>
              <a:t>‹#›</a:t>
            </a:fld>
            <a:endParaRPr lang="en-US" altLang="en-US"/>
          </a:p>
        </p:txBody>
      </p:sp>
    </p:spTree>
    <p:extLst>
      <p:ext uri="{BB962C8B-B14F-4D97-AF65-F5344CB8AC3E}">
        <p14:creationId xmlns:p14="http://schemas.microsoft.com/office/powerpoint/2010/main" val="19783397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Nick says a bit about each category, including who tends to focus on each category.</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6</a:t>
            </a:fld>
            <a:endParaRPr lang="en-US" altLang="en-US"/>
          </a:p>
        </p:txBody>
      </p:sp>
    </p:spTree>
    <p:extLst>
      <p:ext uri="{BB962C8B-B14F-4D97-AF65-F5344CB8AC3E}">
        <p14:creationId xmlns:p14="http://schemas.microsoft.com/office/powerpoint/2010/main" val="867916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federal report is titled “Evaluation of the Homelessness Partnering Strategy.” It can be found here: https://</a:t>
            </a:r>
            <a:r>
              <a:rPr lang="en-US" dirty="0" err="1"/>
              <a:t>www.canada.ca</a:t>
            </a:r>
            <a:r>
              <a:rPr lang="en-US" dirty="0"/>
              <a:t>/</a:t>
            </a:r>
            <a:r>
              <a:rPr lang="en-US" dirty="0" err="1"/>
              <a:t>en</a:t>
            </a:r>
            <a:r>
              <a:rPr lang="en-US" dirty="0"/>
              <a:t>/employment-social-development/corporate/reports/evaluations/homelessness-partnering-</a:t>
            </a:r>
            <a:r>
              <a:rPr lang="en-US" dirty="0" err="1"/>
              <a:t>strategy.html</a:t>
            </a:r>
            <a:r>
              <a:rPr lang="en-US" dirty="0"/>
              <a:t>  It’s a May 2018 ESDC report.</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62</a:t>
            </a:fld>
            <a:endParaRPr lang="en-US" altLang="en-US"/>
          </a:p>
        </p:txBody>
      </p:sp>
    </p:spTree>
    <p:extLst>
      <p:ext uri="{BB962C8B-B14F-4D97-AF65-F5344CB8AC3E}">
        <p14:creationId xmlns:p14="http://schemas.microsoft.com/office/powerpoint/2010/main" val="748976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The Supporting Communities Partnership Initiative (SCPI) was announced in December 1999 and confirmed in the Feb 2000 federal budget. It started in 2000.</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63</a:t>
            </a:fld>
            <a:endParaRPr lang="en-US" altLang="en-US"/>
          </a:p>
        </p:txBody>
      </p:sp>
    </p:spTree>
    <p:extLst>
      <p:ext uri="{BB962C8B-B14F-4D97-AF65-F5344CB8AC3E}">
        <p14:creationId xmlns:p14="http://schemas.microsoft.com/office/powerpoint/2010/main" val="411951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Personal correspondence with Josh Evans (2 Feb 2021).</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64</a:t>
            </a:fld>
            <a:endParaRPr lang="en-US" altLang="en-US"/>
          </a:p>
        </p:txBody>
      </p:sp>
    </p:spTree>
    <p:extLst>
      <p:ext uri="{BB962C8B-B14F-4D97-AF65-F5344CB8AC3E}">
        <p14:creationId xmlns:p14="http://schemas.microsoft.com/office/powerpoint/2010/main" val="871047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Source: Personal correspondence with Josh Evans (2 Feb 2021).</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65</a:t>
            </a:fld>
            <a:endParaRPr lang="en-US" altLang="en-US"/>
          </a:p>
        </p:txBody>
      </p:sp>
    </p:spTree>
    <p:extLst>
      <p:ext uri="{BB962C8B-B14F-4D97-AF65-F5344CB8AC3E}">
        <p14:creationId xmlns:p14="http://schemas.microsoft.com/office/powerpoint/2010/main" val="488843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in the following report that you’ll find my review: https://</a:t>
            </a:r>
            <a:r>
              <a:rPr lang="en-US" dirty="0" err="1"/>
              <a:t>nickfalvo.ca</a:t>
            </a:r>
            <a:r>
              <a:rPr lang="en-US" dirty="0"/>
              <a:t>/the-long-term-impact-of-the-covid-19-recession-on-homelessness-in-canada/</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7</a:t>
            </a:fld>
            <a:endParaRPr lang="en-US" altLang="en-US"/>
          </a:p>
        </p:txBody>
      </p:sp>
    </p:spTree>
    <p:extLst>
      <p:ext uri="{BB962C8B-B14F-4D97-AF65-F5344CB8AC3E}">
        <p14:creationId xmlns:p14="http://schemas.microsoft.com/office/powerpoint/2010/main" val="479175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Full reference: </a:t>
            </a:r>
            <a:r>
              <a:rPr lang="en-CA" sz="1200" kern="1200" dirty="0" err="1">
                <a:solidFill>
                  <a:schemeClr val="tx1"/>
                </a:solidFill>
                <a:effectLst/>
                <a:latin typeface="+mn-lt"/>
                <a:ea typeface="MS PGothic" panose="020B0600070205080204" pitchFamily="34" charset="-128"/>
                <a:cs typeface="MS PGothic" charset="0"/>
              </a:rPr>
              <a:t>Giano</a:t>
            </a:r>
            <a:r>
              <a:rPr lang="en-CA" sz="1200" kern="1200" dirty="0">
                <a:solidFill>
                  <a:schemeClr val="tx1"/>
                </a:solidFill>
                <a:effectLst/>
                <a:latin typeface="+mn-lt"/>
                <a:ea typeface="MS PGothic" panose="020B0600070205080204" pitchFamily="34" charset="-128"/>
                <a:cs typeface="MS PGothic" charset="0"/>
              </a:rPr>
              <a:t>, Z., Williams, A., Hankey, C., Merrill, R., </a:t>
            </a:r>
            <a:r>
              <a:rPr lang="en-CA" sz="1200" kern="1200" dirty="0" err="1">
                <a:solidFill>
                  <a:schemeClr val="tx1"/>
                </a:solidFill>
                <a:effectLst/>
                <a:latin typeface="+mn-lt"/>
                <a:ea typeface="MS PGothic" panose="020B0600070205080204" pitchFamily="34" charset="-128"/>
                <a:cs typeface="MS PGothic" charset="0"/>
              </a:rPr>
              <a:t>Lisnic</a:t>
            </a:r>
            <a:r>
              <a:rPr lang="en-CA" sz="1200" kern="1200" dirty="0">
                <a:solidFill>
                  <a:schemeClr val="tx1"/>
                </a:solidFill>
                <a:effectLst/>
                <a:latin typeface="+mn-lt"/>
                <a:ea typeface="MS PGothic" panose="020B0600070205080204" pitchFamily="34" charset="-128"/>
                <a:cs typeface="MS PGothic" charset="0"/>
              </a:rPr>
              <a:t>, R., &amp; Herring, A. (2020). Forty years of research on predictors of homelessness. </a:t>
            </a:r>
            <a:r>
              <a:rPr lang="en-CA" sz="1200" i="1" kern="1200" dirty="0">
                <a:solidFill>
                  <a:schemeClr val="tx1"/>
                </a:solidFill>
                <a:effectLst/>
                <a:latin typeface="+mn-lt"/>
                <a:ea typeface="MS PGothic" panose="020B0600070205080204" pitchFamily="34" charset="-128"/>
                <a:cs typeface="MS PGothic" charset="0"/>
              </a:rPr>
              <a:t>Community Mental Health Journal</a:t>
            </a:r>
            <a:r>
              <a:rPr lang="en-CA" sz="1200" kern="1200" dirty="0">
                <a:solidFill>
                  <a:schemeClr val="tx1"/>
                </a:solidFill>
                <a:effectLst/>
                <a:latin typeface="+mn-lt"/>
                <a:ea typeface="MS PGothic" panose="020B0600070205080204" pitchFamily="34" charset="-128"/>
                <a:cs typeface="MS PGothic" charset="0"/>
              </a:rPr>
              <a:t>, </a:t>
            </a:r>
            <a:r>
              <a:rPr lang="en-CA" sz="1200" i="1" kern="1200" dirty="0">
                <a:solidFill>
                  <a:schemeClr val="tx1"/>
                </a:solidFill>
                <a:effectLst/>
                <a:latin typeface="+mn-lt"/>
                <a:ea typeface="MS PGothic" panose="020B0600070205080204" pitchFamily="34" charset="-128"/>
                <a:cs typeface="MS PGothic" charset="0"/>
              </a:rPr>
              <a:t>56</a:t>
            </a:r>
            <a:r>
              <a:rPr lang="en-CA" sz="1200" kern="1200" dirty="0">
                <a:solidFill>
                  <a:schemeClr val="tx1"/>
                </a:solidFill>
                <a:effectLst/>
                <a:latin typeface="+mn-lt"/>
                <a:ea typeface="MS PGothic" panose="020B0600070205080204" pitchFamily="34" charset="-128"/>
                <a:cs typeface="MS PGothic" charset="0"/>
              </a:rPr>
              <a:t>(4), 692-709.</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8</a:t>
            </a:fld>
            <a:endParaRPr lang="en-US" altLang="en-US"/>
          </a:p>
        </p:txBody>
      </p:sp>
    </p:spTree>
    <p:extLst>
      <p:ext uri="{BB962C8B-B14F-4D97-AF65-F5344CB8AC3E}">
        <p14:creationId xmlns:p14="http://schemas.microsoft.com/office/powerpoint/2010/main" val="19940432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Full reference: </a:t>
            </a:r>
            <a:r>
              <a:rPr lang="en-CA" sz="1200" kern="1200" dirty="0">
                <a:solidFill>
                  <a:schemeClr val="tx1"/>
                </a:solidFill>
                <a:effectLst/>
                <a:latin typeface="+mn-lt"/>
                <a:ea typeface="MS PGothic" panose="020B0600070205080204" pitchFamily="34" charset="-128"/>
                <a:cs typeface="MS PGothic" charset="0"/>
              </a:rPr>
              <a:t>Johnson, G., Scutella, R., Tseng, Y., &amp; Wood, G. (2015). Entries and exits from homelessness: a dynamic analysis of the relationship between structural conditions and individual characteristics. </a:t>
            </a:r>
            <a:r>
              <a:rPr lang="en-CA" sz="1200" i="1" kern="1200" dirty="0">
                <a:solidFill>
                  <a:schemeClr val="tx1"/>
                </a:solidFill>
                <a:effectLst/>
                <a:latin typeface="+mn-lt"/>
                <a:ea typeface="MS PGothic" panose="020B0600070205080204" pitchFamily="34" charset="-128"/>
                <a:cs typeface="MS PGothic" charset="0"/>
              </a:rPr>
              <a:t>AHURI Final Report Series-Project: The interrelationship between structural factors and individual risk factors in explaining homelessness</a:t>
            </a:r>
            <a:r>
              <a:rPr lang="en-CA" sz="1200" kern="1200" dirty="0">
                <a:solidFill>
                  <a:schemeClr val="tx1"/>
                </a:solidFill>
                <a:effectLst/>
                <a:latin typeface="+mn-lt"/>
                <a:ea typeface="MS PGothic" panose="020B0600070205080204" pitchFamily="34" charset="-128"/>
                <a:cs typeface="MS PGothic" charset="0"/>
              </a:rPr>
              <a:t>. AHURI Final Report No. 248, 248, 1-67.</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9</a:t>
            </a:fld>
            <a:endParaRPr lang="en-US" altLang="en-US"/>
          </a:p>
        </p:txBody>
      </p:sp>
    </p:spTree>
    <p:extLst>
      <p:ext uri="{BB962C8B-B14F-4D97-AF65-F5344CB8AC3E}">
        <p14:creationId xmlns:p14="http://schemas.microsoft.com/office/powerpoint/2010/main" val="670567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reference for the Hanratty et al. (2017) article: </a:t>
            </a:r>
            <a:r>
              <a:rPr lang="en-CA" sz="1200" kern="1200" dirty="0">
                <a:solidFill>
                  <a:schemeClr val="tx1"/>
                </a:solidFill>
                <a:effectLst/>
                <a:latin typeface="+mn-lt"/>
                <a:ea typeface="MS PGothic" panose="020B0600070205080204" pitchFamily="34" charset="-128"/>
                <a:cs typeface="MS PGothic" charset="0"/>
              </a:rPr>
              <a:t>Hanratty, M. (2017). Do local economic conditions affect homelessness? Impact of area housing market factors, unemployment, and poverty on community homeless rates. </a:t>
            </a:r>
            <a:r>
              <a:rPr lang="en-CA" sz="1200" i="1" kern="1200" dirty="0">
                <a:solidFill>
                  <a:schemeClr val="tx1"/>
                </a:solidFill>
                <a:effectLst/>
                <a:latin typeface="+mn-lt"/>
                <a:ea typeface="MS PGothic" panose="020B0600070205080204" pitchFamily="34" charset="-128"/>
                <a:cs typeface="MS PGothic" charset="0"/>
              </a:rPr>
              <a:t>Housing Policy Debate</a:t>
            </a:r>
            <a:r>
              <a:rPr lang="en-CA" sz="1200" kern="1200" dirty="0">
                <a:solidFill>
                  <a:schemeClr val="tx1"/>
                </a:solidFill>
                <a:effectLst/>
                <a:latin typeface="+mn-lt"/>
                <a:ea typeface="MS PGothic" panose="020B0600070205080204" pitchFamily="34" charset="-128"/>
                <a:cs typeface="MS PGothic" charset="0"/>
              </a:rPr>
              <a:t>, </a:t>
            </a:r>
            <a:r>
              <a:rPr lang="en-CA" sz="1200" i="1" kern="1200" dirty="0">
                <a:solidFill>
                  <a:schemeClr val="tx1"/>
                </a:solidFill>
                <a:effectLst/>
                <a:latin typeface="+mn-lt"/>
                <a:ea typeface="MS PGothic" panose="020B0600070205080204" pitchFamily="34" charset="-128"/>
                <a:cs typeface="MS PGothic" charset="0"/>
              </a:rPr>
              <a:t>27</a:t>
            </a:r>
            <a:r>
              <a:rPr lang="en-CA" sz="1200" kern="1200" dirty="0">
                <a:solidFill>
                  <a:schemeClr val="tx1"/>
                </a:solidFill>
                <a:effectLst/>
                <a:latin typeface="+mn-lt"/>
                <a:ea typeface="MS PGothic" panose="020B0600070205080204" pitchFamily="34" charset="-128"/>
                <a:cs typeface="MS PGothic" charset="0"/>
              </a:rPr>
              <a:t>(4), 640-655.</a:t>
            </a:r>
            <a:r>
              <a:rPr lang="en-CA" dirty="0">
                <a:effectLst/>
              </a:rPr>
              <a:t> </a:t>
            </a:r>
            <a:endParaRPr lang="en-US" dirty="0"/>
          </a:p>
          <a:p>
            <a:endParaRPr lang="en-US"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Full reference for the Byrne et al. (2013) article: </a:t>
            </a:r>
            <a:r>
              <a:rPr lang="en-CA" sz="1200" kern="1200" dirty="0">
                <a:solidFill>
                  <a:schemeClr val="tx1"/>
                </a:solidFill>
                <a:effectLst/>
                <a:latin typeface="+mn-lt"/>
                <a:ea typeface="MS PGothic" panose="020B0600070205080204" pitchFamily="34" charset="-128"/>
                <a:cs typeface="MS PGothic" charset="0"/>
              </a:rPr>
              <a:t>Byrne, T., </a:t>
            </a:r>
            <a:r>
              <a:rPr lang="en-CA" sz="1200" kern="1200" dirty="0" err="1">
                <a:solidFill>
                  <a:schemeClr val="tx1"/>
                </a:solidFill>
                <a:effectLst/>
                <a:latin typeface="+mn-lt"/>
                <a:ea typeface="MS PGothic" panose="020B0600070205080204" pitchFamily="34" charset="-128"/>
                <a:cs typeface="MS PGothic" charset="0"/>
              </a:rPr>
              <a:t>Munley</a:t>
            </a:r>
            <a:r>
              <a:rPr lang="en-CA" sz="1200" kern="1200" dirty="0">
                <a:solidFill>
                  <a:schemeClr val="tx1"/>
                </a:solidFill>
                <a:effectLst/>
                <a:latin typeface="+mn-lt"/>
                <a:ea typeface="MS PGothic" panose="020B0600070205080204" pitchFamily="34" charset="-128"/>
                <a:cs typeface="MS PGothic" charset="0"/>
              </a:rPr>
              <a:t>, E. A., Fargo, J. D., Montgomery, A. E., &amp; Culhane, D. P. (2013). New perspectives on community-level determinants of homelessness. </a:t>
            </a:r>
            <a:r>
              <a:rPr lang="en-CA" sz="1200" i="1" kern="1200" dirty="0">
                <a:solidFill>
                  <a:schemeClr val="tx1"/>
                </a:solidFill>
                <a:effectLst/>
                <a:latin typeface="+mn-lt"/>
                <a:ea typeface="MS PGothic" panose="020B0600070205080204" pitchFamily="34" charset="-128"/>
                <a:cs typeface="MS PGothic" charset="0"/>
              </a:rPr>
              <a:t>Journal of Urban Affairs</a:t>
            </a:r>
            <a:r>
              <a:rPr lang="en-CA" sz="1200" kern="1200" dirty="0">
                <a:solidFill>
                  <a:schemeClr val="tx1"/>
                </a:solidFill>
                <a:effectLst/>
                <a:latin typeface="+mn-lt"/>
                <a:ea typeface="MS PGothic" panose="020B0600070205080204" pitchFamily="34" charset="-128"/>
                <a:cs typeface="MS PGothic" charset="0"/>
              </a:rPr>
              <a:t>, </a:t>
            </a:r>
            <a:r>
              <a:rPr lang="en-CA" sz="1200" i="1" kern="1200" dirty="0">
                <a:solidFill>
                  <a:schemeClr val="tx1"/>
                </a:solidFill>
                <a:effectLst/>
                <a:latin typeface="+mn-lt"/>
                <a:ea typeface="MS PGothic" panose="020B0600070205080204" pitchFamily="34" charset="-128"/>
                <a:cs typeface="MS PGothic" charset="0"/>
              </a:rPr>
              <a:t>35</a:t>
            </a:r>
            <a:r>
              <a:rPr lang="en-CA" sz="1200" kern="1200" dirty="0">
                <a:solidFill>
                  <a:schemeClr val="tx1"/>
                </a:solidFill>
                <a:effectLst/>
                <a:latin typeface="+mn-lt"/>
                <a:ea typeface="MS PGothic" panose="020B0600070205080204" pitchFamily="34" charset="-128"/>
                <a:cs typeface="MS PGothic" charset="0"/>
              </a:rPr>
              <a:t>(5), 607-625.</a:t>
            </a:r>
          </a:p>
          <a:p>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10</a:t>
            </a:fld>
            <a:endParaRPr lang="en-US" altLang="en-US"/>
          </a:p>
        </p:txBody>
      </p:sp>
    </p:spTree>
    <p:extLst>
      <p:ext uri="{BB962C8B-B14F-4D97-AF65-F5344CB8AC3E}">
        <p14:creationId xmlns:p14="http://schemas.microsoft.com/office/powerpoint/2010/main" val="4117967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http://cprn3.library.carleton.ca/documents/50981_EN.pdf</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33</a:t>
            </a:fld>
            <a:endParaRPr lang="en-US" altLang="en-US"/>
          </a:p>
        </p:txBody>
      </p:sp>
    </p:spTree>
    <p:extLst>
      <p:ext uri="{BB962C8B-B14F-4D97-AF65-F5344CB8AC3E}">
        <p14:creationId xmlns:p14="http://schemas.microsoft.com/office/powerpoint/2010/main" val="41809955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An overview of the tenant survey work can be found here: https://</a:t>
            </a:r>
            <a:r>
              <a:rPr lang="en-US" dirty="0" err="1"/>
              <a:t>pubmed.ncbi.nlm.nih.gov</a:t>
            </a:r>
            <a:r>
              <a:rPr lang="en-US" dirty="0"/>
              <a:t>/28160182/  And the </a:t>
            </a:r>
            <a:r>
              <a:rPr lang="en-US" dirty="0" err="1"/>
              <a:t>Aubry</a:t>
            </a:r>
            <a:r>
              <a:rPr lang="en-US" dirty="0"/>
              <a:t> et al. (2017) research is Chapter 3 of this book: https://</a:t>
            </a:r>
            <a:r>
              <a:rPr lang="en-US" dirty="0" err="1"/>
              <a:t>calgaryhomeless.com</a:t>
            </a:r>
            <a:r>
              <a:rPr lang="en-US" dirty="0"/>
              <a:t>/content/uploads/Falvo-Review-of-Sylvestre-et-al-27nov2018.pdf. And </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51</a:t>
            </a:fld>
            <a:endParaRPr lang="en-US" altLang="en-US"/>
          </a:p>
        </p:txBody>
      </p:sp>
    </p:spTree>
    <p:extLst>
      <p:ext uri="{BB962C8B-B14F-4D97-AF65-F5344CB8AC3E}">
        <p14:creationId xmlns:p14="http://schemas.microsoft.com/office/powerpoint/2010/main" val="2934730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of chronic homelessness used here: “</a:t>
            </a:r>
            <a:r>
              <a:rPr lang="en-US" sz="1200" dirty="0">
                <a:solidFill>
                  <a:srgbClr val="5E5D57"/>
                </a:solidFill>
                <a:latin typeface="Times-Roman" pitchFamily="2" charset="0"/>
              </a:rPr>
              <a:t>“Chronically homeless refers to individuals, often with disabling conditions (e.g. chronic physical or mental illness, substance abuse problems), who are currently homeless and have been homeless for six months or more in the past year (i.e., have spent more than 180 cumulative nights in a shelter or place not fit for human habitation).” </a:t>
            </a:r>
            <a:endParaRPr lang="en-US" dirty="0"/>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58</a:t>
            </a:fld>
            <a:endParaRPr lang="en-US" altLang="en-US"/>
          </a:p>
        </p:txBody>
      </p:sp>
    </p:spTree>
    <p:extLst>
      <p:ext uri="{BB962C8B-B14F-4D97-AF65-F5344CB8AC3E}">
        <p14:creationId xmlns:p14="http://schemas.microsoft.com/office/powerpoint/2010/main" val="3255297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for 5% figure: http://</a:t>
            </a:r>
            <a:r>
              <a:rPr lang="en-US" dirty="0" err="1"/>
              <a:t>www.focus-consult.com</a:t>
            </a:r>
            <a:r>
              <a:rPr lang="en-US" dirty="0"/>
              <a:t>/wp-content/uploads/What-will-2019-hold-for-Canada%E2%80%99s-affordable-housing-sector-Revised-.pdf </a:t>
            </a:r>
          </a:p>
        </p:txBody>
      </p:sp>
      <p:sp>
        <p:nvSpPr>
          <p:cNvPr id="4" name="Slide Number Placeholder 3"/>
          <p:cNvSpPr>
            <a:spLocks noGrp="1"/>
          </p:cNvSpPr>
          <p:nvPr>
            <p:ph type="sldNum" sz="quarter" idx="5"/>
          </p:nvPr>
        </p:nvSpPr>
        <p:spPr/>
        <p:txBody>
          <a:bodyPr/>
          <a:lstStyle/>
          <a:p>
            <a:pPr>
              <a:defRPr/>
            </a:pPr>
            <a:fld id="{CC3A386A-7FE6-C444-9422-05F76F224545}" type="slidenum">
              <a:rPr lang="en-US" altLang="en-US" smtClean="0"/>
              <a:pPr>
                <a:defRPr/>
              </a:pPr>
              <a:t>60</a:t>
            </a:fld>
            <a:endParaRPr lang="en-US" altLang="en-US"/>
          </a:p>
        </p:txBody>
      </p:sp>
    </p:spTree>
    <p:extLst>
      <p:ext uri="{BB962C8B-B14F-4D97-AF65-F5344CB8AC3E}">
        <p14:creationId xmlns:p14="http://schemas.microsoft.com/office/powerpoint/2010/main" val="15655877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gi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22AB02DD-9804-2647-BC01-65D649C6FC43}"/>
              </a:ext>
            </a:extLst>
          </p:cNvPr>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9864819C-AFCA-CB42-927B-70653AC19922}"/>
              </a:ext>
            </a:extLst>
          </p:cNvPr>
          <p:cNvSpPr>
            <a:spLocks noGrp="1"/>
          </p:cNvSpPr>
          <p:nvPr>
            <p:ph type="dt" sz="half" idx="10"/>
          </p:nvPr>
        </p:nvSpPr>
        <p:spPr/>
        <p:txBody>
          <a:bodyPr/>
          <a:lstStyle>
            <a:lvl1pPr>
              <a:defRPr smtClean="0"/>
            </a:lvl1pPr>
          </a:lstStyle>
          <a:p>
            <a:pPr>
              <a:defRPr/>
            </a:pPr>
            <a:fld id="{2F4B1B71-3FE1-8342-9139-E32FBE6FDF63}" type="datetimeFigureOut">
              <a:rPr lang="en-US" altLang="en-US"/>
              <a:pPr>
                <a:defRPr/>
              </a:pPr>
              <a:t>2/3/21</a:t>
            </a:fld>
            <a:endParaRPr lang="en-US" altLang="en-US"/>
          </a:p>
        </p:txBody>
      </p:sp>
      <p:sp>
        <p:nvSpPr>
          <p:cNvPr id="6" name="Footer Placeholder 4">
            <a:extLst>
              <a:ext uri="{FF2B5EF4-FFF2-40B4-BE49-F238E27FC236}">
                <a16:creationId xmlns:a16="http://schemas.microsoft.com/office/drawing/2014/main" id="{D159B2E2-F639-8644-B4D0-3EE5492D94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625FF9-BEEA-C046-AE80-DC5FE3BAC9C6}"/>
              </a:ext>
            </a:extLst>
          </p:cNvPr>
          <p:cNvSpPr>
            <a:spLocks noGrp="1"/>
          </p:cNvSpPr>
          <p:nvPr>
            <p:ph type="sldNum" sz="quarter" idx="12"/>
          </p:nvPr>
        </p:nvSpPr>
        <p:spPr/>
        <p:txBody>
          <a:bodyPr/>
          <a:lstStyle>
            <a:lvl1pPr>
              <a:defRPr smtClean="0"/>
            </a:lvl1pPr>
          </a:lstStyle>
          <a:p>
            <a:pPr>
              <a:defRPr/>
            </a:pPr>
            <a:fld id="{EF8FC694-872A-DD44-8771-0734AE59738D}" type="slidenum">
              <a:rPr lang="en-US" altLang="en-US"/>
              <a:pPr>
                <a:defRPr/>
              </a:pPr>
              <a:t>‹#›</a:t>
            </a:fld>
            <a:endParaRPr lang="en-US" altLang="en-US"/>
          </a:p>
        </p:txBody>
      </p:sp>
      <p:pic>
        <p:nvPicPr>
          <p:cNvPr id="8" name="Picture 7" descr="NFC_logo_horizontal.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A drawing of a face&#10;&#10;Description automatically generated">
            <a:extLst>
              <a:ext uri="{FF2B5EF4-FFF2-40B4-BE49-F238E27FC236}">
                <a16:creationId xmlns:a16="http://schemas.microsoft.com/office/drawing/2014/main" id="{0E569ED6-353D-4C62-968F-61847137DA6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AF1C1E65-130A-4D20-8CB3-7854478D0F0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928523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89819-7450-7A49-8FA0-F0D97356F127}"/>
              </a:ext>
            </a:extLst>
          </p:cNvPr>
          <p:cNvSpPr>
            <a:spLocks noGrp="1"/>
          </p:cNvSpPr>
          <p:nvPr>
            <p:ph type="dt" sz="half" idx="10"/>
          </p:nvPr>
        </p:nvSpPr>
        <p:spPr/>
        <p:txBody>
          <a:bodyPr/>
          <a:lstStyle>
            <a:lvl1pPr>
              <a:defRPr/>
            </a:lvl1pPr>
          </a:lstStyle>
          <a:p>
            <a:pPr>
              <a:defRPr/>
            </a:pPr>
            <a:fld id="{1F25571F-34A5-474B-9615-96FD29E6693F}" type="datetimeFigureOut">
              <a:rPr lang="en-US" altLang="en-US"/>
              <a:pPr>
                <a:defRPr/>
              </a:pPr>
              <a:t>2/3/21</a:t>
            </a:fld>
            <a:endParaRPr lang="en-US" altLang="en-US"/>
          </a:p>
        </p:txBody>
      </p:sp>
      <p:sp>
        <p:nvSpPr>
          <p:cNvPr id="5" name="Footer Placeholder 4">
            <a:extLst>
              <a:ext uri="{FF2B5EF4-FFF2-40B4-BE49-F238E27FC236}">
                <a16:creationId xmlns:a16="http://schemas.microsoft.com/office/drawing/2014/main" id="{BBC8301B-B0EF-CB4A-9515-4962C8234F5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05309B9-3642-6942-AE11-225F99029CFF}"/>
              </a:ext>
            </a:extLst>
          </p:cNvPr>
          <p:cNvSpPr>
            <a:spLocks noGrp="1"/>
          </p:cNvSpPr>
          <p:nvPr>
            <p:ph type="sldNum" sz="quarter" idx="12"/>
          </p:nvPr>
        </p:nvSpPr>
        <p:spPr/>
        <p:txBody>
          <a:bodyPr/>
          <a:lstStyle>
            <a:lvl1pPr>
              <a:defRPr/>
            </a:lvl1pPr>
          </a:lstStyle>
          <a:p>
            <a:pPr>
              <a:defRPr/>
            </a:pPr>
            <a:fld id="{02C3D890-0BC3-D04B-8590-BCB56F8997D1}" type="slidenum">
              <a:rPr lang="en-US" altLang="en-US"/>
              <a:pPr>
                <a:defRPr/>
              </a:pPr>
              <a:t>‹#›</a:t>
            </a:fld>
            <a:endParaRPr lang="en-US" altLang="en-US"/>
          </a:p>
        </p:txBody>
      </p:sp>
      <p:cxnSp>
        <p:nvCxnSpPr>
          <p:cNvPr id="8" name="Straight Connector 7"/>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0" name="Picture 9" descr="NFC_logo_horizontal.eps">
            <a:extLst>
              <a:ext uri="{FF2B5EF4-FFF2-40B4-BE49-F238E27FC236}">
                <a16:creationId xmlns:a16="http://schemas.microsoft.com/office/drawing/2014/main" id="{4B763254-CFDF-4E5A-B290-379689CF8FB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424664"/>
            <a:ext cx="1440160" cy="308606"/>
          </a:xfrm>
          <a:prstGeom prst="rect">
            <a:avLst/>
          </a:prstGeom>
        </p:spPr>
      </p:pic>
      <p:pic>
        <p:nvPicPr>
          <p:cNvPr id="11" name="Picture 10" descr="A drawing of a face&#10;&#10;Description automatically generated">
            <a:extLst>
              <a:ext uri="{FF2B5EF4-FFF2-40B4-BE49-F238E27FC236}">
                <a16:creationId xmlns:a16="http://schemas.microsoft.com/office/drawing/2014/main" id="{429B1DEC-3C80-4498-AE19-466A54CF1C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43800" y="6314584"/>
            <a:ext cx="1207368" cy="476279"/>
          </a:xfrm>
          <a:prstGeom prst="rect">
            <a:avLst/>
          </a:prstGeom>
        </p:spPr>
      </p:pic>
      <p:pic>
        <p:nvPicPr>
          <p:cNvPr id="12" name="Picture 11">
            <a:extLst>
              <a:ext uri="{FF2B5EF4-FFF2-40B4-BE49-F238E27FC236}">
                <a16:creationId xmlns:a16="http://schemas.microsoft.com/office/drawing/2014/main" id="{1A99F9E0-D9E1-4583-A775-041A38D01FB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39952" y="6280915"/>
            <a:ext cx="694479" cy="543619"/>
          </a:xfrm>
          <a:prstGeom prst="rect">
            <a:avLst/>
          </a:prstGeom>
        </p:spPr>
      </p:pic>
    </p:spTree>
    <p:extLst>
      <p:ext uri="{BB962C8B-B14F-4D97-AF65-F5344CB8AC3E}">
        <p14:creationId xmlns:p14="http://schemas.microsoft.com/office/powerpoint/2010/main" val="2275612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D285791B-4F29-F04B-83D7-1F89737617BD}"/>
              </a:ext>
            </a:extLst>
          </p:cNvPr>
          <p:cNvCxnSpPr/>
          <p:nvPr/>
        </p:nvCxnSpPr>
        <p:spPr>
          <a:xfrm>
            <a:off x="467544" y="4225628"/>
            <a:ext cx="8250918" cy="236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05644" y="1988840"/>
            <a:ext cx="8170812" cy="2200275"/>
          </a:xfrm>
        </p:spPr>
        <p:txBody>
          <a:bodyPr anchor="b"/>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505644" y="4253504"/>
            <a:ext cx="8170812"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FE969BBC-8354-FC48-930F-670DF5E6B28F}"/>
              </a:ext>
            </a:extLst>
          </p:cNvPr>
          <p:cNvSpPr>
            <a:spLocks noGrp="1"/>
          </p:cNvSpPr>
          <p:nvPr>
            <p:ph type="dt" sz="half" idx="10"/>
          </p:nvPr>
        </p:nvSpPr>
        <p:spPr/>
        <p:txBody>
          <a:bodyPr/>
          <a:lstStyle>
            <a:lvl1pPr>
              <a:defRPr smtClean="0"/>
            </a:lvl1pPr>
          </a:lstStyle>
          <a:p>
            <a:pPr>
              <a:defRPr/>
            </a:pPr>
            <a:fld id="{B74360FA-CF2E-E84B-B4B9-B93F01B41B5C}" type="datetimeFigureOut">
              <a:rPr lang="en-US" altLang="en-US"/>
              <a:pPr>
                <a:defRPr/>
              </a:pPr>
              <a:t>2/3/21</a:t>
            </a:fld>
            <a:endParaRPr lang="en-US" altLang="en-US"/>
          </a:p>
        </p:txBody>
      </p:sp>
      <p:sp>
        <p:nvSpPr>
          <p:cNvPr id="6" name="Footer Placeholder 4">
            <a:extLst>
              <a:ext uri="{FF2B5EF4-FFF2-40B4-BE49-F238E27FC236}">
                <a16:creationId xmlns:a16="http://schemas.microsoft.com/office/drawing/2014/main" id="{F16A5ABA-2C12-4641-8C36-8A341E082E1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F89E004-DC21-2243-9E6C-57CB6A9DEBBE}"/>
              </a:ext>
            </a:extLst>
          </p:cNvPr>
          <p:cNvSpPr>
            <a:spLocks noGrp="1"/>
          </p:cNvSpPr>
          <p:nvPr>
            <p:ph type="sldNum" sz="quarter" idx="12"/>
          </p:nvPr>
        </p:nvSpPr>
        <p:spPr/>
        <p:txBody>
          <a:bodyPr/>
          <a:lstStyle>
            <a:lvl1pPr>
              <a:defRPr smtClean="0"/>
            </a:lvl1pPr>
          </a:lstStyle>
          <a:p>
            <a:pPr>
              <a:defRPr/>
            </a:pPr>
            <a:fld id="{D089C757-5FFD-954F-948E-8A2C6CE34ACF}"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2009C391-6D03-4308-9388-E0383835EC3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549938CC-1D87-4CDD-914B-5AA239C5962C}"/>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7B5FCE4B-3F5A-49E7-A03D-78A7682669CF}"/>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9437153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2759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D6A4B94B-AA51-CF43-AF87-1D8C892E3FD5}"/>
              </a:ext>
            </a:extLst>
          </p:cNvPr>
          <p:cNvSpPr>
            <a:spLocks noGrp="1"/>
          </p:cNvSpPr>
          <p:nvPr>
            <p:ph type="dt" sz="half" idx="10"/>
          </p:nvPr>
        </p:nvSpPr>
        <p:spPr/>
        <p:txBody>
          <a:bodyPr/>
          <a:lstStyle>
            <a:lvl1pPr>
              <a:defRPr/>
            </a:lvl1pPr>
          </a:lstStyle>
          <a:p>
            <a:pPr>
              <a:defRPr/>
            </a:pPr>
            <a:fld id="{A30FF137-A55B-F240-9415-D6BB833CBD44}" type="datetimeFigureOut">
              <a:rPr lang="en-US" altLang="en-US"/>
              <a:pPr>
                <a:defRPr/>
              </a:pPr>
              <a:t>2/3/21</a:t>
            </a:fld>
            <a:endParaRPr lang="en-US" altLang="en-US"/>
          </a:p>
        </p:txBody>
      </p:sp>
      <p:sp>
        <p:nvSpPr>
          <p:cNvPr id="6" name="Footer Placeholder 4">
            <a:extLst>
              <a:ext uri="{FF2B5EF4-FFF2-40B4-BE49-F238E27FC236}">
                <a16:creationId xmlns:a16="http://schemas.microsoft.com/office/drawing/2014/main" id="{20F480B1-0ACD-AE4A-AB32-60E17E87E06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2058B0C-38FD-4A4E-952D-BD8018E50EE1}"/>
              </a:ext>
            </a:extLst>
          </p:cNvPr>
          <p:cNvSpPr>
            <a:spLocks noGrp="1"/>
          </p:cNvSpPr>
          <p:nvPr>
            <p:ph type="sldNum" sz="quarter" idx="12"/>
          </p:nvPr>
        </p:nvSpPr>
        <p:spPr/>
        <p:txBody>
          <a:bodyPr/>
          <a:lstStyle>
            <a:lvl1pPr>
              <a:defRPr/>
            </a:lvl1pPr>
          </a:lstStyle>
          <a:p>
            <a:pPr>
              <a:defRPr/>
            </a:pPr>
            <a:fld id="{E2D8DB71-A5B9-3D4B-8FA0-0EB965A18141}" type="slidenum">
              <a:rPr lang="en-US" altLang="en-US"/>
              <a:pPr>
                <a:defRPr/>
              </a:pPr>
              <a:t>‹#›</a:t>
            </a:fld>
            <a:endParaRPr lang="en-US" altLang="en-US"/>
          </a:p>
        </p:txBody>
      </p:sp>
      <p:cxnSp>
        <p:nvCxnSpPr>
          <p:cNvPr id="9" name="Straight Connector 8"/>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1" name="Picture 10" descr="NFC_logo_horizontal.eps">
            <a:extLst>
              <a:ext uri="{FF2B5EF4-FFF2-40B4-BE49-F238E27FC236}">
                <a16:creationId xmlns:a16="http://schemas.microsoft.com/office/drawing/2014/main" id="{D0D567BF-72AE-45C7-BDC0-A7B81A585E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2" name="Picture 11" descr="A drawing of a face&#10;&#10;Description automatically generated">
            <a:extLst>
              <a:ext uri="{FF2B5EF4-FFF2-40B4-BE49-F238E27FC236}">
                <a16:creationId xmlns:a16="http://schemas.microsoft.com/office/drawing/2014/main" id="{2117FF5C-F279-462B-9891-7E86E6B210E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3" name="Picture 12">
            <a:extLst>
              <a:ext uri="{FF2B5EF4-FFF2-40B4-BE49-F238E27FC236}">
                <a16:creationId xmlns:a16="http://schemas.microsoft.com/office/drawing/2014/main" id="{1A515FB5-008C-4A42-86A8-161333FF0C8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4020904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A4F5A47D-1D79-2A44-B1BB-686C3D8BBAA2}"/>
              </a:ext>
            </a:extLst>
          </p:cNvPr>
          <p:cNvCxnSpPr/>
          <p:nvPr/>
        </p:nvCxnSpPr>
        <p:spPr>
          <a:xfrm flipH="1">
            <a:off x="4572000" y="1692275"/>
            <a:ext cx="1588" cy="425700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5108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01498577-C11F-BA4B-AC31-54C6E5DBC4A3}"/>
              </a:ext>
            </a:extLst>
          </p:cNvPr>
          <p:cNvSpPr>
            <a:spLocks noGrp="1"/>
          </p:cNvSpPr>
          <p:nvPr>
            <p:ph type="dt" sz="half" idx="10"/>
          </p:nvPr>
        </p:nvSpPr>
        <p:spPr/>
        <p:txBody>
          <a:bodyPr/>
          <a:lstStyle>
            <a:lvl1pPr>
              <a:defRPr smtClean="0"/>
            </a:lvl1pPr>
          </a:lstStyle>
          <a:p>
            <a:pPr>
              <a:defRPr/>
            </a:pPr>
            <a:fld id="{AF885FDE-3643-5440-944E-F2D9B844C8B9}" type="datetimeFigureOut">
              <a:rPr lang="en-US" altLang="en-US"/>
              <a:pPr>
                <a:defRPr/>
              </a:pPr>
              <a:t>2/3/21</a:t>
            </a:fld>
            <a:endParaRPr lang="en-US" altLang="en-US"/>
          </a:p>
        </p:txBody>
      </p:sp>
      <p:sp>
        <p:nvSpPr>
          <p:cNvPr id="9" name="Footer Placeholder 7">
            <a:extLst>
              <a:ext uri="{FF2B5EF4-FFF2-40B4-BE49-F238E27FC236}">
                <a16:creationId xmlns:a16="http://schemas.microsoft.com/office/drawing/2014/main" id="{0129E204-E749-5841-B313-3833A0FD45B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8">
            <a:extLst>
              <a:ext uri="{FF2B5EF4-FFF2-40B4-BE49-F238E27FC236}">
                <a16:creationId xmlns:a16="http://schemas.microsoft.com/office/drawing/2014/main" id="{E1338224-C761-2A40-B0C2-067707ED5E96}"/>
              </a:ext>
            </a:extLst>
          </p:cNvPr>
          <p:cNvSpPr>
            <a:spLocks noGrp="1"/>
          </p:cNvSpPr>
          <p:nvPr>
            <p:ph type="sldNum" sz="quarter" idx="12"/>
          </p:nvPr>
        </p:nvSpPr>
        <p:spPr/>
        <p:txBody>
          <a:bodyPr/>
          <a:lstStyle>
            <a:lvl1pPr>
              <a:defRPr smtClean="0"/>
            </a:lvl1pPr>
          </a:lstStyle>
          <a:p>
            <a:pPr>
              <a:defRPr/>
            </a:pPr>
            <a:fld id="{B1A10F70-2F75-134C-A340-1FDA919D5A7F}" type="slidenum">
              <a:rPr lang="en-US" altLang="en-US"/>
              <a:pPr>
                <a:defRPr/>
              </a:pPr>
              <a:t>‹#›</a:t>
            </a:fld>
            <a:endParaRPr lang="en-US" altLang="en-US"/>
          </a:p>
        </p:txBody>
      </p:sp>
      <p:cxnSp>
        <p:nvCxnSpPr>
          <p:cNvPr id="12" name="Straight Connector 11"/>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4" name="Picture 13" descr="NFC_logo_horizontal.eps">
            <a:extLst>
              <a:ext uri="{FF2B5EF4-FFF2-40B4-BE49-F238E27FC236}">
                <a16:creationId xmlns:a16="http://schemas.microsoft.com/office/drawing/2014/main" id="{7ED1C323-87E0-4B4D-9E8D-25BB2DCF8B8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5" name="Picture 14" descr="A drawing of a face&#10;&#10;Description automatically generated">
            <a:extLst>
              <a:ext uri="{FF2B5EF4-FFF2-40B4-BE49-F238E27FC236}">
                <a16:creationId xmlns:a16="http://schemas.microsoft.com/office/drawing/2014/main" id="{93B94634-27A7-4306-80A0-B89242BFA8C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6" name="Picture 15">
            <a:extLst>
              <a:ext uri="{FF2B5EF4-FFF2-40B4-BE49-F238E27FC236}">
                <a16:creationId xmlns:a16="http://schemas.microsoft.com/office/drawing/2014/main" id="{219880AD-24AD-42E5-A416-F8E188DCE10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626274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3C6266B-D02B-2E45-93D2-0B8916B8796F}"/>
              </a:ext>
            </a:extLst>
          </p:cNvPr>
          <p:cNvSpPr>
            <a:spLocks noGrp="1"/>
          </p:cNvSpPr>
          <p:nvPr>
            <p:ph type="dt" sz="half" idx="10"/>
          </p:nvPr>
        </p:nvSpPr>
        <p:spPr/>
        <p:txBody>
          <a:bodyPr/>
          <a:lstStyle>
            <a:lvl1pPr>
              <a:defRPr/>
            </a:lvl1pPr>
          </a:lstStyle>
          <a:p>
            <a:pPr>
              <a:defRPr/>
            </a:pPr>
            <a:fld id="{4318B508-AAFD-9542-9295-0CEB385ABC1F}" type="datetimeFigureOut">
              <a:rPr lang="en-US" altLang="en-US"/>
              <a:pPr>
                <a:defRPr/>
              </a:pPr>
              <a:t>2/3/21</a:t>
            </a:fld>
            <a:endParaRPr lang="en-US" altLang="en-US"/>
          </a:p>
        </p:txBody>
      </p:sp>
      <p:sp>
        <p:nvSpPr>
          <p:cNvPr id="4" name="Footer Placeholder 4">
            <a:extLst>
              <a:ext uri="{FF2B5EF4-FFF2-40B4-BE49-F238E27FC236}">
                <a16:creationId xmlns:a16="http://schemas.microsoft.com/office/drawing/2014/main" id="{4ECF1976-DB16-F549-A0D3-331BCA2D49E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FEED4586-BDF3-144C-8416-543C75C40097}"/>
              </a:ext>
            </a:extLst>
          </p:cNvPr>
          <p:cNvSpPr>
            <a:spLocks noGrp="1"/>
          </p:cNvSpPr>
          <p:nvPr>
            <p:ph type="sldNum" sz="quarter" idx="12"/>
          </p:nvPr>
        </p:nvSpPr>
        <p:spPr/>
        <p:txBody>
          <a:bodyPr/>
          <a:lstStyle>
            <a:lvl1pPr>
              <a:defRPr/>
            </a:lvl1pPr>
          </a:lstStyle>
          <a:p>
            <a:pPr>
              <a:defRPr/>
            </a:pPr>
            <a:fld id="{8DB738C0-EBB5-BB42-A710-D326C5CB4A17}" type="slidenum">
              <a:rPr lang="en-US" altLang="en-US"/>
              <a:pPr>
                <a:defRPr/>
              </a:pPr>
              <a:t>‹#›</a:t>
            </a:fld>
            <a:endParaRPr lang="en-US" altLang="en-US"/>
          </a:p>
        </p:txBody>
      </p:sp>
      <p:cxnSp>
        <p:nvCxnSpPr>
          <p:cNvPr id="7" name="Straight Connector 6"/>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9" name="Picture 8" descr="NFC_logo_horizontal.eps">
            <a:extLst>
              <a:ext uri="{FF2B5EF4-FFF2-40B4-BE49-F238E27FC236}">
                <a16:creationId xmlns:a16="http://schemas.microsoft.com/office/drawing/2014/main" id="{40208B9D-F9D5-41A3-B683-F5DD9DE77E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0" name="Picture 9" descr="A drawing of a face&#10;&#10;Description automatically generated">
            <a:extLst>
              <a:ext uri="{FF2B5EF4-FFF2-40B4-BE49-F238E27FC236}">
                <a16:creationId xmlns:a16="http://schemas.microsoft.com/office/drawing/2014/main" id="{F78B808B-C872-4DA9-8CED-24C86CEABE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1" name="Picture 10">
            <a:extLst>
              <a:ext uri="{FF2B5EF4-FFF2-40B4-BE49-F238E27FC236}">
                <a16:creationId xmlns:a16="http://schemas.microsoft.com/office/drawing/2014/main" id="{AE64E6E3-A872-48D6-BB23-5587498A520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1406700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5D41BBC-7AAF-A444-BFE8-A0DECC3845A9}"/>
              </a:ext>
            </a:extLst>
          </p:cNvPr>
          <p:cNvSpPr>
            <a:spLocks noGrp="1"/>
          </p:cNvSpPr>
          <p:nvPr>
            <p:ph type="dt" sz="half" idx="10"/>
          </p:nvPr>
        </p:nvSpPr>
        <p:spPr/>
        <p:txBody>
          <a:bodyPr/>
          <a:lstStyle>
            <a:lvl1pPr>
              <a:defRPr/>
            </a:lvl1pPr>
          </a:lstStyle>
          <a:p>
            <a:pPr>
              <a:defRPr/>
            </a:pPr>
            <a:fld id="{F4DE643C-8B35-F24D-895D-737BCD559C24}" type="datetimeFigureOut">
              <a:rPr lang="en-US" altLang="en-US"/>
              <a:pPr>
                <a:defRPr/>
              </a:pPr>
              <a:t>2/3/21</a:t>
            </a:fld>
            <a:endParaRPr lang="en-US" altLang="en-US"/>
          </a:p>
        </p:txBody>
      </p:sp>
      <p:sp>
        <p:nvSpPr>
          <p:cNvPr id="3" name="Footer Placeholder 4">
            <a:extLst>
              <a:ext uri="{FF2B5EF4-FFF2-40B4-BE49-F238E27FC236}">
                <a16:creationId xmlns:a16="http://schemas.microsoft.com/office/drawing/2014/main" id="{72AF35E5-0C9B-7846-B928-262DAAC31C9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13428B8-C7CE-B442-BD0E-C5502CBD3455}"/>
              </a:ext>
            </a:extLst>
          </p:cNvPr>
          <p:cNvSpPr>
            <a:spLocks noGrp="1"/>
          </p:cNvSpPr>
          <p:nvPr>
            <p:ph type="sldNum" sz="quarter" idx="12"/>
          </p:nvPr>
        </p:nvSpPr>
        <p:spPr/>
        <p:txBody>
          <a:bodyPr/>
          <a:lstStyle>
            <a:lvl1pPr>
              <a:defRPr/>
            </a:lvl1pPr>
          </a:lstStyle>
          <a:p>
            <a:pPr>
              <a:defRPr/>
            </a:pPr>
            <a:fld id="{EC1CC62C-9B9B-3049-B651-4848EF8A36F2}" type="slidenum">
              <a:rPr lang="en-US" altLang="en-US"/>
              <a:pPr>
                <a:defRPr/>
              </a:pPr>
              <a:t>‹#›</a:t>
            </a:fld>
            <a:endParaRPr lang="en-US" altLang="en-US"/>
          </a:p>
        </p:txBody>
      </p:sp>
      <p:cxnSp>
        <p:nvCxnSpPr>
          <p:cNvPr id="6" name="Straight Connector 5"/>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8" name="Picture 7" descr="NFC_logo_horizontal.eps">
            <a:extLst>
              <a:ext uri="{FF2B5EF4-FFF2-40B4-BE49-F238E27FC236}">
                <a16:creationId xmlns:a16="http://schemas.microsoft.com/office/drawing/2014/main" id="{3C51CA45-DF78-4682-9490-BEC79126C99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9" name="Picture 8" descr="A drawing of a face&#10;&#10;Description automatically generated">
            <a:extLst>
              <a:ext uri="{FF2B5EF4-FFF2-40B4-BE49-F238E27FC236}">
                <a16:creationId xmlns:a16="http://schemas.microsoft.com/office/drawing/2014/main" id="{7B2D3343-4883-4EC2-8C7D-9CF4D12BC2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0" name="Picture 9">
            <a:extLst>
              <a:ext uri="{FF2B5EF4-FFF2-40B4-BE49-F238E27FC236}">
                <a16:creationId xmlns:a16="http://schemas.microsoft.com/office/drawing/2014/main" id="{336D50DA-B3F5-4E48-8C51-ABBCB8890D5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32443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60A9A7DC-025A-1648-BF22-47113C854562}"/>
              </a:ext>
            </a:extLst>
          </p:cNvPr>
          <p:cNvCxnSpPr/>
          <p:nvPr/>
        </p:nvCxnSpPr>
        <p:spPr>
          <a:xfrm flipH="1">
            <a:off x="2771800" y="792163"/>
            <a:ext cx="4738" cy="515711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157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3"/>
            <a:ext cx="2139696" cy="381872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883E7E80-73CC-6B4E-892D-B319114962E2}"/>
              </a:ext>
            </a:extLst>
          </p:cNvPr>
          <p:cNvSpPr>
            <a:spLocks noGrp="1"/>
          </p:cNvSpPr>
          <p:nvPr>
            <p:ph type="dt" sz="half" idx="10"/>
          </p:nvPr>
        </p:nvSpPr>
        <p:spPr/>
        <p:txBody>
          <a:bodyPr/>
          <a:lstStyle>
            <a:lvl1pPr>
              <a:defRPr smtClean="0"/>
            </a:lvl1pPr>
          </a:lstStyle>
          <a:p>
            <a:pPr>
              <a:defRPr/>
            </a:pPr>
            <a:fld id="{4359B4DA-D465-704B-82FA-9C560F293AB1}" type="datetimeFigureOut">
              <a:rPr lang="en-US" altLang="en-US"/>
              <a:pPr>
                <a:defRPr/>
              </a:pPr>
              <a:t>2/3/21</a:t>
            </a:fld>
            <a:endParaRPr lang="en-US" altLang="en-US"/>
          </a:p>
        </p:txBody>
      </p:sp>
      <p:sp>
        <p:nvSpPr>
          <p:cNvPr id="7" name="Footer Placeholder 5">
            <a:extLst>
              <a:ext uri="{FF2B5EF4-FFF2-40B4-BE49-F238E27FC236}">
                <a16:creationId xmlns:a16="http://schemas.microsoft.com/office/drawing/2014/main" id="{438A9399-5A7C-B444-9384-91D5E53297F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F82BB77C-575A-A24A-9D15-CFDE7F0A3649}"/>
              </a:ext>
            </a:extLst>
          </p:cNvPr>
          <p:cNvSpPr>
            <a:spLocks noGrp="1"/>
          </p:cNvSpPr>
          <p:nvPr>
            <p:ph type="sldNum" sz="quarter" idx="12"/>
          </p:nvPr>
        </p:nvSpPr>
        <p:spPr/>
        <p:txBody>
          <a:bodyPr/>
          <a:lstStyle>
            <a:lvl1pPr>
              <a:defRPr smtClean="0"/>
            </a:lvl1pPr>
          </a:lstStyle>
          <a:p>
            <a:pPr>
              <a:defRPr/>
            </a:pPr>
            <a:fld id="{016D7D7F-4572-A34C-B33D-1962B232E148}" type="slidenum">
              <a:rPr lang="en-US" altLang="en-US"/>
              <a:pPr>
                <a:defRPr/>
              </a:pPr>
              <a:t>‹#›</a:t>
            </a:fld>
            <a:endParaRPr lang="en-US" altLang="en-US"/>
          </a:p>
        </p:txBody>
      </p:sp>
      <p:cxnSp>
        <p:nvCxnSpPr>
          <p:cNvPr id="10" name="Straight Connector 9"/>
          <p:cNvCxnSpPr/>
          <p:nvPr userDrawn="1"/>
        </p:nvCxnSpPr>
        <p:spPr>
          <a:xfrm>
            <a:off x="467544" y="6237312"/>
            <a:ext cx="8208912" cy="0"/>
          </a:xfrm>
          <a:prstGeom prst="line">
            <a:avLst/>
          </a:prstGeom>
        </p:spPr>
        <p:style>
          <a:lnRef idx="2">
            <a:schemeClr val="accent1"/>
          </a:lnRef>
          <a:fillRef idx="0">
            <a:schemeClr val="accent1"/>
          </a:fillRef>
          <a:effectRef idx="1">
            <a:schemeClr val="accent1"/>
          </a:effectRef>
          <a:fontRef idx="minor">
            <a:schemeClr val="tx1"/>
          </a:fontRef>
        </p:style>
      </p:cxnSp>
      <p:pic>
        <p:nvPicPr>
          <p:cNvPr id="12" name="Picture 11" descr="NFC_logo_horizontal.eps">
            <a:extLst>
              <a:ext uri="{FF2B5EF4-FFF2-40B4-BE49-F238E27FC236}">
                <a16:creationId xmlns:a16="http://schemas.microsoft.com/office/drawing/2014/main" id="{27B61FDD-2CB5-4B07-8479-18C00B5D388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7544" y="6360754"/>
            <a:ext cx="1440160" cy="308606"/>
          </a:xfrm>
          <a:prstGeom prst="rect">
            <a:avLst/>
          </a:prstGeom>
        </p:spPr>
      </p:pic>
      <p:pic>
        <p:nvPicPr>
          <p:cNvPr id="13" name="Picture 12" descr="A drawing of a face&#10;&#10;Description automatically generated">
            <a:extLst>
              <a:ext uri="{FF2B5EF4-FFF2-40B4-BE49-F238E27FC236}">
                <a16:creationId xmlns:a16="http://schemas.microsoft.com/office/drawing/2014/main" id="{8353B9DA-5755-4FDE-A0A4-2BCFA0AADD5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79432" y="6310481"/>
            <a:ext cx="1207368" cy="476279"/>
          </a:xfrm>
          <a:prstGeom prst="rect">
            <a:avLst/>
          </a:prstGeom>
        </p:spPr>
      </p:pic>
      <p:pic>
        <p:nvPicPr>
          <p:cNvPr id="14" name="Picture 13">
            <a:extLst>
              <a:ext uri="{FF2B5EF4-FFF2-40B4-BE49-F238E27FC236}">
                <a16:creationId xmlns:a16="http://schemas.microsoft.com/office/drawing/2014/main" id="{96A86898-00DE-46C4-8CF4-139F41FCF30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021537" y="6299613"/>
            <a:ext cx="694479" cy="543619"/>
          </a:xfrm>
          <a:prstGeom prst="rect">
            <a:avLst/>
          </a:prstGeom>
        </p:spPr>
      </p:pic>
    </p:spTree>
    <p:extLst>
      <p:ext uri="{BB962C8B-B14F-4D97-AF65-F5344CB8AC3E}">
        <p14:creationId xmlns:p14="http://schemas.microsoft.com/office/powerpoint/2010/main" val="3635842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D5D83B-0CDD-524D-980D-3B765D49257F}"/>
              </a:ext>
            </a:extLst>
          </p:cNvPr>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a:extLst>
              <a:ext uri="{FF2B5EF4-FFF2-40B4-BE49-F238E27FC236}">
                <a16:creationId xmlns:a16="http://schemas.microsoft.com/office/drawing/2014/main" id="{C6D04CA9-3E91-4648-A823-BC7A6A64731A}"/>
              </a:ext>
            </a:extLst>
          </p:cNvPr>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1028" name="Text Placeholder 2">
            <a:extLst>
              <a:ext uri="{FF2B5EF4-FFF2-40B4-BE49-F238E27FC236}">
                <a16:creationId xmlns:a16="http://schemas.microsoft.com/office/drawing/2014/main" id="{658F1595-06B7-4A4A-B832-4AE16ED80801}"/>
              </a:ext>
            </a:extLst>
          </p:cNvPr>
          <p:cNvSpPr>
            <a:spLocks noGrp="1"/>
          </p:cNvSpPr>
          <p:nvPr>
            <p:ph type="body" idx="1"/>
          </p:nvPr>
        </p:nvSpPr>
        <p:spPr bwMode="auto">
          <a:xfrm>
            <a:off x="457200" y="1600200"/>
            <a:ext cx="8229600" cy="44210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a:extLst>
              <a:ext uri="{FF2B5EF4-FFF2-40B4-BE49-F238E27FC236}">
                <a16:creationId xmlns:a16="http://schemas.microsoft.com/office/drawing/2014/main" id="{A2641AC5-1647-4F43-B8ED-40A3D6D2D6D0}"/>
              </a:ext>
            </a:extLst>
          </p:cNvPr>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Date Placeholder 3">
            <a:extLst>
              <a:ext uri="{FF2B5EF4-FFF2-40B4-BE49-F238E27FC236}">
                <a16:creationId xmlns:a16="http://schemas.microsoft.com/office/drawing/2014/main" id="{89BB5C50-143C-7647-B1EC-66F41E3D12B7}"/>
              </a:ext>
            </a:extLst>
          </p:cNvPr>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FFFFFF"/>
                </a:solidFill>
              </a:defRPr>
            </a:lvl1pPr>
          </a:lstStyle>
          <a:p>
            <a:pPr>
              <a:defRPr/>
            </a:pPr>
            <a:fld id="{8063069F-3DBC-F849-84D6-D58D7F7287AA}" type="datetimeFigureOut">
              <a:rPr lang="en-US" altLang="en-US"/>
              <a:pPr>
                <a:defRPr/>
              </a:pPr>
              <a:t>2/3/21</a:t>
            </a:fld>
            <a:endParaRPr lang="en-US" altLang="en-US"/>
          </a:p>
        </p:txBody>
      </p:sp>
      <p:sp>
        <p:nvSpPr>
          <p:cNvPr id="5" name="Footer Placeholder 4">
            <a:extLst>
              <a:ext uri="{FF2B5EF4-FFF2-40B4-BE49-F238E27FC236}">
                <a16:creationId xmlns:a16="http://schemas.microsoft.com/office/drawing/2014/main" id="{6D8493F6-A0D9-B24B-AAF7-83D2640A9B6C}"/>
              </a:ext>
            </a:extLst>
          </p:cNvPr>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rgbClr val="FFFFFF"/>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D3309B0D-7420-B248-B636-BF29E8A504F0}"/>
              </a:ext>
            </a:extLst>
          </p:cNvPr>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smtClean="0">
                <a:solidFill>
                  <a:srgbClr val="FFFFFF"/>
                </a:solidFill>
              </a:defRPr>
            </a:lvl1pPr>
          </a:lstStyle>
          <a:p>
            <a:pPr>
              <a:defRPr/>
            </a:pPr>
            <a:fld id="{0625BF09-BEB7-8247-8A2F-99BD299D02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78" r:id="rId1"/>
    <p:sldLayoutId id="2147483871" r:id="rId2"/>
    <p:sldLayoutId id="2147483879" r:id="rId3"/>
    <p:sldLayoutId id="2147483872" r:id="rId4"/>
    <p:sldLayoutId id="2147483880" r:id="rId5"/>
    <p:sldLayoutId id="2147483873" r:id="rId6"/>
    <p:sldLayoutId id="2147483874" r:id="rId7"/>
    <p:sldLayoutId id="2147483881" r:id="rId8"/>
  </p:sldLayoutIdLst>
  <p:txStyles>
    <p:titleStyle>
      <a:lvl1pPr algn="l" rtl="0" eaLnBrk="1" fontAlgn="base" hangingPunct="1">
        <a:spcBef>
          <a:spcPct val="0"/>
        </a:spcBef>
        <a:spcAft>
          <a:spcPct val="0"/>
        </a:spcAft>
        <a:defRPr sz="4000" kern="1200" spc="-100">
          <a:solidFill>
            <a:schemeClr val="tx2"/>
          </a:solidFill>
          <a:latin typeface="+mj-lt"/>
          <a:ea typeface="MS PGothic" panose="020B0600070205080204" pitchFamily="34" charset="-128"/>
          <a:cs typeface="MS PGothic" charset="0"/>
        </a:defRPr>
      </a:lvl1pPr>
      <a:lvl2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2pPr>
      <a:lvl3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3pPr>
      <a:lvl4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4pPr>
      <a:lvl5pPr algn="l" rtl="0" eaLnBrk="1" fontAlgn="base" hangingPunct="1">
        <a:spcBef>
          <a:spcPct val="0"/>
        </a:spcBef>
        <a:spcAft>
          <a:spcPct val="0"/>
        </a:spcAft>
        <a:defRPr sz="4000">
          <a:solidFill>
            <a:schemeClr val="tx2"/>
          </a:solidFill>
          <a:latin typeface="Arial" charset="0"/>
          <a:ea typeface="MS PGothic" panose="020B0600070205080204" pitchFamily="34" charset="-128"/>
          <a:cs typeface="MS PGothic"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S PGothic" panose="020B0600070205080204" pitchFamily="34" charset="-128"/>
          <a:cs typeface="MS PGothic" charset="0"/>
        </a:defRPr>
      </a:lvl1pPr>
      <a:lvl2pPr marL="457200" indent="-182563" algn="l" rtl="0" eaLnBrk="1" fontAlgn="base" hangingPunct="1">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S PGothic" panose="020B0600070205080204" pitchFamily="34" charset="-128"/>
          <a:cs typeface="MS PGothic" charset="0"/>
        </a:defRPr>
      </a:lvl2pPr>
      <a:lvl3pPr marL="730250" indent="-182563" algn="l" rtl="0" eaLnBrk="1" fontAlgn="base" hangingPunct="1">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S PGothic" panose="020B0600070205080204" pitchFamily="34" charset="-128"/>
          <a:cs typeface="MS PGothic" charset="0"/>
        </a:defRPr>
      </a:lvl3pPr>
      <a:lvl4pPr marL="1004888" indent="-182563" algn="l" rtl="0" eaLnBrk="1" fontAlgn="base" hangingPunct="1">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S PGothic" panose="020B0600070205080204" pitchFamily="34" charset="-128"/>
          <a:cs typeface="MS PGothic" charset="0"/>
        </a:defRPr>
      </a:lvl4pPr>
      <a:lvl5pPr marL="1187450" indent="-136525" algn="l" rtl="0" eaLnBrk="1" fontAlgn="base" hangingPunct="1">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S PGothic" panose="020B0600070205080204" pitchFamily="34" charset="-128"/>
          <a:cs typeface="MS PGothic" charset="0"/>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30956-3EF6-114F-9195-5D49E0691F67}"/>
              </a:ext>
            </a:extLst>
          </p:cNvPr>
          <p:cNvSpPr>
            <a:spLocks noGrp="1"/>
          </p:cNvSpPr>
          <p:nvPr>
            <p:ph type="ctrTitle"/>
          </p:nvPr>
        </p:nvSpPr>
        <p:spPr/>
        <p:txBody>
          <a:bodyPr/>
          <a:lstStyle/>
          <a:p>
            <a:r>
              <a:rPr lang="en-US" sz="3600" dirty="0"/>
              <a:t>Homelessness and housing:</a:t>
            </a:r>
            <a:br>
              <a:rPr lang="en-US" sz="3600" dirty="0"/>
            </a:br>
            <a:r>
              <a:rPr lang="en-US" sz="2800" dirty="0"/>
              <a:t>guest lecture for </a:t>
            </a:r>
            <a:r>
              <a:rPr lang="en-US" sz="2800" dirty="0" err="1"/>
              <a:t>greg</a:t>
            </a:r>
            <a:r>
              <a:rPr lang="en-US" sz="2800" dirty="0"/>
              <a:t> </a:t>
            </a:r>
            <a:r>
              <a:rPr lang="en-US" sz="2800" dirty="0" err="1"/>
              <a:t>suttor</a:t>
            </a:r>
            <a:endParaRPr lang="en-US" sz="3600" dirty="0"/>
          </a:p>
        </p:txBody>
      </p:sp>
      <p:sp>
        <p:nvSpPr>
          <p:cNvPr id="3" name="Subtitle 2">
            <a:extLst>
              <a:ext uri="{FF2B5EF4-FFF2-40B4-BE49-F238E27FC236}">
                <a16:creationId xmlns:a16="http://schemas.microsoft.com/office/drawing/2014/main" id="{BF529DFE-235E-A04F-B8AF-C02089489491}"/>
              </a:ext>
            </a:extLst>
          </p:cNvPr>
          <p:cNvSpPr>
            <a:spLocks noGrp="1"/>
          </p:cNvSpPr>
          <p:nvPr>
            <p:ph type="subTitle" idx="1"/>
          </p:nvPr>
        </p:nvSpPr>
        <p:spPr/>
        <p:txBody>
          <a:bodyPr/>
          <a:lstStyle/>
          <a:p>
            <a:r>
              <a:rPr lang="en-US" dirty="0"/>
              <a:t>By Nick </a:t>
            </a:r>
            <a:r>
              <a:rPr lang="en-US" dirty="0" err="1"/>
              <a:t>Falvo</a:t>
            </a:r>
            <a:r>
              <a:rPr lang="en-US" dirty="0"/>
              <a:t>, PhD</a:t>
            </a:r>
          </a:p>
          <a:p>
            <a:endParaRPr lang="en-US" dirty="0"/>
          </a:p>
          <a:p>
            <a:r>
              <a:rPr lang="en-US" dirty="0"/>
              <a:t>February 3, 2021</a:t>
            </a:r>
          </a:p>
        </p:txBody>
      </p:sp>
    </p:spTree>
    <p:extLst>
      <p:ext uri="{BB962C8B-B14F-4D97-AF65-F5344CB8AC3E}">
        <p14:creationId xmlns:p14="http://schemas.microsoft.com/office/powerpoint/2010/main" val="3687718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42F5-B263-604D-8B86-37F7BF7C9B7E}"/>
              </a:ext>
            </a:extLst>
          </p:cNvPr>
          <p:cNvSpPr>
            <a:spLocks noGrp="1"/>
          </p:cNvSpPr>
          <p:nvPr>
            <p:ph type="title"/>
          </p:nvPr>
        </p:nvSpPr>
        <p:spPr/>
        <p:txBody>
          <a:bodyPr/>
          <a:lstStyle/>
          <a:p>
            <a:r>
              <a:rPr lang="en-US" dirty="0"/>
              <a:t>Hanratty (2017) + Byrne et al. (2013)</a:t>
            </a:r>
          </a:p>
        </p:txBody>
      </p:sp>
      <p:sp>
        <p:nvSpPr>
          <p:cNvPr id="3" name="Content Placeholder 2">
            <a:extLst>
              <a:ext uri="{FF2B5EF4-FFF2-40B4-BE49-F238E27FC236}">
                <a16:creationId xmlns:a16="http://schemas.microsoft.com/office/drawing/2014/main" id="{09560C2D-41C4-DE4B-A9DF-E32567A7B22C}"/>
              </a:ext>
            </a:extLst>
          </p:cNvPr>
          <p:cNvSpPr>
            <a:spLocks noGrp="1"/>
          </p:cNvSpPr>
          <p:nvPr>
            <p:ph idx="1"/>
          </p:nvPr>
        </p:nvSpPr>
        <p:spPr/>
        <p:txBody>
          <a:bodyPr/>
          <a:lstStyle/>
          <a:p>
            <a:endParaRPr lang="en-US" dirty="0"/>
          </a:p>
          <a:p>
            <a:r>
              <a:rPr lang="en-US" dirty="0"/>
              <a:t>Both are US studies using Point-in-Time Count data on approx. 400 communities.</a:t>
            </a:r>
          </a:p>
          <a:p>
            <a:endParaRPr lang="en-US" dirty="0"/>
          </a:p>
          <a:p>
            <a:endParaRPr lang="en-US" dirty="0"/>
          </a:p>
        </p:txBody>
      </p:sp>
    </p:spTree>
    <p:extLst>
      <p:ext uri="{BB962C8B-B14F-4D97-AF65-F5344CB8AC3E}">
        <p14:creationId xmlns:p14="http://schemas.microsoft.com/office/powerpoint/2010/main" val="2667891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FE31E-2176-1045-BDD3-E7FEB13CDCD1}"/>
              </a:ext>
            </a:extLst>
          </p:cNvPr>
          <p:cNvSpPr>
            <a:spLocks noGrp="1"/>
          </p:cNvSpPr>
          <p:nvPr>
            <p:ph type="title"/>
          </p:nvPr>
        </p:nvSpPr>
        <p:spPr/>
        <p:txBody>
          <a:bodyPr/>
          <a:lstStyle/>
          <a:p>
            <a:r>
              <a:rPr lang="en-US" dirty="0"/>
              <a:t>What causes homelessness?</a:t>
            </a:r>
          </a:p>
        </p:txBody>
      </p:sp>
      <p:sp>
        <p:nvSpPr>
          <p:cNvPr id="3" name="Content Placeholder 2">
            <a:extLst>
              <a:ext uri="{FF2B5EF4-FFF2-40B4-BE49-F238E27FC236}">
                <a16:creationId xmlns:a16="http://schemas.microsoft.com/office/drawing/2014/main" id="{9BB1F39D-30D0-154B-8775-C89A373AF71F}"/>
              </a:ext>
            </a:extLst>
          </p:cNvPr>
          <p:cNvSpPr>
            <a:spLocks noGrp="1"/>
          </p:cNvSpPr>
          <p:nvPr>
            <p:ph idx="1"/>
          </p:nvPr>
        </p:nvSpPr>
        <p:spPr/>
        <p:txBody>
          <a:bodyPr/>
          <a:lstStyle/>
          <a:p>
            <a:endParaRPr lang="en-US" dirty="0"/>
          </a:p>
          <a:p>
            <a:r>
              <a:rPr lang="en-US" dirty="0"/>
              <a:t>Note that both Australia and the US are considered to be comparable to Canada.</a:t>
            </a:r>
          </a:p>
          <a:p>
            <a:endParaRPr lang="en-US" dirty="0"/>
          </a:p>
          <a:p>
            <a:r>
              <a:rPr lang="en-US" dirty="0"/>
              <a:t>All three countries have relatively low levels of public social spending.</a:t>
            </a:r>
          </a:p>
          <a:p>
            <a:endParaRPr lang="en-US" dirty="0"/>
          </a:p>
          <a:p>
            <a:r>
              <a:rPr lang="en-US" dirty="0"/>
              <a:t>The biggies from all 4 of these studies, in terms of structural causes, are: unemployment; poverty and median rent levels.</a:t>
            </a:r>
          </a:p>
        </p:txBody>
      </p:sp>
    </p:spTree>
    <p:extLst>
      <p:ext uri="{BB962C8B-B14F-4D97-AF65-F5344CB8AC3E}">
        <p14:creationId xmlns:p14="http://schemas.microsoft.com/office/powerpoint/2010/main" val="7506753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F5F7A4-8453-B646-8E7A-006CCB9B4165}"/>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5400" dirty="0"/>
              <a:t>Responses to homelessness</a:t>
            </a:r>
          </a:p>
        </p:txBody>
      </p:sp>
    </p:spTree>
    <p:extLst>
      <p:ext uri="{BB962C8B-B14F-4D97-AF65-F5344CB8AC3E}">
        <p14:creationId xmlns:p14="http://schemas.microsoft.com/office/powerpoint/2010/main" val="724185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A7E68-1E56-B945-8F37-A0BB26A05876}"/>
              </a:ext>
            </a:extLst>
          </p:cNvPr>
          <p:cNvSpPr>
            <a:spLocks noGrp="1"/>
          </p:cNvSpPr>
          <p:nvPr>
            <p:ph type="title"/>
          </p:nvPr>
        </p:nvSpPr>
        <p:spPr/>
        <p:txBody>
          <a:bodyPr>
            <a:noAutofit/>
          </a:bodyPr>
          <a:lstStyle/>
          <a:p>
            <a:r>
              <a:rPr lang="en-US" dirty="0"/>
              <a:t>Responses to homelessness</a:t>
            </a:r>
          </a:p>
        </p:txBody>
      </p:sp>
      <p:sp>
        <p:nvSpPr>
          <p:cNvPr id="3" name="Content Placeholder 2">
            <a:extLst>
              <a:ext uri="{FF2B5EF4-FFF2-40B4-BE49-F238E27FC236}">
                <a16:creationId xmlns:a16="http://schemas.microsoft.com/office/drawing/2014/main" id="{B1568089-3698-EC4F-93E5-C5FBFD4C5AD9}"/>
              </a:ext>
            </a:extLst>
          </p:cNvPr>
          <p:cNvSpPr>
            <a:spLocks noGrp="1"/>
          </p:cNvSpPr>
          <p:nvPr>
            <p:ph idx="1"/>
          </p:nvPr>
        </p:nvSpPr>
        <p:spPr/>
        <p:txBody>
          <a:bodyPr/>
          <a:lstStyle/>
          <a:p>
            <a:endParaRPr lang="en-US" dirty="0"/>
          </a:p>
          <a:p>
            <a:r>
              <a:rPr lang="en-US" dirty="0"/>
              <a:t>In Canada, most influential thinkers agree that affordable housing is key to both preventing and responding to absolute homelessness.</a:t>
            </a:r>
          </a:p>
          <a:p>
            <a:endParaRPr lang="en-US" dirty="0"/>
          </a:p>
          <a:p>
            <a:r>
              <a:rPr lang="en-US" dirty="0"/>
              <a:t>But there are important debates re: which precise people should be prioritized and how they should be prioritized.</a:t>
            </a:r>
          </a:p>
          <a:p>
            <a:endParaRPr lang="en-US" dirty="0"/>
          </a:p>
          <a:p>
            <a:r>
              <a:rPr lang="en-US" dirty="0"/>
              <a:t>There are also debates re: what the affordable housing should look like (e.g., scattered site vs. place-based).</a:t>
            </a:r>
          </a:p>
        </p:txBody>
      </p:sp>
    </p:spTree>
    <p:extLst>
      <p:ext uri="{BB962C8B-B14F-4D97-AF65-F5344CB8AC3E}">
        <p14:creationId xmlns:p14="http://schemas.microsoft.com/office/powerpoint/2010/main" val="131290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0DC6-1E0B-F547-B7EB-209431DAC144}"/>
              </a:ext>
            </a:extLst>
          </p:cNvPr>
          <p:cNvSpPr>
            <a:spLocks noGrp="1"/>
          </p:cNvSpPr>
          <p:nvPr>
            <p:ph type="title"/>
          </p:nvPr>
        </p:nvSpPr>
        <p:spPr/>
        <p:txBody>
          <a:bodyPr>
            <a:normAutofit/>
          </a:bodyPr>
          <a:lstStyle/>
          <a:p>
            <a:r>
              <a:rPr lang="en-US" dirty="0"/>
              <a:t>Responses to homelessness (cont’d)</a:t>
            </a:r>
          </a:p>
        </p:txBody>
      </p:sp>
      <p:sp>
        <p:nvSpPr>
          <p:cNvPr id="3" name="Content Placeholder 2">
            <a:extLst>
              <a:ext uri="{FF2B5EF4-FFF2-40B4-BE49-F238E27FC236}">
                <a16:creationId xmlns:a16="http://schemas.microsoft.com/office/drawing/2014/main" id="{29D380A6-2EAD-CC48-BC66-136973951787}"/>
              </a:ext>
            </a:extLst>
          </p:cNvPr>
          <p:cNvSpPr>
            <a:spLocks noGrp="1"/>
          </p:cNvSpPr>
          <p:nvPr>
            <p:ph idx="1"/>
          </p:nvPr>
        </p:nvSpPr>
        <p:spPr/>
        <p:txBody>
          <a:bodyPr/>
          <a:lstStyle/>
          <a:p>
            <a:endParaRPr lang="en-US" dirty="0"/>
          </a:p>
          <a:p>
            <a:r>
              <a:rPr lang="en-US" dirty="0"/>
              <a:t>And there are certainly debates re: who should pay for which components of that affordable housing.</a:t>
            </a:r>
          </a:p>
          <a:p>
            <a:endParaRPr lang="en-US" dirty="0"/>
          </a:p>
          <a:p>
            <a:r>
              <a:rPr lang="en-US" dirty="0"/>
              <a:t>Finally, there are fundamental debates re: how much each order of govt should be investing in social policy in general.</a:t>
            </a:r>
          </a:p>
          <a:p>
            <a:endParaRPr lang="en-US" dirty="0"/>
          </a:p>
        </p:txBody>
      </p:sp>
    </p:spTree>
    <p:extLst>
      <p:ext uri="{BB962C8B-B14F-4D97-AF65-F5344CB8AC3E}">
        <p14:creationId xmlns:p14="http://schemas.microsoft.com/office/powerpoint/2010/main" val="2389611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3DD11-DC9C-2A41-84A0-738D8A9C94DD}"/>
              </a:ext>
            </a:extLst>
          </p:cNvPr>
          <p:cNvSpPr>
            <a:spLocks noGrp="1"/>
          </p:cNvSpPr>
          <p:nvPr>
            <p:ph type="title"/>
          </p:nvPr>
        </p:nvSpPr>
        <p:spPr/>
        <p:txBody>
          <a:bodyPr>
            <a:normAutofit/>
          </a:bodyPr>
          <a:lstStyle/>
          <a:p>
            <a:r>
              <a:rPr lang="en-US" dirty="0"/>
              <a:t>Responses to homelessness (cont’d)</a:t>
            </a:r>
          </a:p>
        </p:txBody>
      </p:sp>
      <p:sp>
        <p:nvSpPr>
          <p:cNvPr id="3" name="Content Placeholder 2">
            <a:extLst>
              <a:ext uri="{FF2B5EF4-FFF2-40B4-BE49-F238E27FC236}">
                <a16:creationId xmlns:a16="http://schemas.microsoft.com/office/drawing/2014/main" id="{FE11A1D2-827F-D94E-ACB3-DEEEDFB00A1A}"/>
              </a:ext>
            </a:extLst>
          </p:cNvPr>
          <p:cNvSpPr>
            <a:spLocks noGrp="1"/>
          </p:cNvSpPr>
          <p:nvPr>
            <p:ph idx="1"/>
          </p:nvPr>
        </p:nvSpPr>
        <p:spPr/>
        <p:txBody>
          <a:bodyPr/>
          <a:lstStyle/>
          <a:p>
            <a:endParaRPr lang="en-US" dirty="0"/>
          </a:p>
          <a:p>
            <a:r>
              <a:rPr lang="en-US" dirty="0"/>
              <a:t>And there are now emerging debates re: how much emphasis should be placed on </a:t>
            </a:r>
            <a:r>
              <a:rPr lang="en-US" i="1" dirty="0"/>
              <a:t>preventing</a:t>
            </a:r>
            <a:r>
              <a:rPr lang="en-US" dirty="0"/>
              <a:t> absolute homelessness vs. </a:t>
            </a:r>
            <a:r>
              <a:rPr lang="en-US" i="1" dirty="0"/>
              <a:t>responding</a:t>
            </a:r>
            <a:r>
              <a:rPr lang="en-US" dirty="0"/>
              <a:t> to absolute homelessness.</a:t>
            </a:r>
          </a:p>
          <a:p>
            <a:endParaRPr lang="en-US" dirty="0"/>
          </a:p>
        </p:txBody>
      </p:sp>
    </p:spTree>
    <p:extLst>
      <p:ext uri="{BB962C8B-B14F-4D97-AF65-F5344CB8AC3E}">
        <p14:creationId xmlns:p14="http://schemas.microsoft.com/office/powerpoint/2010/main" val="1221024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27EA8-D31E-1E47-874C-4A0886CC2B2F}"/>
              </a:ext>
            </a:extLst>
          </p:cNvPr>
          <p:cNvSpPr>
            <a:spLocks noGrp="1"/>
          </p:cNvSpPr>
          <p:nvPr>
            <p:ph type="title"/>
          </p:nvPr>
        </p:nvSpPr>
        <p:spPr/>
        <p:txBody>
          <a:bodyPr>
            <a:normAutofit/>
          </a:bodyPr>
          <a:lstStyle/>
          <a:p>
            <a:r>
              <a:rPr lang="en-US" dirty="0"/>
              <a:t>Responses to homelessness (cont’d)</a:t>
            </a:r>
          </a:p>
        </p:txBody>
      </p:sp>
      <p:sp>
        <p:nvSpPr>
          <p:cNvPr id="3" name="Content Placeholder 2">
            <a:extLst>
              <a:ext uri="{FF2B5EF4-FFF2-40B4-BE49-F238E27FC236}">
                <a16:creationId xmlns:a16="http://schemas.microsoft.com/office/drawing/2014/main" id="{583C19D7-2873-7C44-AB23-9557FFAC2318}"/>
              </a:ext>
            </a:extLst>
          </p:cNvPr>
          <p:cNvSpPr>
            <a:spLocks noGrp="1"/>
          </p:cNvSpPr>
          <p:nvPr>
            <p:ph idx="1"/>
          </p:nvPr>
        </p:nvSpPr>
        <p:spPr/>
        <p:txBody>
          <a:bodyPr/>
          <a:lstStyle/>
          <a:p>
            <a:pPr marL="0" lvl="0" indent="0">
              <a:buNone/>
            </a:pPr>
            <a:endParaRPr lang="en-CA" dirty="0"/>
          </a:p>
          <a:p>
            <a:r>
              <a:rPr lang="en-CA" u="sng" dirty="0"/>
              <a:t>Key question</a:t>
            </a:r>
            <a:r>
              <a:rPr lang="en-CA" dirty="0"/>
              <a:t>: how many resources do you put into the various policy responses?</a:t>
            </a:r>
          </a:p>
          <a:p>
            <a:endParaRPr lang="en-CA" dirty="0"/>
          </a:p>
          <a:p>
            <a:r>
              <a:rPr lang="en-US" dirty="0"/>
              <a:t>Some clients will always need social work support, once housed. Some will not. </a:t>
            </a:r>
          </a:p>
          <a:p>
            <a:pPr marL="0" indent="0">
              <a:buNone/>
            </a:pPr>
            <a:endParaRPr lang="en-US" dirty="0"/>
          </a:p>
          <a:p>
            <a:r>
              <a:rPr lang="en-US" dirty="0"/>
              <a:t>Some system-planning organizations are trying to do more with less. Experimentation—e.g., Adaptive Case Management.</a:t>
            </a:r>
          </a:p>
          <a:p>
            <a:endParaRPr lang="en-CA" dirty="0"/>
          </a:p>
          <a:p>
            <a:endParaRPr lang="en-US" dirty="0"/>
          </a:p>
        </p:txBody>
      </p:sp>
    </p:spTree>
    <p:extLst>
      <p:ext uri="{BB962C8B-B14F-4D97-AF65-F5344CB8AC3E}">
        <p14:creationId xmlns:p14="http://schemas.microsoft.com/office/powerpoint/2010/main" val="823410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B05FE-26EA-FD4C-9E17-69DA6321DA87}"/>
              </a:ext>
            </a:extLst>
          </p:cNvPr>
          <p:cNvSpPr>
            <a:spLocks noGrp="1"/>
          </p:cNvSpPr>
          <p:nvPr>
            <p:ph type="title"/>
          </p:nvPr>
        </p:nvSpPr>
        <p:spPr/>
        <p:txBody>
          <a:bodyPr>
            <a:normAutofit/>
          </a:bodyPr>
          <a:lstStyle/>
          <a:p>
            <a:r>
              <a:rPr lang="en-US" dirty="0"/>
              <a:t>Responses to homelessness (cont’d)</a:t>
            </a:r>
          </a:p>
        </p:txBody>
      </p:sp>
      <p:sp>
        <p:nvSpPr>
          <p:cNvPr id="3" name="Content Placeholder 2">
            <a:extLst>
              <a:ext uri="{FF2B5EF4-FFF2-40B4-BE49-F238E27FC236}">
                <a16:creationId xmlns:a16="http://schemas.microsoft.com/office/drawing/2014/main" id="{E8D91719-C53E-7240-84DA-5B7465AF9B89}"/>
              </a:ext>
            </a:extLst>
          </p:cNvPr>
          <p:cNvSpPr>
            <a:spLocks noGrp="1"/>
          </p:cNvSpPr>
          <p:nvPr>
            <p:ph idx="1"/>
          </p:nvPr>
        </p:nvSpPr>
        <p:spPr/>
        <p:txBody>
          <a:bodyPr/>
          <a:lstStyle/>
          <a:p>
            <a:pPr lvl="0"/>
            <a:endParaRPr lang="en-CA" dirty="0"/>
          </a:p>
          <a:p>
            <a:pPr lvl="0"/>
            <a:r>
              <a:rPr lang="en-CA" dirty="0"/>
              <a:t>There are also debates as to the </a:t>
            </a:r>
            <a:r>
              <a:rPr lang="en-CA" i="1" dirty="0"/>
              <a:t>intensity</a:t>
            </a:r>
            <a:r>
              <a:rPr lang="en-CA" dirty="0"/>
              <a:t> of the staff support, once a person receives affordable housing.</a:t>
            </a:r>
          </a:p>
          <a:p>
            <a:endParaRPr lang="en-CA" dirty="0"/>
          </a:p>
          <a:p>
            <a:endParaRPr lang="en-CA" dirty="0"/>
          </a:p>
          <a:p>
            <a:endParaRPr lang="en-US" dirty="0"/>
          </a:p>
        </p:txBody>
      </p:sp>
    </p:spTree>
    <p:extLst>
      <p:ext uri="{BB962C8B-B14F-4D97-AF65-F5344CB8AC3E}">
        <p14:creationId xmlns:p14="http://schemas.microsoft.com/office/powerpoint/2010/main" val="4098009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36ADF-E210-E040-BDA9-7B09CEDB6984}"/>
              </a:ext>
            </a:extLst>
          </p:cNvPr>
          <p:cNvSpPr>
            <a:spLocks noGrp="1"/>
          </p:cNvSpPr>
          <p:nvPr>
            <p:ph type="title"/>
          </p:nvPr>
        </p:nvSpPr>
        <p:spPr/>
        <p:txBody>
          <a:bodyPr>
            <a:normAutofit/>
          </a:bodyPr>
          <a:lstStyle/>
          <a:p>
            <a:r>
              <a:rPr lang="en-US" dirty="0"/>
              <a:t>Responses to homelessness (cont’d)</a:t>
            </a:r>
          </a:p>
        </p:txBody>
      </p:sp>
      <p:sp>
        <p:nvSpPr>
          <p:cNvPr id="3" name="Content Placeholder 2">
            <a:extLst>
              <a:ext uri="{FF2B5EF4-FFF2-40B4-BE49-F238E27FC236}">
                <a16:creationId xmlns:a16="http://schemas.microsoft.com/office/drawing/2014/main" id="{B220282F-9212-E843-8091-EA431F2FC887}"/>
              </a:ext>
            </a:extLst>
          </p:cNvPr>
          <p:cNvSpPr>
            <a:spLocks noGrp="1"/>
          </p:cNvSpPr>
          <p:nvPr>
            <p:ph idx="1"/>
          </p:nvPr>
        </p:nvSpPr>
        <p:spPr/>
        <p:txBody>
          <a:bodyPr/>
          <a:lstStyle/>
          <a:p>
            <a:endParaRPr lang="en-US" dirty="0"/>
          </a:p>
          <a:p>
            <a:r>
              <a:rPr lang="en-US" dirty="0"/>
              <a:t>The Calgary Drop-In uses a tool called the Needs and Services Questionnaire (NSQ), carried out with staff who have strong knowledge of a client. </a:t>
            </a:r>
          </a:p>
          <a:p>
            <a:endParaRPr lang="en-US" dirty="0"/>
          </a:p>
          <a:p>
            <a:r>
              <a:rPr lang="en-US" dirty="0"/>
              <a:t>This tool guides staff to three types of policy responses: 1) Place-based Supportive Housing (PSH); 2) housing with intensive supports (scattered site); and 3) rapid rehousing. </a:t>
            </a:r>
          </a:p>
        </p:txBody>
      </p:sp>
    </p:spTree>
    <p:extLst>
      <p:ext uri="{BB962C8B-B14F-4D97-AF65-F5344CB8AC3E}">
        <p14:creationId xmlns:p14="http://schemas.microsoft.com/office/powerpoint/2010/main" val="5394478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3967F6-042A-6C46-B1E8-4E6EF44F34B9}"/>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5400" dirty="0"/>
              <a:t>Supportive housing</a:t>
            </a:r>
          </a:p>
        </p:txBody>
      </p:sp>
    </p:spTree>
    <p:extLst>
      <p:ext uri="{BB962C8B-B14F-4D97-AF65-F5344CB8AC3E}">
        <p14:creationId xmlns:p14="http://schemas.microsoft.com/office/powerpoint/2010/main" val="2481701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6A050-927A-6C4C-9796-58737DD598B9}"/>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7C54FA20-3189-0C44-852A-FD7E782A4296}"/>
              </a:ext>
            </a:extLst>
          </p:cNvPr>
          <p:cNvSpPr>
            <a:spLocks noGrp="1"/>
          </p:cNvSpPr>
          <p:nvPr>
            <p:ph idx="1"/>
          </p:nvPr>
        </p:nvSpPr>
        <p:spPr/>
        <p:txBody>
          <a:bodyPr/>
          <a:lstStyle/>
          <a:p>
            <a:endParaRPr lang="en-US" dirty="0"/>
          </a:p>
          <a:p>
            <a:r>
              <a:rPr lang="en-US" dirty="0"/>
              <a:t>What causes homelessness?</a:t>
            </a:r>
          </a:p>
          <a:p>
            <a:endParaRPr lang="en-US" dirty="0"/>
          </a:p>
          <a:p>
            <a:r>
              <a:rPr lang="en-US" dirty="0"/>
              <a:t>Responses to homelessness </a:t>
            </a:r>
          </a:p>
          <a:p>
            <a:endParaRPr lang="en-US" dirty="0"/>
          </a:p>
          <a:p>
            <a:r>
              <a:rPr lang="en-US" dirty="0"/>
              <a:t>What is supportive housing?</a:t>
            </a:r>
          </a:p>
          <a:p>
            <a:endParaRPr lang="en-US" dirty="0"/>
          </a:p>
          <a:p>
            <a:r>
              <a:rPr lang="en-US" dirty="0"/>
              <a:t>What </a:t>
            </a:r>
            <a:r>
              <a:rPr lang="en-US" u="sng" dirty="0"/>
              <a:t>kind</a:t>
            </a:r>
            <a:r>
              <a:rPr lang="en-US" dirty="0"/>
              <a:t> of supportive housing?</a:t>
            </a: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3618527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0B739-023E-0D4C-B3E6-7869E1877968}"/>
              </a:ext>
            </a:extLst>
          </p:cNvPr>
          <p:cNvSpPr>
            <a:spLocks noGrp="1"/>
          </p:cNvSpPr>
          <p:nvPr>
            <p:ph type="title"/>
          </p:nvPr>
        </p:nvSpPr>
        <p:spPr/>
        <p:txBody>
          <a:bodyPr/>
          <a:lstStyle/>
          <a:p>
            <a:r>
              <a:rPr lang="en-US" dirty="0"/>
              <a:t>Supportive housing	</a:t>
            </a:r>
          </a:p>
        </p:txBody>
      </p:sp>
      <p:sp>
        <p:nvSpPr>
          <p:cNvPr id="3" name="Content Placeholder 2">
            <a:extLst>
              <a:ext uri="{FF2B5EF4-FFF2-40B4-BE49-F238E27FC236}">
                <a16:creationId xmlns:a16="http://schemas.microsoft.com/office/drawing/2014/main" id="{D61888F0-696F-B144-97BC-59DA0167C28E}"/>
              </a:ext>
            </a:extLst>
          </p:cNvPr>
          <p:cNvSpPr>
            <a:spLocks noGrp="1"/>
          </p:cNvSpPr>
          <p:nvPr>
            <p:ph idx="1"/>
          </p:nvPr>
        </p:nvSpPr>
        <p:spPr/>
        <p:txBody>
          <a:bodyPr/>
          <a:lstStyle/>
          <a:p>
            <a:endParaRPr lang="en-US" dirty="0"/>
          </a:p>
          <a:p>
            <a:r>
              <a:rPr lang="en-US" dirty="0"/>
              <a:t>Prior to the 1980s, persons experiencing absolute homelessness were not a major focus of affordable housing policy.</a:t>
            </a:r>
          </a:p>
          <a:p>
            <a:endParaRPr lang="en-US" dirty="0"/>
          </a:p>
          <a:p>
            <a:r>
              <a:rPr lang="en-US" dirty="0"/>
              <a:t>However, as absolute homelessness began to emerge as a pressing public policy challenge, this changed (at least in Ontario).</a:t>
            </a:r>
          </a:p>
        </p:txBody>
      </p:sp>
    </p:spTree>
    <p:extLst>
      <p:ext uri="{BB962C8B-B14F-4D97-AF65-F5344CB8AC3E}">
        <p14:creationId xmlns:p14="http://schemas.microsoft.com/office/powerpoint/2010/main" val="20815880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EEBB46-2888-C642-9859-B32FBA44BFE7}"/>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97F2689D-3E1C-4D40-8406-78DAC7F88044}"/>
              </a:ext>
            </a:extLst>
          </p:cNvPr>
          <p:cNvSpPr>
            <a:spLocks noGrp="1"/>
          </p:cNvSpPr>
          <p:nvPr>
            <p:ph idx="1"/>
          </p:nvPr>
        </p:nvSpPr>
        <p:spPr/>
        <p:txBody>
          <a:bodyPr/>
          <a:lstStyle/>
          <a:p>
            <a:r>
              <a:rPr lang="en-US" dirty="0"/>
              <a:t>In the 1980s, a public policy response soon emerged that focused on re-housing persons with social work support—that is, providing them with subsidized housing along with social work support. </a:t>
            </a:r>
          </a:p>
          <a:p>
            <a:endParaRPr lang="en-US" dirty="0"/>
          </a:p>
          <a:p>
            <a:r>
              <a:rPr lang="en-US" dirty="0"/>
              <a:t>This became known as supportive housing (today, the term Housing First means almost the same thing).</a:t>
            </a:r>
          </a:p>
          <a:p>
            <a:endParaRPr lang="en-US" dirty="0"/>
          </a:p>
          <a:p>
            <a:r>
              <a:rPr lang="en-US" dirty="0"/>
              <a:t>Most residents of supportive housing have been single adults without </a:t>
            </a:r>
            <a:r>
              <a:rPr lang="en-US" dirty="0" err="1"/>
              <a:t>dependants</a:t>
            </a:r>
            <a:r>
              <a:rPr lang="en-US" dirty="0"/>
              <a:t>.</a:t>
            </a:r>
          </a:p>
          <a:p>
            <a:endParaRPr lang="en-US" dirty="0"/>
          </a:p>
          <a:p>
            <a:endParaRPr lang="en-US" dirty="0"/>
          </a:p>
          <a:p>
            <a:endParaRPr lang="en-US" dirty="0"/>
          </a:p>
        </p:txBody>
      </p:sp>
    </p:spTree>
    <p:extLst>
      <p:ext uri="{BB962C8B-B14F-4D97-AF65-F5344CB8AC3E}">
        <p14:creationId xmlns:p14="http://schemas.microsoft.com/office/powerpoint/2010/main" val="39829486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87794-3CE9-1942-89C4-087D8BFB19B2}"/>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86AA5776-D97B-774D-88CF-DDDFBADE0DAF}"/>
              </a:ext>
            </a:extLst>
          </p:cNvPr>
          <p:cNvSpPr>
            <a:spLocks noGrp="1"/>
          </p:cNvSpPr>
          <p:nvPr>
            <p:ph idx="1"/>
          </p:nvPr>
        </p:nvSpPr>
        <p:spPr/>
        <p:txBody>
          <a:bodyPr/>
          <a:lstStyle/>
          <a:p>
            <a:endParaRPr lang="en-US" dirty="0"/>
          </a:p>
          <a:p>
            <a:r>
              <a:rPr lang="en-US" dirty="0"/>
              <a:t>The type of social work support provided is the subject of much debate, especially at the local level.</a:t>
            </a:r>
          </a:p>
          <a:p>
            <a:endParaRPr lang="en-US" dirty="0"/>
          </a:p>
          <a:p>
            <a:r>
              <a:rPr lang="en-US" dirty="0"/>
              <a:t>When I provided such support while working in Toronto, I provided a lot of assistance with appointments (e.g., with family physicians, income support workers, court appointments). </a:t>
            </a:r>
          </a:p>
          <a:p>
            <a:endParaRPr lang="en-US" dirty="0"/>
          </a:p>
          <a:p>
            <a:r>
              <a:rPr lang="en-US" dirty="0"/>
              <a:t>I often took my clients for coffee.</a:t>
            </a:r>
          </a:p>
        </p:txBody>
      </p:sp>
    </p:spTree>
    <p:extLst>
      <p:ext uri="{BB962C8B-B14F-4D97-AF65-F5344CB8AC3E}">
        <p14:creationId xmlns:p14="http://schemas.microsoft.com/office/powerpoint/2010/main" val="3634398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9CE02-430B-E448-A3B4-CCC05F828F10}"/>
              </a:ext>
            </a:extLst>
          </p:cNvPr>
          <p:cNvSpPr>
            <a:spLocks noGrp="1"/>
          </p:cNvSpPr>
          <p:nvPr>
            <p:ph type="title"/>
          </p:nvPr>
        </p:nvSpPr>
        <p:spPr/>
        <p:txBody>
          <a:bodyPr>
            <a:normAutofit fontScale="90000"/>
          </a:bodyPr>
          <a:lstStyle/>
          <a:p>
            <a:br>
              <a:rPr lang="en-US" dirty="0"/>
            </a:br>
            <a:r>
              <a:rPr lang="en-US" dirty="0"/>
              <a:t>Supportive housing (cont’d)</a:t>
            </a:r>
            <a:br>
              <a:rPr lang="en-US" dirty="0"/>
            </a:br>
            <a:endParaRPr lang="en-US" dirty="0"/>
          </a:p>
        </p:txBody>
      </p:sp>
      <p:sp>
        <p:nvSpPr>
          <p:cNvPr id="3" name="Content Placeholder 2">
            <a:extLst>
              <a:ext uri="{FF2B5EF4-FFF2-40B4-BE49-F238E27FC236}">
                <a16:creationId xmlns:a16="http://schemas.microsoft.com/office/drawing/2014/main" id="{8BDEBBB4-E3EE-A44F-8C15-B950FDBDB6D1}"/>
              </a:ext>
            </a:extLst>
          </p:cNvPr>
          <p:cNvSpPr>
            <a:spLocks noGrp="1"/>
          </p:cNvSpPr>
          <p:nvPr>
            <p:ph idx="1"/>
          </p:nvPr>
        </p:nvSpPr>
        <p:spPr/>
        <p:txBody>
          <a:bodyPr/>
          <a:lstStyle/>
          <a:p>
            <a:endParaRPr lang="en-US" dirty="0"/>
          </a:p>
          <a:p>
            <a:r>
              <a:rPr lang="en-US" dirty="0"/>
              <a:t>I helped advocate for my clients if they were brought to the rental housing tribunal.</a:t>
            </a:r>
          </a:p>
          <a:p>
            <a:endParaRPr lang="en-US" dirty="0"/>
          </a:p>
          <a:p>
            <a:r>
              <a:rPr lang="en-US" dirty="0"/>
              <a:t>I helped several clients relocate into new units.</a:t>
            </a:r>
          </a:p>
          <a:p>
            <a:endParaRPr lang="en-US" dirty="0"/>
          </a:p>
          <a:p>
            <a:r>
              <a:rPr lang="en-US" dirty="0"/>
              <a:t>I once visited one of my clients in rehab (out of town).</a:t>
            </a:r>
          </a:p>
          <a:p>
            <a:endParaRPr lang="en-US" dirty="0"/>
          </a:p>
          <a:p>
            <a:r>
              <a:rPr lang="en-US" dirty="0"/>
              <a:t>I once helped a client with bed bugs by prepping the unit for treatment.</a:t>
            </a:r>
          </a:p>
          <a:p>
            <a:endParaRPr lang="en-US" dirty="0"/>
          </a:p>
          <a:p>
            <a:endParaRPr lang="en-US" dirty="0"/>
          </a:p>
        </p:txBody>
      </p:sp>
    </p:spTree>
    <p:extLst>
      <p:ext uri="{BB962C8B-B14F-4D97-AF65-F5344CB8AC3E}">
        <p14:creationId xmlns:p14="http://schemas.microsoft.com/office/powerpoint/2010/main" val="689572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F20DF-9EF3-D248-9538-59B9DDFE5125}"/>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0FA3AEA2-5C0F-C944-81B1-B4A08EF5E1A4}"/>
              </a:ext>
            </a:extLst>
          </p:cNvPr>
          <p:cNvSpPr>
            <a:spLocks noGrp="1"/>
          </p:cNvSpPr>
          <p:nvPr>
            <p:ph idx="1"/>
          </p:nvPr>
        </p:nvSpPr>
        <p:spPr/>
        <p:txBody>
          <a:bodyPr/>
          <a:lstStyle/>
          <a:p>
            <a:endParaRPr lang="en-US" dirty="0"/>
          </a:p>
          <a:p>
            <a:r>
              <a:rPr lang="en-US" dirty="0"/>
              <a:t>With place-based supportive housing, it’s relatively easy (logistically) to organize group social activities (e.g., physical exercise, art).</a:t>
            </a:r>
          </a:p>
          <a:p>
            <a:endParaRPr lang="en-US" dirty="0"/>
          </a:p>
          <a:p>
            <a:r>
              <a:rPr lang="en-US" dirty="0"/>
              <a:t>Place-based supportive housing also offers important assistance with guest management.</a:t>
            </a:r>
          </a:p>
          <a:p>
            <a:endParaRPr lang="en-US" dirty="0"/>
          </a:p>
          <a:p>
            <a:r>
              <a:rPr lang="en-US" dirty="0"/>
              <a:t>Place-based supportive housing also makes it relatively easy to have an on-site meal program.</a:t>
            </a:r>
          </a:p>
        </p:txBody>
      </p:sp>
    </p:spTree>
    <p:extLst>
      <p:ext uri="{BB962C8B-B14F-4D97-AF65-F5344CB8AC3E}">
        <p14:creationId xmlns:p14="http://schemas.microsoft.com/office/powerpoint/2010/main" val="4091445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C5C01-36BF-9044-87CA-21BB9762E77D}"/>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2D240631-CABC-1141-A055-5A759D07F7E1}"/>
              </a:ext>
            </a:extLst>
          </p:cNvPr>
          <p:cNvSpPr>
            <a:spLocks noGrp="1"/>
          </p:cNvSpPr>
          <p:nvPr>
            <p:ph idx="1"/>
          </p:nvPr>
        </p:nvSpPr>
        <p:spPr/>
        <p:txBody>
          <a:bodyPr/>
          <a:lstStyle/>
          <a:p>
            <a:endParaRPr lang="en-US" dirty="0"/>
          </a:p>
          <a:p>
            <a:r>
              <a:rPr lang="en-US" dirty="0"/>
              <a:t>Some supportive housing providers encourage community development activities.</a:t>
            </a:r>
          </a:p>
          <a:p>
            <a:endParaRPr lang="en-US" dirty="0"/>
          </a:p>
          <a:p>
            <a:r>
              <a:rPr lang="en-US" dirty="0"/>
              <a:t>When I was on the Board of Directors at </a:t>
            </a:r>
            <a:r>
              <a:rPr lang="en-US" dirty="0" err="1"/>
              <a:t>Houselink</a:t>
            </a:r>
            <a:r>
              <a:rPr lang="en-US" dirty="0"/>
              <a:t> Community Homes (about 20 yrs. ago) half of our board members were </a:t>
            </a:r>
            <a:r>
              <a:rPr lang="en-US" dirty="0" err="1"/>
              <a:t>Houselink</a:t>
            </a:r>
            <a:r>
              <a:rPr lang="en-US" dirty="0"/>
              <a:t> tenants. We also made sure that, at any one time, either the board president or vice-president was a </a:t>
            </a:r>
            <a:r>
              <a:rPr lang="en-US" dirty="0" err="1"/>
              <a:t>Houselink</a:t>
            </a:r>
            <a:r>
              <a:rPr lang="en-US" dirty="0"/>
              <a:t> tenant.</a:t>
            </a:r>
          </a:p>
          <a:p>
            <a:endParaRPr lang="en-US" dirty="0"/>
          </a:p>
          <a:p>
            <a:endParaRPr lang="en-US" dirty="0"/>
          </a:p>
          <a:p>
            <a:endParaRPr lang="en-US" dirty="0"/>
          </a:p>
        </p:txBody>
      </p:sp>
    </p:spTree>
    <p:extLst>
      <p:ext uri="{BB962C8B-B14F-4D97-AF65-F5344CB8AC3E}">
        <p14:creationId xmlns:p14="http://schemas.microsoft.com/office/powerpoint/2010/main" val="29871560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BE9F17-3192-E84E-902C-3E1AE3FD57BB}"/>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CA2660C2-B088-4448-ACA3-EF4409B68EDB}"/>
              </a:ext>
            </a:extLst>
          </p:cNvPr>
          <p:cNvSpPr>
            <a:spLocks noGrp="1"/>
          </p:cNvSpPr>
          <p:nvPr>
            <p:ph idx="1"/>
          </p:nvPr>
        </p:nvSpPr>
        <p:spPr/>
        <p:txBody>
          <a:bodyPr/>
          <a:lstStyle/>
          <a:p>
            <a:endParaRPr lang="en-US" dirty="0"/>
          </a:p>
          <a:p>
            <a:r>
              <a:rPr lang="en-US" dirty="0"/>
              <a:t>Also at that time, </a:t>
            </a:r>
            <a:r>
              <a:rPr lang="en-US" dirty="0" err="1"/>
              <a:t>Houselink</a:t>
            </a:r>
            <a:r>
              <a:rPr lang="en-US" dirty="0"/>
              <a:t> had a drop-in program offered at one of their buildings. Tenants could just sit and chill together (typically with some food and coffee provided).</a:t>
            </a:r>
          </a:p>
          <a:p>
            <a:endParaRPr lang="en-US" dirty="0"/>
          </a:p>
          <a:p>
            <a:endParaRPr lang="en-US" dirty="0"/>
          </a:p>
          <a:p>
            <a:endParaRPr lang="en-US" dirty="0"/>
          </a:p>
        </p:txBody>
      </p:sp>
    </p:spTree>
    <p:extLst>
      <p:ext uri="{BB962C8B-B14F-4D97-AF65-F5344CB8AC3E}">
        <p14:creationId xmlns:p14="http://schemas.microsoft.com/office/powerpoint/2010/main" val="663548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70783-474C-B846-BA23-4CB515419C6B}"/>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97BC2967-A0D5-204A-8247-4B5F302C52B9}"/>
              </a:ext>
            </a:extLst>
          </p:cNvPr>
          <p:cNvSpPr>
            <a:spLocks noGrp="1"/>
          </p:cNvSpPr>
          <p:nvPr>
            <p:ph idx="1"/>
          </p:nvPr>
        </p:nvSpPr>
        <p:spPr/>
        <p:txBody>
          <a:bodyPr/>
          <a:lstStyle/>
          <a:p>
            <a:endParaRPr lang="en-US" dirty="0"/>
          </a:p>
          <a:p>
            <a:r>
              <a:rPr lang="en-US" dirty="0"/>
              <a:t>Last year, </a:t>
            </a:r>
            <a:r>
              <a:rPr lang="en-US" dirty="0" err="1"/>
              <a:t>Houselink</a:t>
            </a:r>
            <a:r>
              <a:rPr lang="en-US" dirty="0"/>
              <a:t> and Mainstay wanted to merge and become one larger organization. </a:t>
            </a:r>
          </a:p>
          <a:p>
            <a:endParaRPr lang="en-US" dirty="0"/>
          </a:p>
          <a:p>
            <a:r>
              <a:rPr lang="en-US" dirty="0"/>
              <a:t>But this was subject to a binding referendum in which tenants voted.</a:t>
            </a:r>
          </a:p>
          <a:p>
            <a:endParaRPr lang="en-US" dirty="0"/>
          </a:p>
          <a:p>
            <a:r>
              <a:rPr lang="en-US" dirty="0"/>
              <a:t>According to each organization’s by-laws, had the tenants voted not to merge, the two organizations would not have been able to. </a:t>
            </a:r>
          </a:p>
          <a:p>
            <a:endParaRPr lang="en-US" dirty="0"/>
          </a:p>
        </p:txBody>
      </p:sp>
    </p:spTree>
    <p:extLst>
      <p:ext uri="{BB962C8B-B14F-4D97-AF65-F5344CB8AC3E}">
        <p14:creationId xmlns:p14="http://schemas.microsoft.com/office/powerpoint/2010/main" val="24465684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39B22-30A3-1F44-B1DE-E4BA4445E215}"/>
              </a:ext>
            </a:extLst>
          </p:cNvPr>
          <p:cNvSpPr>
            <a:spLocks noGrp="1"/>
          </p:cNvSpPr>
          <p:nvPr>
            <p:ph type="title"/>
          </p:nvPr>
        </p:nvSpPr>
        <p:spPr/>
        <p:txBody>
          <a:bodyPr/>
          <a:lstStyle/>
          <a:p>
            <a:r>
              <a:rPr lang="en-US" dirty="0"/>
              <a:t>Supportive housing (cont’d)</a:t>
            </a:r>
          </a:p>
        </p:txBody>
      </p:sp>
      <p:pic>
        <p:nvPicPr>
          <p:cNvPr id="5" name="Content Placeholder 4" descr="Graphical user interface, text, application, email&#10;&#10;Description automatically generated">
            <a:extLst>
              <a:ext uri="{FF2B5EF4-FFF2-40B4-BE49-F238E27FC236}">
                <a16:creationId xmlns:a16="http://schemas.microsoft.com/office/drawing/2014/main" id="{FE2A96BB-33F1-5449-BFC4-8F896B26496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1011" y="1600200"/>
            <a:ext cx="7361978" cy="4421188"/>
          </a:xfrm>
        </p:spPr>
      </p:pic>
    </p:spTree>
    <p:extLst>
      <p:ext uri="{BB962C8B-B14F-4D97-AF65-F5344CB8AC3E}">
        <p14:creationId xmlns:p14="http://schemas.microsoft.com/office/powerpoint/2010/main" val="890578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AA5C4-B766-4942-BB7A-69EF4BFEA682}"/>
              </a:ext>
            </a:extLst>
          </p:cNvPr>
          <p:cNvSpPr>
            <a:spLocks noGrp="1"/>
          </p:cNvSpPr>
          <p:nvPr>
            <p:ph type="title"/>
          </p:nvPr>
        </p:nvSpPr>
        <p:spPr/>
        <p:txBody>
          <a:bodyPr/>
          <a:lstStyle/>
          <a:p>
            <a:r>
              <a:rPr lang="en-US" dirty="0"/>
              <a:t>Supportive housing (cont’d)</a:t>
            </a:r>
          </a:p>
        </p:txBody>
      </p:sp>
      <p:pic>
        <p:nvPicPr>
          <p:cNvPr id="5" name="Content Placeholder 4" descr="Graphical user interface, text, application, email&#10;&#10;Description automatically generated">
            <a:extLst>
              <a:ext uri="{FF2B5EF4-FFF2-40B4-BE49-F238E27FC236}">
                <a16:creationId xmlns:a16="http://schemas.microsoft.com/office/drawing/2014/main" id="{5F208722-347F-554E-9A05-3BBD667503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9731" y="1600200"/>
            <a:ext cx="6424538" cy="4421188"/>
          </a:xfrm>
        </p:spPr>
      </p:pic>
    </p:spTree>
    <p:extLst>
      <p:ext uri="{BB962C8B-B14F-4D97-AF65-F5344CB8AC3E}">
        <p14:creationId xmlns:p14="http://schemas.microsoft.com/office/powerpoint/2010/main" val="232967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16236-1457-6D44-AA1D-309AAA815FB1}"/>
              </a:ext>
            </a:extLst>
          </p:cNvPr>
          <p:cNvSpPr>
            <a:spLocks noGrp="1"/>
          </p:cNvSpPr>
          <p:nvPr>
            <p:ph type="title"/>
          </p:nvPr>
        </p:nvSpPr>
        <p:spPr/>
        <p:txBody>
          <a:bodyPr/>
          <a:lstStyle/>
          <a:p>
            <a:r>
              <a:rPr lang="en-US" dirty="0"/>
              <a:t>Overview (cont’d)</a:t>
            </a:r>
          </a:p>
        </p:txBody>
      </p:sp>
      <p:sp>
        <p:nvSpPr>
          <p:cNvPr id="3" name="Content Placeholder 2">
            <a:extLst>
              <a:ext uri="{FF2B5EF4-FFF2-40B4-BE49-F238E27FC236}">
                <a16:creationId xmlns:a16="http://schemas.microsoft.com/office/drawing/2014/main" id="{95013C19-5C6E-8340-91F9-6B116E5BB0BA}"/>
              </a:ext>
            </a:extLst>
          </p:cNvPr>
          <p:cNvSpPr>
            <a:spLocks noGrp="1"/>
          </p:cNvSpPr>
          <p:nvPr>
            <p:ph idx="1"/>
          </p:nvPr>
        </p:nvSpPr>
        <p:spPr/>
        <p:txBody>
          <a:bodyPr/>
          <a:lstStyle/>
          <a:p>
            <a:pPr marL="0" indent="0">
              <a:buNone/>
            </a:pPr>
            <a:endParaRPr lang="en-US" dirty="0"/>
          </a:p>
          <a:p>
            <a:r>
              <a:rPr lang="en-US" dirty="0"/>
              <a:t>National Housing Strategy</a:t>
            </a:r>
          </a:p>
          <a:p>
            <a:endParaRPr lang="en-US" dirty="0"/>
          </a:p>
          <a:p>
            <a:r>
              <a:rPr lang="en-US" dirty="0"/>
              <a:t>Reaching Home</a:t>
            </a:r>
          </a:p>
          <a:p>
            <a:pPr marL="0" indent="0">
              <a:buNone/>
            </a:pPr>
            <a:endParaRPr lang="en-US" dirty="0"/>
          </a:p>
          <a:p>
            <a:r>
              <a:rPr lang="en-US" dirty="0"/>
              <a:t>Rapid Housing Initiative</a:t>
            </a:r>
          </a:p>
          <a:p>
            <a:endParaRPr lang="en-US" dirty="0"/>
          </a:p>
        </p:txBody>
      </p:sp>
    </p:spTree>
    <p:extLst>
      <p:ext uri="{BB962C8B-B14F-4D97-AF65-F5344CB8AC3E}">
        <p14:creationId xmlns:p14="http://schemas.microsoft.com/office/powerpoint/2010/main" val="1437153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5AFF2-40C7-1149-AAF8-E3A96CEB4CEB}"/>
              </a:ext>
            </a:extLst>
          </p:cNvPr>
          <p:cNvSpPr>
            <a:spLocks noGrp="1"/>
          </p:cNvSpPr>
          <p:nvPr>
            <p:ph type="title"/>
          </p:nvPr>
        </p:nvSpPr>
        <p:spPr/>
        <p:txBody>
          <a:bodyPr/>
          <a:lstStyle/>
          <a:p>
            <a:r>
              <a:rPr lang="en-US" dirty="0"/>
              <a:t>Supportive housing (cont’d)</a:t>
            </a:r>
          </a:p>
        </p:txBody>
      </p:sp>
      <p:pic>
        <p:nvPicPr>
          <p:cNvPr id="5" name="Content Placeholder 4" descr="Text, timeline&#10;&#10;Description automatically generated with medium confidence">
            <a:extLst>
              <a:ext uri="{FF2B5EF4-FFF2-40B4-BE49-F238E27FC236}">
                <a16:creationId xmlns:a16="http://schemas.microsoft.com/office/drawing/2014/main" id="{252C6C49-74D9-A847-91DC-6B378C40DDF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78999" y="1600200"/>
            <a:ext cx="4786001" cy="4421188"/>
          </a:xfrm>
        </p:spPr>
      </p:pic>
    </p:spTree>
    <p:extLst>
      <p:ext uri="{BB962C8B-B14F-4D97-AF65-F5344CB8AC3E}">
        <p14:creationId xmlns:p14="http://schemas.microsoft.com/office/powerpoint/2010/main" val="1316192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B32F4-E676-3448-8618-4B7C61E534BD}"/>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F904D9D6-C8A9-E649-A08B-121E83B4E226}"/>
              </a:ext>
            </a:extLst>
          </p:cNvPr>
          <p:cNvSpPr>
            <a:spLocks noGrp="1"/>
          </p:cNvSpPr>
          <p:nvPr>
            <p:ph idx="1"/>
          </p:nvPr>
        </p:nvSpPr>
        <p:spPr/>
        <p:txBody>
          <a:bodyPr/>
          <a:lstStyle/>
          <a:p>
            <a:endParaRPr lang="en-US" dirty="0"/>
          </a:p>
          <a:p>
            <a:r>
              <a:rPr lang="en-US" dirty="0"/>
              <a:t>In the early-1980s (and possibly before) City of Toronto officials were concerned about the fact that a large # of persons in their emergency shelters were in fact using them for much more than emergency shelters.</a:t>
            </a:r>
          </a:p>
          <a:p>
            <a:endParaRPr lang="en-US" dirty="0"/>
          </a:p>
          <a:p>
            <a:r>
              <a:rPr lang="en-US" dirty="0"/>
              <a:t>They were staying there indefinitely, and they needed more than just a roof over their heads. They needed some sort of social work support.</a:t>
            </a:r>
          </a:p>
        </p:txBody>
      </p:sp>
    </p:spTree>
    <p:extLst>
      <p:ext uri="{BB962C8B-B14F-4D97-AF65-F5344CB8AC3E}">
        <p14:creationId xmlns:p14="http://schemas.microsoft.com/office/powerpoint/2010/main" val="4642072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658FE-80E4-5D45-9010-D1DE49C3CDBF}"/>
              </a:ext>
            </a:extLst>
          </p:cNvPr>
          <p:cNvSpPr>
            <a:spLocks noGrp="1"/>
          </p:cNvSpPr>
          <p:nvPr>
            <p:ph type="title"/>
          </p:nvPr>
        </p:nvSpPr>
        <p:spPr/>
        <p:txBody>
          <a:bodyPr/>
          <a:lstStyle/>
          <a:p>
            <a:r>
              <a:rPr lang="en-US" dirty="0"/>
              <a:t>Supportive housing (cont’d)	</a:t>
            </a:r>
          </a:p>
        </p:txBody>
      </p:sp>
      <p:sp>
        <p:nvSpPr>
          <p:cNvPr id="3" name="Content Placeholder 2">
            <a:extLst>
              <a:ext uri="{FF2B5EF4-FFF2-40B4-BE49-F238E27FC236}">
                <a16:creationId xmlns:a16="http://schemas.microsoft.com/office/drawing/2014/main" id="{DC4C5B2A-8C50-DB46-9A11-DD4871F45D03}"/>
              </a:ext>
            </a:extLst>
          </p:cNvPr>
          <p:cNvSpPr>
            <a:spLocks noGrp="1"/>
          </p:cNvSpPr>
          <p:nvPr>
            <p:ph idx="1"/>
          </p:nvPr>
        </p:nvSpPr>
        <p:spPr/>
        <p:txBody>
          <a:bodyPr/>
          <a:lstStyle/>
          <a:p>
            <a:endParaRPr lang="en-US" dirty="0"/>
          </a:p>
          <a:p>
            <a:r>
              <a:rPr lang="en-US" dirty="0"/>
              <a:t>In part due to this phenomenon, Ontario’s provincial government began to fund supportive housing for persons with serious mental health challenges.</a:t>
            </a:r>
          </a:p>
          <a:p>
            <a:endParaRPr lang="en-US" dirty="0"/>
          </a:p>
          <a:p>
            <a:r>
              <a:rPr lang="en-US" dirty="0"/>
              <a:t>Some non-profits became particularly innovative in this respect. Homes First Society (in Toronto) was particularly innovative.</a:t>
            </a:r>
          </a:p>
        </p:txBody>
      </p:sp>
    </p:spTree>
    <p:extLst>
      <p:ext uri="{BB962C8B-B14F-4D97-AF65-F5344CB8AC3E}">
        <p14:creationId xmlns:p14="http://schemas.microsoft.com/office/powerpoint/2010/main" val="1621637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E861E-609B-B649-8286-28FFD13161F6}"/>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6B99E718-878E-8C4F-8EE5-22BDDF342603}"/>
              </a:ext>
            </a:extLst>
          </p:cNvPr>
          <p:cNvSpPr>
            <a:spLocks noGrp="1"/>
          </p:cNvSpPr>
          <p:nvPr>
            <p:ph idx="1"/>
          </p:nvPr>
        </p:nvSpPr>
        <p:spPr/>
        <p:txBody>
          <a:bodyPr/>
          <a:lstStyle/>
          <a:p>
            <a:endParaRPr lang="en-US" dirty="0"/>
          </a:p>
          <a:p>
            <a:r>
              <a:rPr lang="en-US" dirty="0"/>
              <a:t>In 1984, Homes First Society “opened its 90 </a:t>
            </a:r>
            <a:r>
              <a:rPr lang="en-US" dirty="0" err="1"/>
              <a:t>Shuter</a:t>
            </a:r>
            <a:r>
              <a:rPr lang="en-US" dirty="0"/>
              <a:t> Street complex, which was Toronto’s very first government-assisted housing dedicated to homeless single people…”</a:t>
            </a:r>
          </a:p>
          <a:p>
            <a:endParaRPr lang="en-US" dirty="0"/>
          </a:p>
          <a:p>
            <a:r>
              <a:rPr lang="en-US" dirty="0"/>
              <a:t>Similar policy developments were taking place in Ottawa, for the same reasons.</a:t>
            </a:r>
          </a:p>
          <a:p>
            <a:endParaRPr lang="en-US" dirty="0"/>
          </a:p>
          <a:p>
            <a:endParaRPr lang="en-US" dirty="0"/>
          </a:p>
        </p:txBody>
      </p:sp>
    </p:spTree>
    <p:extLst>
      <p:ext uri="{BB962C8B-B14F-4D97-AF65-F5344CB8AC3E}">
        <p14:creationId xmlns:p14="http://schemas.microsoft.com/office/powerpoint/2010/main" val="17313134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4ACCE-EC29-AC40-83B7-38396A87C97A}"/>
              </a:ext>
            </a:extLst>
          </p:cNvPr>
          <p:cNvSpPr>
            <a:spLocks noGrp="1"/>
          </p:cNvSpPr>
          <p:nvPr>
            <p:ph type="title"/>
          </p:nvPr>
        </p:nvSpPr>
        <p:spPr/>
        <p:txBody>
          <a:bodyPr/>
          <a:lstStyle/>
          <a:p>
            <a:r>
              <a:rPr lang="en-US" dirty="0"/>
              <a:t>Supportive housing (cont’d)	</a:t>
            </a:r>
          </a:p>
        </p:txBody>
      </p:sp>
      <p:sp>
        <p:nvSpPr>
          <p:cNvPr id="3" name="Content Placeholder 2">
            <a:extLst>
              <a:ext uri="{FF2B5EF4-FFF2-40B4-BE49-F238E27FC236}">
                <a16:creationId xmlns:a16="http://schemas.microsoft.com/office/drawing/2014/main" id="{B4ED1BEB-D654-D041-9CEF-B59E243F93D3}"/>
              </a:ext>
            </a:extLst>
          </p:cNvPr>
          <p:cNvSpPr>
            <a:spLocks noGrp="1"/>
          </p:cNvSpPr>
          <p:nvPr>
            <p:ph idx="1"/>
          </p:nvPr>
        </p:nvSpPr>
        <p:spPr/>
        <p:txBody>
          <a:bodyPr/>
          <a:lstStyle/>
          <a:p>
            <a:endParaRPr lang="en-US" dirty="0"/>
          </a:p>
          <a:p>
            <a:r>
              <a:rPr lang="en-US" dirty="0"/>
              <a:t>But this didn’t all happen in a political vacuum. </a:t>
            </a:r>
          </a:p>
          <a:p>
            <a:endParaRPr lang="en-US" dirty="0"/>
          </a:p>
          <a:p>
            <a:r>
              <a:rPr lang="en-US" dirty="0"/>
              <a:t>Advocacy had a major impact on it. </a:t>
            </a:r>
          </a:p>
          <a:p>
            <a:endParaRPr lang="en-US" dirty="0"/>
          </a:p>
          <a:p>
            <a:r>
              <a:rPr lang="en-US" dirty="0"/>
              <a:t>In Toronto, this included the Singles Displaced Persons Project, the “consumer survivor” movement, the slogan “homes not hostels” and the founding of organizations such as </a:t>
            </a:r>
            <a:r>
              <a:rPr lang="en-US" dirty="0" err="1"/>
              <a:t>Houselink</a:t>
            </a:r>
            <a:r>
              <a:rPr lang="en-US" dirty="0"/>
              <a:t> and Homes First Society. </a:t>
            </a:r>
          </a:p>
          <a:p>
            <a:endParaRPr lang="en-US" dirty="0"/>
          </a:p>
          <a:p>
            <a:endParaRPr lang="en-US" dirty="0"/>
          </a:p>
        </p:txBody>
      </p:sp>
    </p:spTree>
    <p:extLst>
      <p:ext uri="{BB962C8B-B14F-4D97-AF65-F5344CB8AC3E}">
        <p14:creationId xmlns:p14="http://schemas.microsoft.com/office/powerpoint/2010/main" val="36486352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AEC77-B68F-4B4B-A846-A261D68207C8}"/>
              </a:ext>
            </a:extLst>
          </p:cNvPr>
          <p:cNvSpPr>
            <a:spLocks noGrp="1"/>
          </p:cNvSpPr>
          <p:nvPr>
            <p:ph type="title"/>
          </p:nvPr>
        </p:nvSpPr>
        <p:spPr/>
        <p:txBody>
          <a:bodyPr/>
          <a:lstStyle/>
          <a:p>
            <a:r>
              <a:rPr lang="en-US" dirty="0"/>
              <a:t>Supportive housing (cont’d)	</a:t>
            </a:r>
          </a:p>
        </p:txBody>
      </p:sp>
      <p:sp>
        <p:nvSpPr>
          <p:cNvPr id="3" name="Content Placeholder 2">
            <a:extLst>
              <a:ext uri="{FF2B5EF4-FFF2-40B4-BE49-F238E27FC236}">
                <a16:creationId xmlns:a16="http://schemas.microsoft.com/office/drawing/2014/main" id="{9BA07C40-FF1B-6F46-B1E6-646831F15A93}"/>
              </a:ext>
            </a:extLst>
          </p:cNvPr>
          <p:cNvSpPr>
            <a:spLocks noGrp="1"/>
          </p:cNvSpPr>
          <p:nvPr>
            <p:ph idx="1"/>
          </p:nvPr>
        </p:nvSpPr>
        <p:spPr/>
        <p:txBody>
          <a:bodyPr/>
          <a:lstStyle/>
          <a:p>
            <a:r>
              <a:rPr lang="en-US" dirty="0"/>
              <a:t>In Canada, the Housing First narrative became popular in the early 2000s.</a:t>
            </a:r>
          </a:p>
          <a:p>
            <a:endParaRPr lang="en-US" dirty="0"/>
          </a:p>
          <a:p>
            <a:r>
              <a:rPr lang="en-US" dirty="0"/>
              <a:t>City of Toronto (Iain De Jong in particular) pushed this hard and effectively as it rolled out “Streets to Homes.”</a:t>
            </a:r>
          </a:p>
          <a:p>
            <a:endParaRPr lang="en-US" dirty="0"/>
          </a:p>
          <a:p>
            <a:r>
              <a:rPr lang="en-US" dirty="0"/>
              <a:t>The narrative had been made popular in the US by Sam Tsemberis.</a:t>
            </a:r>
          </a:p>
          <a:p>
            <a:endParaRPr lang="en-US" dirty="0"/>
          </a:p>
          <a:p>
            <a:r>
              <a:rPr lang="en-US" dirty="0"/>
              <a:t>Calgary Homeless Foundation picked it up quickly as well.</a:t>
            </a:r>
          </a:p>
        </p:txBody>
      </p:sp>
    </p:spTree>
    <p:extLst>
      <p:ext uri="{BB962C8B-B14F-4D97-AF65-F5344CB8AC3E}">
        <p14:creationId xmlns:p14="http://schemas.microsoft.com/office/powerpoint/2010/main" val="11337700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A7223-5F97-DF45-A04A-A36A7388B332}"/>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68869E9D-FF27-BE4B-8D02-7845D83030E6}"/>
              </a:ext>
            </a:extLst>
          </p:cNvPr>
          <p:cNvSpPr>
            <a:spLocks noGrp="1"/>
          </p:cNvSpPr>
          <p:nvPr>
            <p:ph idx="1"/>
          </p:nvPr>
        </p:nvSpPr>
        <p:spPr/>
        <p:txBody>
          <a:bodyPr/>
          <a:lstStyle/>
          <a:p>
            <a:endParaRPr lang="en-US" dirty="0"/>
          </a:p>
          <a:p>
            <a:r>
              <a:rPr lang="en-US" dirty="0"/>
              <a:t>The Housing First narrative placed (and still places) great emphasis on the importance of not requiring housing readiness as a condition of housing receipt.</a:t>
            </a:r>
          </a:p>
          <a:p>
            <a:endParaRPr lang="en-US" dirty="0"/>
          </a:p>
          <a:p>
            <a:r>
              <a:rPr lang="en-US" dirty="0"/>
              <a:t>But many supportive housing providers in Ontario already did not require housing readiness.</a:t>
            </a:r>
          </a:p>
          <a:p>
            <a:endParaRPr lang="en-US" dirty="0"/>
          </a:p>
          <a:p>
            <a:r>
              <a:rPr lang="en-US" dirty="0"/>
              <a:t>Homes First Society, </a:t>
            </a:r>
            <a:r>
              <a:rPr lang="en-US" dirty="0" err="1"/>
              <a:t>Houselink</a:t>
            </a:r>
            <a:r>
              <a:rPr lang="en-US" dirty="0"/>
              <a:t> and Mainstay (all based in Toronto) did not require housing readiness per se.</a:t>
            </a:r>
          </a:p>
          <a:p>
            <a:endParaRPr lang="en-US" dirty="0"/>
          </a:p>
        </p:txBody>
      </p:sp>
    </p:spTree>
    <p:extLst>
      <p:ext uri="{BB962C8B-B14F-4D97-AF65-F5344CB8AC3E}">
        <p14:creationId xmlns:p14="http://schemas.microsoft.com/office/powerpoint/2010/main" val="13465899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98442-8BF2-F347-B8D7-938B58D2BA47}"/>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95243963-6738-3D44-8F01-39AC6DB0A02B}"/>
              </a:ext>
            </a:extLst>
          </p:cNvPr>
          <p:cNvSpPr>
            <a:spLocks noGrp="1"/>
          </p:cNvSpPr>
          <p:nvPr>
            <p:ph idx="1"/>
          </p:nvPr>
        </p:nvSpPr>
        <p:spPr/>
        <p:txBody>
          <a:bodyPr/>
          <a:lstStyle/>
          <a:p>
            <a:endParaRPr lang="en-US" dirty="0"/>
          </a:p>
          <a:p>
            <a:r>
              <a:rPr lang="en-US" dirty="0"/>
              <a:t>Ideologically, Housing First wasn’t exactly left or right. It was ‘third way’ political advocacy and still is.</a:t>
            </a:r>
          </a:p>
          <a:p>
            <a:endParaRPr lang="en-US" dirty="0"/>
          </a:p>
          <a:p>
            <a:r>
              <a:rPr lang="en-US" dirty="0"/>
              <a:t>And largely because of that ‘third way’ approach, it’s found traction among business leaders as well as many more grassroots advocates.</a:t>
            </a:r>
          </a:p>
          <a:p>
            <a:endParaRPr lang="en-US" dirty="0"/>
          </a:p>
          <a:p>
            <a:endParaRPr lang="en-US" dirty="0"/>
          </a:p>
          <a:p>
            <a:endParaRPr lang="en-US" dirty="0"/>
          </a:p>
        </p:txBody>
      </p:sp>
    </p:spTree>
    <p:extLst>
      <p:ext uri="{BB962C8B-B14F-4D97-AF65-F5344CB8AC3E}">
        <p14:creationId xmlns:p14="http://schemas.microsoft.com/office/powerpoint/2010/main" val="28311339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C8E23-9289-8843-BF9B-F62D868849F4}"/>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81C2F1B4-8244-314B-BD60-FAF97F7F83FF}"/>
              </a:ext>
            </a:extLst>
          </p:cNvPr>
          <p:cNvSpPr>
            <a:spLocks noGrp="1"/>
          </p:cNvSpPr>
          <p:nvPr>
            <p:ph idx="1"/>
          </p:nvPr>
        </p:nvSpPr>
        <p:spPr/>
        <p:txBody>
          <a:bodyPr/>
          <a:lstStyle/>
          <a:p>
            <a:endParaRPr lang="en-US" dirty="0"/>
          </a:p>
          <a:p>
            <a:r>
              <a:rPr lang="en-US" dirty="0"/>
              <a:t>Because Housing First talked about providing housing with few if any strings attached (re: </a:t>
            </a:r>
            <a:r>
              <a:rPr lang="en-US" dirty="0" err="1"/>
              <a:t>behaviour</a:t>
            </a:r>
            <a:r>
              <a:rPr lang="en-US" dirty="0"/>
              <a:t>) it gained traction among some advocates on the left.</a:t>
            </a:r>
          </a:p>
          <a:p>
            <a:endParaRPr lang="en-US" dirty="0"/>
          </a:p>
          <a:p>
            <a:r>
              <a:rPr lang="en-US" dirty="0"/>
              <a:t>And because it put great emphasis on the need to re-allocate existing resources, it gained traction among many on the right (and business leaders).</a:t>
            </a:r>
          </a:p>
        </p:txBody>
      </p:sp>
    </p:spTree>
    <p:extLst>
      <p:ext uri="{BB962C8B-B14F-4D97-AF65-F5344CB8AC3E}">
        <p14:creationId xmlns:p14="http://schemas.microsoft.com/office/powerpoint/2010/main" val="18593801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771FD-4920-D843-BBC5-5AC033326854}"/>
              </a:ext>
            </a:extLst>
          </p:cNvPr>
          <p:cNvSpPr>
            <a:spLocks noGrp="1"/>
          </p:cNvSpPr>
          <p:nvPr>
            <p:ph type="title"/>
          </p:nvPr>
        </p:nvSpPr>
        <p:spPr/>
        <p:txBody>
          <a:bodyPr/>
          <a:lstStyle/>
          <a:p>
            <a:r>
              <a:rPr lang="en-US" dirty="0"/>
              <a:t>Supportive housing (cont’d)	</a:t>
            </a:r>
          </a:p>
        </p:txBody>
      </p:sp>
      <p:sp>
        <p:nvSpPr>
          <p:cNvPr id="3" name="Content Placeholder 2">
            <a:extLst>
              <a:ext uri="{FF2B5EF4-FFF2-40B4-BE49-F238E27FC236}">
                <a16:creationId xmlns:a16="http://schemas.microsoft.com/office/drawing/2014/main" id="{16514026-BEE9-EF43-8EF1-91696F005C22}"/>
              </a:ext>
            </a:extLst>
          </p:cNvPr>
          <p:cNvSpPr>
            <a:spLocks noGrp="1"/>
          </p:cNvSpPr>
          <p:nvPr>
            <p:ph idx="1"/>
          </p:nvPr>
        </p:nvSpPr>
        <p:spPr/>
        <p:txBody>
          <a:bodyPr/>
          <a:lstStyle/>
          <a:p>
            <a:r>
              <a:rPr lang="en-US" dirty="0"/>
              <a:t>This was further advanced by the At Home/Chez </a:t>
            </a:r>
            <a:r>
              <a:rPr lang="en-US" dirty="0" err="1"/>
              <a:t>Soi</a:t>
            </a:r>
            <a:r>
              <a:rPr lang="en-US" dirty="0"/>
              <a:t> study (a 5-city randomized controlled study).</a:t>
            </a:r>
          </a:p>
          <a:p>
            <a:endParaRPr lang="en-US" dirty="0"/>
          </a:p>
          <a:p>
            <a:r>
              <a:rPr lang="en-US" dirty="0"/>
              <a:t>Participants with moderate needs received Intensive Case Management (ICM), while those with higher levels of need received Assertive Community Treatment (ACT).</a:t>
            </a:r>
          </a:p>
          <a:p>
            <a:endParaRPr lang="en-US" dirty="0"/>
          </a:p>
          <a:p>
            <a:r>
              <a:rPr lang="en-US" dirty="0"/>
              <a:t>Participants were interviewed every 3 months over 2 yrs.</a:t>
            </a:r>
          </a:p>
          <a:p>
            <a:endParaRPr lang="en-US" dirty="0"/>
          </a:p>
          <a:p>
            <a:r>
              <a:rPr lang="en-US" dirty="0"/>
              <a:t>Demonstrated successful outcomes and cost savings.</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892211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84E0F-C7E0-624E-9675-98D54028D0EC}"/>
              </a:ext>
            </a:extLst>
          </p:cNvPr>
          <p:cNvSpPr>
            <a:spLocks noGrp="1"/>
          </p:cNvSpPr>
          <p:nvPr>
            <p:ph type="title"/>
          </p:nvPr>
        </p:nvSpPr>
        <p:spPr/>
        <p:txBody>
          <a:bodyPr/>
          <a:lstStyle/>
          <a:p>
            <a:r>
              <a:rPr lang="en-US" dirty="0"/>
              <a:t>Notes	</a:t>
            </a:r>
          </a:p>
        </p:txBody>
      </p:sp>
      <p:sp>
        <p:nvSpPr>
          <p:cNvPr id="3" name="Content Placeholder 2">
            <a:extLst>
              <a:ext uri="{FF2B5EF4-FFF2-40B4-BE49-F238E27FC236}">
                <a16:creationId xmlns:a16="http://schemas.microsoft.com/office/drawing/2014/main" id="{85B93C36-D44B-B249-A0B6-371B9633DF78}"/>
              </a:ext>
            </a:extLst>
          </p:cNvPr>
          <p:cNvSpPr>
            <a:spLocks noGrp="1"/>
          </p:cNvSpPr>
          <p:nvPr>
            <p:ph idx="1"/>
          </p:nvPr>
        </p:nvSpPr>
        <p:spPr/>
        <p:txBody>
          <a:bodyPr/>
          <a:lstStyle/>
          <a:p>
            <a:endParaRPr lang="en-US" dirty="0"/>
          </a:p>
          <a:p>
            <a:r>
              <a:rPr lang="en-US" dirty="0"/>
              <a:t>Today’s presentation will attempt to focus on the nexus between homelessness and housing.</a:t>
            </a:r>
          </a:p>
          <a:p>
            <a:endParaRPr lang="en-US" dirty="0"/>
          </a:p>
          <a:p>
            <a:r>
              <a:rPr lang="en-US" dirty="0"/>
              <a:t>In other words, it will focus on how the worlds of affordable housing and absolute homelessness connect.</a:t>
            </a:r>
          </a:p>
          <a:p>
            <a:endParaRPr lang="en-US" dirty="0"/>
          </a:p>
          <a:p>
            <a:r>
              <a:rPr lang="en-US" dirty="0"/>
              <a:t>For referencing information, see the “notes” section at the bottom of each slide in the present deck (and if it’s not there, email me: </a:t>
            </a:r>
            <a:r>
              <a:rPr lang="en-US" dirty="0" err="1"/>
              <a:t>falvo.nicholas@gmail.com</a:t>
            </a:r>
            <a:r>
              <a:rPr lang="en-US" dirty="0"/>
              <a:t>).</a:t>
            </a:r>
          </a:p>
          <a:p>
            <a:endParaRPr lang="en-US" dirty="0"/>
          </a:p>
        </p:txBody>
      </p:sp>
    </p:spTree>
    <p:extLst>
      <p:ext uri="{BB962C8B-B14F-4D97-AF65-F5344CB8AC3E}">
        <p14:creationId xmlns:p14="http://schemas.microsoft.com/office/powerpoint/2010/main" val="189236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F1EE4-2D17-D640-BF7E-219C23DF3093}"/>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021FC09C-93EC-8344-8598-9D776EE4BB66}"/>
              </a:ext>
            </a:extLst>
          </p:cNvPr>
          <p:cNvSpPr>
            <a:spLocks noGrp="1"/>
          </p:cNvSpPr>
          <p:nvPr>
            <p:ph idx="1"/>
          </p:nvPr>
        </p:nvSpPr>
        <p:spPr/>
        <p:txBody>
          <a:bodyPr/>
          <a:lstStyle/>
          <a:p>
            <a:endParaRPr lang="en-US" u="sng" dirty="0"/>
          </a:p>
          <a:p>
            <a:r>
              <a:rPr lang="en-US" u="sng" dirty="0"/>
              <a:t>Note</a:t>
            </a:r>
            <a:r>
              <a:rPr lang="en-US" dirty="0"/>
              <a:t>: 16% of the study participants who received Housing First (i.e., help finding an apt., $ to pay for the apt., &amp; health and social-work support) weren’t able to hang on to an apartment for any significant length of time (in fact, some of them remained homeless the entire time). </a:t>
            </a:r>
          </a:p>
          <a:p>
            <a:endParaRPr lang="en-US" dirty="0"/>
          </a:p>
          <a:p>
            <a:r>
              <a:rPr lang="en-US" dirty="0"/>
              <a:t>Most researchers, advocates and practitioners have been quite silent on this finding’s implications. </a:t>
            </a:r>
          </a:p>
        </p:txBody>
      </p:sp>
    </p:spTree>
    <p:extLst>
      <p:ext uri="{BB962C8B-B14F-4D97-AF65-F5344CB8AC3E}">
        <p14:creationId xmlns:p14="http://schemas.microsoft.com/office/powerpoint/2010/main" val="15090039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D2376-F236-E747-97E0-743CCEB9E668}"/>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BC642A4F-3C70-8442-ABDE-9AE168946830}"/>
              </a:ext>
            </a:extLst>
          </p:cNvPr>
          <p:cNvSpPr>
            <a:spLocks noGrp="1"/>
          </p:cNvSpPr>
          <p:nvPr>
            <p:ph idx="1"/>
          </p:nvPr>
        </p:nvSpPr>
        <p:spPr/>
        <p:txBody>
          <a:bodyPr/>
          <a:lstStyle/>
          <a:p>
            <a:r>
              <a:rPr lang="en-US" dirty="0"/>
              <a:t>Supportive housing/Housing First remains very popular as a policy response. </a:t>
            </a:r>
          </a:p>
          <a:p>
            <a:endParaRPr lang="en-US" dirty="0"/>
          </a:p>
          <a:p>
            <a:r>
              <a:rPr lang="en-US" dirty="0"/>
              <a:t>For example, the Calgary Homeless Foundation (CHF) is one of North America’s most well-respected homelessness non-profits. </a:t>
            </a:r>
          </a:p>
          <a:p>
            <a:endParaRPr lang="en-US" dirty="0"/>
          </a:p>
          <a:p>
            <a:r>
              <a:rPr lang="en-US" dirty="0"/>
              <a:t>More than ¾ of operating dollars disbursed by CHF to local non-profits annually are on supportive housing (though they tend to use the term Housing First).</a:t>
            </a:r>
          </a:p>
          <a:p>
            <a:endParaRPr lang="en-US" dirty="0"/>
          </a:p>
        </p:txBody>
      </p:sp>
    </p:spTree>
    <p:extLst>
      <p:ext uri="{BB962C8B-B14F-4D97-AF65-F5344CB8AC3E}">
        <p14:creationId xmlns:p14="http://schemas.microsoft.com/office/powerpoint/2010/main" val="6789224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7101D-2E99-9D46-9DD0-4A4CCCDA87D1}"/>
              </a:ext>
            </a:extLst>
          </p:cNvPr>
          <p:cNvSpPr>
            <a:spLocks noGrp="1"/>
          </p:cNvSpPr>
          <p:nvPr>
            <p:ph type="title"/>
          </p:nvPr>
        </p:nvSpPr>
        <p:spPr/>
        <p:txBody>
          <a:bodyPr/>
          <a:lstStyle/>
          <a:p>
            <a:r>
              <a:rPr lang="en-US" dirty="0"/>
              <a:t>Cost savings</a:t>
            </a:r>
          </a:p>
        </p:txBody>
      </p:sp>
      <p:pic>
        <p:nvPicPr>
          <p:cNvPr id="5" name="Content Placeholder 4" descr="Text, letter&#10;&#10;Description automatically generated">
            <a:extLst>
              <a:ext uri="{FF2B5EF4-FFF2-40B4-BE49-F238E27FC236}">
                <a16:creationId xmlns:a16="http://schemas.microsoft.com/office/drawing/2014/main" id="{B2C40EC3-88B1-ED46-BB07-C113365EDCB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57267" y="1600200"/>
            <a:ext cx="4629466" cy="4421188"/>
          </a:xfrm>
        </p:spPr>
      </p:pic>
    </p:spTree>
    <p:extLst>
      <p:ext uri="{BB962C8B-B14F-4D97-AF65-F5344CB8AC3E}">
        <p14:creationId xmlns:p14="http://schemas.microsoft.com/office/powerpoint/2010/main" val="38695988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D6BF-1ADD-CA4E-BD74-394B4FA1E310}"/>
              </a:ext>
            </a:extLst>
          </p:cNvPr>
          <p:cNvSpPr>
            <a:spLocks noGrp="1"/>
          </p:cNvSpPr>
          <p:nvPr>
            <p:ph type="title"/>
          </p:nvPr>
        </p:nvSpPr>
        <p:spPr/>
        <p:txBody>
          <a:bodyPr/>
          <a:lstStyle/>
          <a:p>
            <a:r>
              <a:rPr lang="en-US" dirty="0"/>
              <a:t>Supportive housing (cont’d)	</a:t>
            </a:r>
          </a:p>
        </p:txBody>
      </p:sp>
      <p:sp>
        <p:nvSpPr>
          <p:cNvPr id="3" name="Content Placeholder 2">
            <a:extLst>
              <a:ext uri="{FF2B5EF4-FFF2-40B4-BE49-F238E27FC236}">
                <a16:creationId xmlns:a16="http://schemas.microsoft.com/office/drawing/2014/main" id="{B6287766-CCF8-304A-B126-E252A07E2F6F}"/>
              </a:ext>
            </a:extLst>
          </p:cNvPr>
          <p:cNvSpPr>
            <a:spLocks noGrp="1"/>
          </p:cNvSpPr>
          <p:nvPr>
            <p:ph idx="1"/>
          </p:nvPr>
        </p:nvSpPr>
        <p:spPr/>
        <p:txBody>
          <a:bodyPr/>
          <a:lstStyle/>
          <a:p>
            <a:endParaRPr lang="en-US" dirty="0"/>
          </a:p>
          <a:p>
            <a:r>
              <a:rPr lang="en-US" dirty="0"/>
              <a:t>Canada’s National Housing Strategy, unveiled in 2017, contains no specific provisions for supportive housing.</a:t>
            </a:r>
          </a:p>
          <a:p>
            <a:endParaRPr lang="en-US" dirty="0"/>
          </a:p>
          <a:p>
            <a:r>
              <a:rPr lang="en-US" dirty="0"/>
              <a:t>Yet, the September 2020 Federal Throne Speech includes a commitment to “completely eliminate chronic homelessness.”</a:t>
            </a:r>
          </a:p>
          <a:p>
            <a:endParaRPr lang="en-US" dirty="0"/>
          </a:p>
          <a:p>
            <a:endParaRPr lang="en-US" dirty="0"/>
          </a:p>
        </p:txBody>
      </p:sp>
    </p:spTree>
    <p:extLst>
      <p:ext uri="{BB962C8B-B14F-4D97-AF65-F5344CB8AC3E}">
        <p14:creationId xmlns:p14="http://schemas.microsoft.com/office/powerpoint/2010/main" val="412481854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B1A04-826E-ED47-A4E5-A074E9613BC6}"/>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352AE681-A4A7-E345-8036-312DC340A6D3}"/>
              </a:ext>
            </a:extLst>
          </p:cNvPr>
          <p:cNvSpPr>
            <a:spLocks noGrp="1"/>
          </p:cNvSpPr>
          <p:nvPr>
            <p:ph idx="1"/>
          </p:nvPr>
        </p:nvSpPr>
        <p:spPr/>
        <p:txBody>
          <a:bodyPr/>
          <a:lstStyle/>
          <a:p>
            <a:endParaRPr lang="en-US" u="sng" dirty="0"/>
          </a:p>
          <a:p>
            <a:r>
              <a:rPr lang="en-US" u="sng" dirty="0"/>
              <a:t>Debates remain on the following question</a:t>
            </a:r>
            <a:r>
              <a:rPr lang="en-US" dirty="0"/>
              <a:t>:</a:t>
            </a:r>
          </a:p>
          <a:p>
            <a:endParaRPr lang="en-US" dirty="0"/>
          </a:p>
          <a:p>
            <a:r>
              <a:rPr lang="en-US" dirty="0"/>
              <a:t>Should a non-profit/public entity own the building, or should a for-profit entity own the building?</a:t>
            </a:r>
          </a:p>
          <a:p>
            <a:endParaRPr lang="en-US" dirty="0"/>
          </a:p>
          <a:p>
            <a:r>
              <a:rPr lang="en-US" dirty="0"/>
              <a:t>Should the landlord and support functions be separated (i.e., delivered by different entities)?</a:t>
            </a:r>
          </a:p>
          <a:p>
            <a:endParaRPr lang="en-US" dirty="0"/>
          </a:p>
          <a:p>
            <a:endParaRPr lang="en-US" dirty="0"/>
          </a:p>
        </p:txBody>
      </p:sp>
    </p:spTree>
    <p:extLst>
      <p:ext uri="{BB962C8B-B14F-4D97-AF65-F5344CB8AC3E}">
        <p14:creationId xmlns:p14="http://schemas.microsoft.com/office/powerpoint/2010/main" val="12704096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41089-20B0-3D42-B35B-21E18250B8FC}"/>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F6A642BA-7E2E-E248-8FEA-61183C26C934}"/>
              </a:ext>
            </a:extLst>
          </p:cNvPr>
          <p:cNvSpPr>
            <a:spLocks noGrp="1"/>
          </p:cNvSpPr>
          <p:nvPr>
            <p:ph idx="1"/>
          </p:nvPr>
        </p:nvSpPr>
        <p:spPr/>
        <p:txBody>
          <a:bodyPr/>
          <a:lstStyle/>
          <a:p>
            <a:pPr marL="0" indent="0">
              <a:buNone/>
            </a:pPr>
            <a:endParaRPr lang="en-US" dirty="0"/>
          </a:p>
          <a:p>
            <a:r>
              <a:rPr lang="en-US" dirty="0"/>
              <a:t>What % of units in a building should be supportive housing units? Should it be 100% or a much smaller percentage?</a:t>
            </a:r>
          </a:p>
          <a:p>
            <a:pPr marL="0" indent="0">
              <a:buNone/>
            </a:pPr>
            <a:endParaRPr lang="en-US" dirty="0"/>
          </a:p>
          <a:p>
            <a:r>
              <a:rPr lang="en-US" dirty="0"/>
              <a:t>For how long should social work support be provided? Should it be provided for just a few months or indefinitely?</a:t>
            </a:r>
          </a:p>
          <a:p>
            <a:endParaRPr lang="en-US" dirty="0"/>
          </a:p>
          <a:p>
            <a:endParaRPr lang="en-US" dirty="0"/>
          </a:p>
          <a:p>
            <a:endParaRPr lang="en-US" dirty="0"/>
          </a:p>
        </p:txBody>
      </p:sp>
    </p:spTree>
    <p:extLst>
      <p:ext uri="{BB962C8B-B14F-4D97-AF65-F5344CB8AC3E}">
        <p14:creationId xmlns:p14="http://schemas.microsoft.com/office/powerpoint/2010/main" val="11712225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C32AB-E3A6-9F46-BD38-DA2367E05358}"/>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63BE1CD8-C142-DE48-8602-F622F0291EA0}"/>
              </a:ext>
            </a:extLst>
          </p:cNvPr>
          <p:cNvSpPr>
            <a:spLocks noGrp="1"/>
          </p:cNvSpPr>
          <p:nvPr>
            <p:ph idx="1"/>
          </p:nvPr>
        </p:nvSpPr>
        <p:spPr/>
        <p:txBody>
          <a:bodyPr/>
          <a:lstStyle/>
          <a:p>
            <a:endParaRPr lang="en-US" dirty="0"/>
          </a:p>
          <a:p>
            <a:r>
              <a:rPr lang="en-US" dirty="0"/>
              <a:t>Who exactly should be prioritized for new available units and what should the prioritization process look like?</a:t>
            </a:r>
          </a:p>
          <a:p>
            <a:endParaRPr lang="en-US" dirty="0"/>
          </a:p>
          <a:p>
            <a:r>
              <a:rPr lang="en-US" dirty="0"/>
              <a:t>Which order of government should pay for what aspect of new supportive </a:t>
            </a:r>
            <a:r>
              <a:rPr lang="en-US"/>
              <a:t>housing units?</a:t>
            </a:r>
            <a:endParaRPr lang="en-US" dirty="0"/>
          </a:p>
          <a:p>
            <a:endParaRPr lang="en-US" dirty="0"/>
          </a:p>
          <a:p>
            <a:endParaRPr lang="en-US" dirty="0"/>
          </a:p>
        </p:txBody>
      </p:sp>
    </p:spTree>
    <p:extLst>
      <p:ext uri="{BB962C8B-B14F-4D97-AF65-F5344CB8AC3E}">
        <p14:creationId xmlns:p14="http://schemas.microsoft.com/office/powerpoint/2010/main" val="25698558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F6CE8-5090-3E43-A3AF-E6038561AB1C}"/>
              </a:ext>
            </a:extLst>
          </p:cNvPr>
          <p:cNvSpPr>
            <a:spLocks noGrp="1"/>
          </p:cNvSpPr>
          <p:nvPr>
            <p:ph type="title"/>
          </p:nvPr>
        </p:nvSpPr>
        <p:spPr/>
        <p:txBody>
          <a:bodyPr/>
          <a:lstStyle/>
          <a:p>
            <a:r>
              <a:rPr lang="en-US" dirty="0"/>
              <a:t>Supportive housing (cont’d)</a:t>
            </a:r>
          </a:p>
        </p:txBody>
      </p:sp>
      <p:sp>
        <p:nvSpPr>
          <p:cNvPr id="3" name="Content Placeholder 2">
            <a:extLst>
              <a:ext uri="{FF2B5EF4-FFF2-40B4-BE49-F238E27FC236}">
                <a16:creationId xmlns:a16="http://schemas.microsoft.com/office/drawing/2014/main" id="{54999E86-70BC-6548-A3A1-7D81F51A1127}"/>
              </a:ext>
            </a:extLst>
          </p:cNvPr>
          <p:cNvSpPr>
            <a:spLocks noGrp="1"/>
          </p:cNvSpPr>
          <p:nvPr>
            <p:ph idx="1"/>
          </p:nvPr>
        </p:nvSpPr>
        <p:spPr/>
        <p:txBody>
          <a:bodyPr/>
          <a:lstStyle/>
          <a:p>
            <a:endParaRPr lang="en-US" dirty="0"/>
          </a:p>
          <a:p>
            <a:r>
              <a:rPr lang="en-US" dirty="0"/>
              <a:t>There are in fact many types of supportive housing. </a:t>
            </a:r>
          </a:p>
          <a:p>
            <a:endParaRPr lang="en-US" dirty="0"/>
          </a:p>
          <a:p>
            <a:r>
              <a:rPr lang="en-US" dirty="0"/>
              <a:t>For ex: the frail elderly, youth (including for LGBTQ2S+ youth specifically), Indigenous </a:t>
            </a:r>
            <a:r>
              <a:rPr lang="en-US" dirty="0" err="1"/>
              <a:t>ppls</a:t>
            </a:r>
            <a:r>
              <a:rPr lang="en-US" dirty="0"/>
              <a:t>, and veterans; also, for persons w substance use challenges, developmental disabilities and HIV/AIDS. </a:t>
            </a:r>
          </a:p>
          <a:p>
            <a:endParaRPr lang="en-US" dirty="0"/>
          </a:p>
          <a:p>
            <a:r>
              <a:rPr lang="en-US" dirty="0"/>
              <a:t>Yet, most public policy attention on supportive housing pertains to persons w mental health challenges.</a:t>
            </a:r>
          </a:p>
        </p:txBody>
      </p:sp>
    </p:spTree>
    <p:extLst>
      <p:ext uri="{BB962C8B-B14F-4D97-AF65-F5344CB8AC3E}">
        <p14:creationId xmlns:p14="http://schemas.microsoft.com/office/powerpoint/2010/main" val="12221543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8A82F8-B144-D645-96F6-AE578759E163}"/>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5400" dirty="0"/>
              <a:t>What </a:t>
            </a:r>
            <a:r>
              <a:rPr lang="en-US" sz="5400" u="sng" dirty="0"/>
              <a:t>kind</a:t>
            </a:r>
            <a:r>
              <a:rPr lang="en-US" sz="5400" dirty="0"/>
              <a:t> of supportive housing?</a:t>
            </a:r>
          </a:p>
        </p:txBody>
      </p:sp>
    </p:spTree>
    <p:extLst>
      <p:ext uri="{BB962C8B-B14F-4D97-AF65-F5344CB8AC3E}">
        <p14:creationId xmlns:p14="http://schemas.microsoft.com/office/powerpoint/2010/main" val="232231596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28FF4-ED79-224E-8AF9-9025CE2850EE}"/>
              </a:ext>
            </a:extLst>
          </p:cNvPr>
          <p:cNvSpPr>
            <a:spLocks noGrp="1"/>
          </p:cNvSpPr>
          <p:nvPr>
            <p:ph type="title"/>
          </p:nvPr>
        </p:nvSpPr>
        <p:spPr/>
        <p:txBody>
          <a:bodyPr/>
          <a:lstStyle/>
          <a:p>
            <a:r>
              <a:rPr lang="en-US" dirty="0"/>
              <a:t>Who should own the building?</a:t>
            </a:r>
          </a:p>
        </p:txBody>
      </p:sp>
      <p:sp>
        <p:nvSpPr>
          <p:cNvPr id="3" name="Content Placeholder 2">
            <a:extLst>
              <a:ext uri="{FF2B5EF4-FFF2-40B4-BE49-F238E27FC236}">
                <a16:creationId xmlns:a16="http://schemas.microsoft.com/office/drawing/2014/main" id="{6709A67D-4902-D64E-80F5-E12A9D743D9C}"/>
              </a:ext>
            </a:extLst>
          </p:cNvPr>
          <p:cNvSpPr>
            <a:spLocks noGrp="1"/>
          </p:cNvSpPr>
          <p:nvPr>
            <p:ph idx="1"/>
          </p:nvPr>
        </p:nvSpPr>
        <p:spPr/>
        <p:txBody>
          <a:bodyPr/>
          <a:lstStyle/>
          <a:p>
            <a:endParaRPr lang="en-US" dirty="0"/>
          </a:p>
          <a:p>
            <a:r>
              <a:rPr lang="en-US" dirty="0"/>
              <a:t>Many people think it’s important for a public or non-profit entity to own and operate housing, including housing for persons who have experienced long-term homelessness.</a:t>
            </a:r>
          </a:p>
          <a:p>
            <a:endParaRPr lang="en-US" dirty="0"/>
          </a:p>
          <a:p>
            <a:r>
              <a:rPr lang="en-US" dirty="0"/>
              <a:t>They argue that there are long-term cost benefits to owning the asset (especially the land).</a:t>
            </a:r>
          </a:p>
          <a:p>
            <a:endParaRPr lang="en-US" dirty="0"/>
          </a:p>
          <a:p>
            <a:r>
              <a:rPr lang="en-US" dirty="0"/>
              <a:t>Regrettably, there is very little research re: long-term cost benefits of owning supportive housing.</a:t>
            </a:r>
          </a:p>
          <a:p>
            <a:endParaRPr lang="en-US" dirty="0"/>
          </a:p>
          <a:p>
            <a:endParaRPr lang="en-US" dirty="0"/>
          </a:p>
        </p:txBody>
      </p:sp>
    </p:spTree>
    <p:extLst>
      <p:ext uri="{BB962C8B-B14F-4D97-AF65-F5344CB8AC3E}">
        <p14:creationId xmlns:p14="http://schemas.microsoft.com/office/powerpoint/2010/main" val="1510357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CDE3C0-DF8C-2A46-8FA4-9E7F3584EBF9}"/>
              </a:ext>
            </a:extLst>
          </p:cNvPr>
          <p:cNvSpPr>
            <a:spLocks noGrp="1"/>
          </p:cNvSpPr>
          <p:nvPr>
            <p:ph idx="1"/>
          </p:nvPr>
        </p:nvSpPr>
        <p:spPr/>
        <p:txBody>
          <a:bodyPr/>
          <a:lstStyle/>
          <a:p>
            <a:endParaRPr lang="en-US" dirty="0"/>
          </a:p>
          <a:p>
            <a:endParaRPr lang="en-US" dirty="0"/>
          </a:p>
          <a:p>
            <a:pPr marL="0" indent="0" algn="ctr">
              <a:buNone/>
            </a:pPr>
            <a:r>
              <a:rPr lang="en-US" sz="5400" dirty="0"/>
              <a:t>WHAT CAUSES HOMELESSNESS?</a:t>
            </a:r>
          </a:p>
        </p:txBody>
      </p:sp>
    </p:spTree>
    <p:extLst>
      <p:ext uri="{BB962C8B-B14F-4D97-AF65-F5344CB8AC3E}">
        <p14:creationId xmlns:p14="http://schemas.microsoft.com/office/powerpoint/2010/main" val="147260032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AA4D-A438-4042-B5E1-45C31DBC9CBC}"/>
              </a:ext>
            </a:extLst>
          </p:cNvPr>
          <p:cNvSpPr>
            <a:spLocks noGrp="1"/>
          </p:cNvSpPr>
          <p:nvPr>
            <p:ph type="title"/>
          </p:nvPr>
        </p:nvSpPr>
        <p:spPr/>
        <p:txBody>
          <a:bodyPr>
            <a:normAutofit fontScale="90000"/>
          </a:bodyPr>
          <a:lstStyle/>
          <a:p>
            <a:r>
              <a:rPr lang="en-US" dirty="0"/>
              <a:t>What should tenant demographic look like throughout the building?</a:t>
            </a:r>
          </a:p>
        </p:txBody>
      </p:sp>
      <p:sp>
        <p:nvSpPr>
          <p:cNvPr id="3" name="Content Placeholder 2">
            <a:extLst>
              <a:ext uri="{FF2B5EF4-FFF2-40B4-BE49-F238E27FC236}">
                <a16:creationId xmlns:a16="http://schemas.microsoft.com/office/drawing/2014/main" id="{F7FADD2D-EB68-A34F-A2D6-42348A98CB5C}"/>
              </a:ext>
            </a:extLst>
          </p:cNvPr>
          <p:cNvSpPr>
            <a:spLocks noGrp="1"/>
          </p:cNvSpPr>
          <p:nvPr>
            <p:ph idx="1"/>
          </p:nvPr>
        </p:nvSpPr>
        <p:spPr/>
        <p:txBody>
          <a:bodyPr/>
          <a:lstStyle/>
          <a:p>
            <a:endParaRPr lang="en-US" dirty="0"/>
          </a:p>
          <a:p>
            <a:r>
              <a:rPr lang="en-US" dirty="0"/>
              <a:t>Some ppl believe very strongly in scattered site housing (e.g., no more than 15% of units of one building being designated for a specific tenant demographic).</a:t>
            </a:r>
          </a:p>
          <a:p>
            <a:endParaRPr lang="en-US" dirty="0"/>
          </a:p>
          <a:p>
            <a:r>
              <a:rPr lang="en-US" dirty="0"/>
              <a:t>Others believe that very ‘high need’ tenants require 24-hr support (i.e., single-site, or place-based supportive housing).</a:t>
            </a:r>
          </a:p>
          <a:p>
            <a:endParaRPr lang="en-US" dirty="0"/>
          </a:p>
        </p:txBody>
      </p:sp>
    </p:spTree>
    <p:extLst>
      <p:ext uri="{BB962C8B-B14F-4D97-AF65-F5344CB8AC3E}">
        <p14:creationId xmlns:p14="http://schemas.microsoft.com/office/powerpoint/2010/main" val="287849917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26A35-2C73-3141-97A5-362C85D98337}"/>
              </a:ext>
            </a:extLst>
          </p:cNvPr>
          <p:cNvSpPr>
            <a:spLocks noGrp="1"/>
          </p:cNvSpPr>
          <p:nvPr>
            <p:ph type="title"/>
          </p:nvPr>
        </p:nvSpPr>
        <p:spPr/>
        <p:txBody>
          <a:bodyPr>
            <a:normAutofit fontScale="90000"/>
          </a:bodyPr>
          <a:lstStyle/>
          <a:p>
            <a:r>
              <a:rPr lang="en-US" dirty="0"/>
              <a:t>What should tenant demographic look like throughout the building?</a:t>
            </a:r>
          </a:p>
        </p:txBody>
      </p:sp>
      <p:sp>
        <p:nvSpPr>
          <p:cNvPr id="3" name="Content Placeholder 2">
            <a:extLst>
              <a:ext uri="{FF2B5EF4-FFF2-40B4-BE49-F238E27FC236}">
                <a16:creationId xmlns:a16="http://schemas.microsoft.com/office/drawing/2014/main" id="{AFCE3BA5-5338-FA42-9D32-16A96A2A9625}"/>
              </a:ext>
            </a:extLst>
          </p:cNvPr>
          <p:cNvSpPr>
            <a:spLocks noGrp="1"/>
          </p:cNvSpPr>
          <p:nvPr>
            <p:ph idx="1"/>
          </p:nvPr>
        </p:nvSpPr>
        <p:spPr/>
        <p:txBody>
          <a:bodyPr/>
          <a:lstStyle/>
          <a:p>
            <a:endParaRPr lang="en-US" dirty="0"/>
          </a:p>
          <a:p>
            <a:r>
              <a:rPr lang="en-US" dirty="0"/>
              <a:t>They point to survey research that finds most tenants prefer scattered site (Richter &amp; Hoffmann, 2017).</a:t>
            </a:r>
          </a:p>
          <a:p>
            <a:endParaRPr lang="en-US" dirty="0"/>
          </a:p>
          <a:p>
            <a:r>
              <a:rPr lang="en-US" dirty="0" err="1"/>
              <a:t>Aubry</a:t>
            </a:r>
            <a:r>
              <a:rPr lang="en-US" dirty="0"/>
              <a:t> et al. (2017) review tenant outcomes (i.e., housing stability and life satisfaction) for both types and find outcomes to be similar.</a:t>
            </a:r>
          </a:p>
          <a:p>
            <a:endParaRPr lang="en-US" dirty="0"/>
          </a:p>
        </p:txBody>
      </p:sp>
    </p:spTree>
    <p:extLst>
      <p:ext uri="{BB962C8B-B14F-4D97-AF65-F5344CB8AC3E}">
        <p14:creationId xmlns:p14="http://schemas.microsoft.com/office/powerpoint/2010/main" val="34065827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81DFC-677E-FB48-BF43-D4C283B9EDDC}"/>
              </a:ext>
            </a:extLst>
          </p:cNvPr>
          <p:cNvSpPr>
            <a:spLocks noGrp="1"/>
          </p:cNvSpPr>
          <p:nvPr>
            <p:ph type="title"/>
          </p:nvPr>
        </p:nvSpPr>
        <p:spPr/>
        <p:txBody>
          <a:bodyPr>
            <a:normAutofit fontScale="90000"/>
          </a:bodyPr>
          <a:lstStyle/>
          <a:p>
            <a:r>
              <a:rPr lang="en-US" dirty="0"/>
              <a:t>Should social work support be separate from the landlord function?</a:t>
            </a:r>
          </a:p>
        </p:txBody>
      </p:sp>
      <p:sp>
        <p:nvSpPr>
          <p:cNvPr id="3" name="Content Placeholder 2">
            <a:extLst>
              <a:ext uri="{FF2B5EF4-FFF2-40B4-BE49-F238E27FC236}">
                <a16:creationId xmlns:a16="http://schemas.microsoft.com/office/drawing/2014/main" id="{17FCCB1A-A844-EF49-9910-B806B146E109}"/>
              </a:ext>
            </a:extLst>
          </p:cNvPr>
          <p:cNvSpPr>
            <a:spLocks noGrp="1"/>
          </p:cNvSpPr>
          <p:nvPr>
            <p:ph idx="1"/>
          </p:nvPr>
        </p:nvSpPr>
        <p:spPr/>
        <p:txBody>
          <a:bodyPr/>
          <a:lstStyle/>
          <a:p>
            <a:endParaRPr lang="en-US" dirty="0"/>
          </a:p>
          <a:p>
            <a:r>
              <a:rPr lang="en-US" dirty="0"/>
              <a:t>Argument in </a:t>
            </a:r>
            <a:r>
              <a:rPr lang="en-US" dirty="0" err="1"/>
              <a:t>favour</a:t>
            </a:r>
            <a:r>
              <a:rPr lang="en-US" dirty="0"/>
              <a:t> of separation is that, with separate entities serving each function, support function will be stronger (and support workers won’t acquiesce to landlord).</a:t>
            </a:r>
          </a:p>
          <a:p>
            <a:endParaRPr lang="en-US" dirty="0"/>
          </a:p>
          <a:p>
            <a:endParaRPr lang="en-US" dirty="0"/>
          </a:p>
          <a:p>
            <a:endParaRPr lang="en-US" dirty="0"/>
          </a:p>
        </p:txBody>
      </p:sp>
    </p:spTree>
    <p:extLst>
      <p:ext uri="{BB962C8B-B14F-4D97-AF65-F5344CB8AC3E}">
        <p14:creationId xmlns:p14="http://schemas.microsoft.com/office/powerpoint/2010/main" val="33481562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BB2ED-4AE5-E348-B8B3-692DBE8E4399}"/>
              </a:ext>
            </a:extLst>
          </p:cNvPr>
          <p:cNvSpPr>
            <a:spLocks noGrp="1"/>
          </p:cNvSpPr>
          <p:nvPr>
            <p:ph type="title"/>
          </p:nvPr>
        </p:nvSpPr>
        <p:spPr/>
        <p:txBody>
          <a:bodyPr>
            <a:normAutofit fontScale="90000"/>
          </a:bodyPr>
          <a:lstStyle/>
          <a:p>
            <a:r>
              <a:rPr lang="en-US" dirty="0"/>
              <a:t>How long should social work support last?</a:t>
            </a:r>
          </a:p>
        </p:txBody>
      </p:sp>
      <p:sp>
        <p:nvSpPr>
          <p:cNvPr id="3" name="Content Placeholder 2">
            <a:extLst>
              <a:ext uri="{FF2B5EF4-FFF2-40B4-BE49-F238E27FC236}">
                <a16:creationId xmlns:a16="http://schemas.microsoft.com/office/drawing/2014/main" id="{3A476CE5-47E5-7740-8CA8-E0A073EFBDFB}"/>
              </a:ext>
            </a:extLst>
          </p:cNvPr>
          <p:cNvSpPr>
            <a:spLocks noGrp="1"/>
          </p:cNvSpPr>
          <p:nvPr>
            <p:ph idx="1"/>
          </p:nvPr>
        </p:nvSpPr>
        <p:spPr/>
        <p:txBody>
          <a:bodyPr/>
          <a:lstStyle/>
          <a:p>
            <a:pPr lvl="0"/>
            <a:endParaRPr lang="en-CA" dirty="0"/>
          </a:p>
          <a:p>
            <a:pPr lvl="0"/>
            <a:r>
              <a:rPr lang="en-CA" dirty="0"/>
              <a:t>It’s reasonable to suggest tenants with higher needs and longer shelter stays will need more intensive social work supports.</a:t>
            </a:r>
          </a:p>
          <a:p>
            <a:pPr lvl="0"/>
            <a:endParaRPr lang="en-CA" dirty="0"/>
          </a:p>
          <a:p>
            <a:pPr lvl="0"/>
            <a:r>
              <a:rPr lang="en-CA" u="sng" dirty="0"/>
              <a:t>Key question</a:t>
            </a:r>
            <a:r>
              <a:rPr lang="en-CA" dirty="0"/>
              <a:t>: how much social work is needed for each tenant, and for how many months/years should it last?</a:t>
            </a:r>
          </a:p>
          <a:p>
            <a:pPr lvl="0"/>
            <a:endParaRPr lang="en-CA" dirty="0"/>
          </a:p>
          <a:p>
            <a:r>
              <a:rPr lang="en-US" dirty="0"/>
              <a:t>Some system-planning organizations are trying to do more with less—e.g., Adaptive Case Management.</a:t>
            </a:r>
          </a:p>
          <a:p>
            <a:pPr lvl="0"/>
            <a:endParaRPr lang="en-US" dirty="0"/>
          </a:p>
        </p:txBody>
      </p:sp>
    </p:spTree>
    <p:extLst>
      <p:ext uri="{BB962C8B-B14F-4D97-AF65-F5344CB8AC3E}">
        <p14:creationId xmlns:p14="http://schemas.microsoft.com/office/powerpoint/2010/main" val="1432771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C99B3-8C79-4347-8E24-26115CD486BE}"/>
              </a:ext>
            </a:extLst>
          </p:cNvPr>
          <p:cNvSpPr>
            <a:spLocks noGrp="1"/>
          </p:cNvSpPr>
          <p:nvPr>
            <p:ph type="title"/>
          </p:nvPr>
        </p:nvSpPr>
        <p:spPr/>
        <p:txBody>
          <a:bodyPr>
            <a:normAutofit fontScale="90000"/>
          </a:bodyPr>
          <a:lstStyle/>
          <a:p>
            <a:r>
              <a:rPr lang="en-US" dirty="0"/>
              <a:t>How long should social work support last? </a:t>
            </a:r>
          </a:p>
        </p:txBody>
      </p:sp>
      <p:sp>
        <p:nvSpPr>
          <p:cNvPr id="3" name="Content Placeholder 2">
            <a:extLst>
              <a:ext uri="{FF2B5EF4-FFF2-40B4-BE49-F238E27FC236}">
                <a16:creationId xmlns:a16="http://schemas.microsoft.com/office/drawing/2014/main" id="{A659DB6A-67FC-8B44-A539-CAEEC83B1408}"/>
              </a:ext>
            </a:extLst>
          </p:cNvPr>
          <p:cNvSpPr>
            <a:spLocks noGrp="1"/>
          </p:cNvSpPr>
          <p:nvPr>
            <p:ph idx="1"/>
          </p:nvPr>
        </p:nvSpPr>
        <p:spPr/>
        <p:txBody>
          <a:bodyPr/>
          <a:lstStyle/>
          <a:p>
            <a:endParaRPr lang="en-US" dirty="0"/>
          </a:p>
          <a:p>
            <a:r>
              <a:rPr lang="en-US" dirty="0"/>
              <a:t>The Calgary Homeless Foundation funds permanent place-based supportive housing (highest acuity) $35-$40K per person per year, and that does not include capital cost (i.e. up front costs on building).  </a:t>
            </a:r>
          </a:p>
          <a:p>
            <a:endParaRPr lang="en-US" dirty="0"/>
          </a:p>
          <a:p>
            <a:r>
              <a:rPr lang="en-US" dirty="0"/>
              <a:t>This cost also doesn’t include social assistance. </a:t>
            </a:r>
          </a:p>
        </p:txBody>
      </p:sp>
    </p:spTree>
    <p:extLst>
      <p:ext uri="{BB962C8B-B14F-4D97-AF65-F5344CB8AC3E}">
        <p14:creationId xmlns:p14="http://schemas.microsoft.com/office/powerpoint/2010/main" val="41704541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41EDA-E009-1F44-B209-7F9B5C22330E}"/>
              </a:ext>
            </a:extLst>
          </p:cNvPr>
          <p:cNvSpPr>
            <a:spLocks noGrp="1"/>
          </p:cNvSpPr>
          <p:nvPr>
            <p:ph type="title"/>
          </p:nvPr>
        </p:nvSpPr>
        <p:spPr/>
        <p:txBody>
          <a:bodyPr>
            <a:normAutofit fontScale="90000"/>
          </a:bodyPr>
          <a:lstStyle/>
          <a:p>
            <a:r>
              <a:rPr lang="en-US" dirty="0"/>
              <a:t>How long should social work support last?</a:t>
            </a:r>
          </a:p>
        </p:txBody>
      </p:sp>
      <p:sp>
        <p:nvSpPr>
          <p:cNvPr id="3" name="Content Placeholder 2">
            <a:extLst>
              <a:ext uri="{FF2B5EF4-FFF2-40B4-BE49-F238E27FC236}">
                <a16:creationId xmlns:a16="http://schemas.microsoft.com/office/drawing/2014/main" id="{3DB1166A-C5FC-BF49-ADD9-891F0BDE8F21}"/>
              </a:ext>
            </a:extLst>
          </p:cNvPr>
          <p:cNvSpPr>
            <a:spLocks noGrp="1"/>
          </p:cNvSpPr>
          <p:nvPr>
            <p:ph idx="1"/>
          </p:nvPr>
        </p:nvSpPr>
        <p:spPr/>
        <p:txBody>
          <a:bodyPr/>
          <a:lstStyle/>
          <a:p>
            <a:pPr marL="0" indent="0">
              <a:buNone/>
            </a:pPr>
            <a:endParaRPr lang="en-US" dirty="0"/>
          </a:p>
          <a:p>
            <a:r>
              <a:rPr lang="en-US" dirty="0"/>
              <a:t>By contrast, Adaptive Case Management would pay $5K per year for some people and get them housed ($2,500 to get them in, including damage deposit and move-in costs + three months of rent supps.</a:t>
            </a:r>
          </a:p>
        </p:txBody>
      </p:sp>
    </p:spTree>
    <p:extLst>
      <p:ext uri="{BB962C8B-B14F-4D97-AF65-F5344CB8AC3E}">
        <p14:creationId xmlns:p14="http://schemas.microsoft.com/office/powerpoint/2010/main" val="209370467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D847-CA7C-DD45-8021-FE717CF54AC6}"/>
              </a:ext>
            </a:extLst>
          </p:cNvPr>
          <p:cNvSpPr>
            <a:spLocks noGrp="1"/>
          </p:cNvSpPr>
          <p:nvPr>
            <p:ph type="title"/>
          </p:nvPr>
        </p:nvSpPr>
        <p:spPr/>
        <p:txBody>
          <a:bodyPr/>
          <a:lstStyle/>
          <a:p>
            <a:r>
              <a:rPr lang="en-US" dirty="0"/>
              <a:t>Who pays for what?</a:t>
            </a:r>
          </a:p>
        </p:txBody>
      </p:sp>
      <p:sp>
        <p:nvSpPr>
          <p:cNvPr id="3" name="Content Placeholder 2">
            <a:extLst>
              <a:ext uri="{FF2B5EF4-FFF2-40B4-BE49-F238E27FC236}">
                <a16:creationId xmlns:a16="http://schemas.microsoft.com/office/drawing/2014/main" id="{5C52E539-E935-DA4F-9C4D-A70F5C98087A}"/>
              </a:ext>
            </a:extLst>
          </p:cNvPr>
          <p:cNvSpPr>
            <a:spLocks noGrp="1"/>
          </p:cNvSpPr>
          <p:nvPr>
            <p:ph idx="1"/>
          </p:nvPr>
        </p:nvSpPr>
        <p:spPr/>
        <p:txBody>
          <a:bodyPr/>
          <a:lstStyle/>
          <a:p>
            <a:pPr marL="0" indent="0">
              <a:buNone/>
            </a:pPr>
            <a:r>
              <a:rPr lang="en-US" u="sng" dirty="0"/>
              <a:t>Mainstream policy thinking in Canada holds that</a:t>
            </a:r>
            <a:r>
              <a:rPr lang="en-US" dirty="0"/>
              <a:t>: </a:t>
            </a:r>
          </a:p>
          <a:p>
            <a:endParaRPr lang="en-US" dirty="0"/>
          </a:p>
          <a:p>
            <a:r>
              <a:rPr lang="en-US" dirty="0"/>
              <a:t>Fed govt should provide substantial support for development costs (i.e., capital costs).</a:t>
            </a:r>
          </a:p>
          <a:p>
            <a:endParaRPr lang="en-US" dirty="0"/>
          </a:p>
          <a:p>
            <a:r>
              <a:rPr lang="en-US" dirty="0"/>
              <a:t>P/Ts should be responsible for social work support.</a:t>
            </a:r>
          </a:p>
          <a:p>
            <a:endParaRPr lang="en-US" dirty="0"/>
          </a:p>
          <a:p>
            <a:r>
              <a:rPr lang="en-US" u="sng" dirty="0"/>
              <a:t>Outstanding debate</a:t>
            </a:r>
            <a:r>
              <a:rPr lang="en-US" dirty="0"/>
              <a:t>: who pays for operating costs?</a:t>
            </a:r>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565746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6BC8BA-1B2F-794C-B115-ED8366BC35FA}"/>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5400" dirty="0"/>
              <a:t>National Housing Strategy</a:t>
            </a:r>
          </a:p>
        </p:txBody>
      </p:sp>
    </p:spTree>
    <p:extLst>
      <p:ext uri="{BB962C8B-B14F-4D97-AF65-F5344CB8AC3E}">
        <p14:creationId xmlns:p14="http://schemas.microsoft.com/office/powerpoint/2010/main" val="19490979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2E5B0-E9EF-894F-B9AB-8A08E4F053D7}"/>
              </a:ext>
            </a:extLst>
          </p:cNvPr>
          <p:cNvSpPr>
            <a:spLocks noGrp="1"/>
          </p:cNvSpPr>
          <p:nvPr>
            <p:ph type="title"/>
          </p:nvPr>
        </p:nvSpPr>
        <p:spPr/>
        <p:txBody>
          <a:bodyPr/>
          <a:lstStyle/>
          <a:p>
            <a:r>
              <a:rPr lang="en-US" dirty="0"/>
              <a:t>National Housing Strategy</a:t>
            </a:r>
          </a:p>
        </p:txBody>
      </p:sp>
      <p:sp>
        <p:nvSpPr>
          <p:cNvPr id="3" name="Content Placeholder 2">
            <a:extLst>
              <a:ext uri="{FF2B5EF4-FFF2-40B4-BE49-F238E27FC236}">
                <a16:creationId xmlns:a16="http://schemas.microsoft.com/office/drawing/2014/main" id="{E2FC5663-6637-AD42-9185-35FEE87427DE}"/>
              </a:ext>
            </a:extLst>
          </p:cNvPr>
          <p:cNvSpPr>
            <a:spLocks noGrp="1"/>
          </p:cNvSpPr>
          <p:nvPr>
            <p:ph idx="1"/>
          </p:nvPr>
        </p:nvSpPr>
        <p:spPr/>
        <p:txBody>
          <a:bodyPr/>
          <a:lstStyle/>
          <a:p>
            <a:endParaRPr lang="en-US" dirty="0"/>
          </a:p>
          <a:p>
            <a:r>
              <a:rPr lang="en-US" dirty="0"/>
              <a:t>Released in Nov 2017</a:t>
            </a:r>
          </a:p>
          <a:p>
            <a:endParaRPr lang="en-US" dirty="0"/>
          </a:p>
          <a:p>
            <a:r>
              <a:rPr lang="en-US" dirty="0"/>
              <a:t>Aims to lower chronic homelessness by 50% over 10 yrs.</a:t>
            </a:r>
          </a:p>
          <a:p>
            <a:endParaRPr lang="en-US" dirty="0"/>
          </a:p>
          <a:p>
            <a:r>
              <a:rPr lang="en-US" dirty="0"/>
              <a:t>2020 Federal Throne Speech ups that to a 100% commitment (as noted earlier in today’s presentation).</a:t>
            </a:r>
          </a:p>
          <a:p>
            <a:endParaRPr lang="en-US" dirty="0"/>
          </a:p>
          <a:p>
            <a:pPr marL="0" indent="0">
              <a:buNone/>
            </a:pPr>
            <a:endParaRPr lang="en-US" dirty="0"/>
          </a:p>
        </p:txBody>
      </p:sp>
    </p:spTree>
    <p:extLst>
      <p:ext uri="{BB962C8B-B14F-4D97-AF65-F5344CB8AC3E}">
        <p14:creationId xmlns:p14="http://schemas.microsoft.com/office/powerpoint/2010/main" val="5202169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2D8B5-50CA-8A4F-A059-9EE477DDA50D}"/>
              </a:ext>
            </a:extLst>
          </p:cNvPr>
          <p:cNvSpPr>
            <a:spLocks noGrp="1"/>
          </p:cNvSpPr>
          <p:nvPr>
            <p:ph type="title"/>
          </p:nvPr>
        </p:nvSpPr>
        <p:spPr/>
        <p:txBody>
          <a:bodyPr/>
          <a:lstStyle/>
          <a:p>
            <a:r>
              <a:rPr lang="en-US" dirty="0"/>
              <a:t>National Housing Strategy (cont’d)	</a:t>
            </a:r>
          </a:p>
        </p:txBody>
      </p:sp>
      <p:sp>
        <p:nvSpPr>
          <p:cNvPr id="3" name="Content Placeholder 2">
            <a:extLst>
              <a:ext uri="{FF2B5EF4-FFF2-40B4-BE49-F238E27FC236}">
                <a16:creationId xmlns:a16="http://schemas.microsoft.com/office/drawing/2014/main" id="{90B7157B-BB1E-7F4C-85CA-523F0812DC48}"/>
              </a:ext>
            </a:extLst>
          </p:cNvPr>
          <p:cNvSpPr>
            <a:spLocks noGrp="1"/>
          </p:cNvSpPr>
          <p:nvPr>
            <p:ph idx="1"/>
          </p:nvPr>
        </p:nvSpPr>
        <p:spPr/>
        <p:txBody>
          <a:bodyPr/>
          <a:lstStyle/>
          <a:p>
            <a:r>
              <a:rPr lang="en-US" dirty="0"/>
              <a:t>NHS announced Canada Housing Benefit (CHB) at an estimated cost of $4B over 8 yrs.</a:t>
            </a:r>
          </a:p>
          <a:p>
            <a:endParaRPr lang="en-US" dirty="0"/>
          </a:p>
          <a:p>
            <a:r>
              <a:rPr lang="en-US" dirty="0"/>
              <a:t>50:50 cost share with P/Ts</a:t>
            </a:r>
          </a:p>
          <a:p>
            <a:endParaRPr lang="en-US" dirty="0"/>
          </a:p>
          <a:p>
            <a:r>
              <a:rPr lang="en-US" dirty="0"/>
              <a:t>CHB was supposed to take effect on 1 Apr 2020, yet some P/Ts have still not signed on.</a:t>
            </a:r>
          </a:p>
          <a:p>
            <a:endParaRPr lang="en-US" dirty="0"/>
          </a:p>
          <a:p>
            <a:r>
              <a:rPr lang="en-US" dirty="0"/>
              <a:t>Avg. CHB beneficiary expected to receive $2,500/yr. </a:t>
            </a:r>
          </a:p>
          <a:p>
            <a:endParaRPr lang="en-US" dirty="0"/>
          </a:p>
        </p:txBody>
      </p:sp>
    </p:spTree>
    <p:extLst>
      <p:ext uri="{BB962C8B-B14F-4D97-AF65-F5344CB8AC3E}">
        <p14:creationId xmlns:p14="http://schemas.microsoft.com/office/powerpoint/2010/main" val="2922033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39C2B-7A44-204A-A03E-6A5D9024AD2E}"/>
              </a:ext>
            </a:extLst>
          </p:cNvPr>
          <p:cNvSpPr>
            <a:spLocks noGrp="1"/>
          </p:cNvSpPr>
          <p:nvPr>
            <p:ph type="title"/>
          </p:nvPr>
        </p:nvSpPr>
        <p:spPr/>
        <p:txBody>
          <a:bodyPr/>
          <a:lstStyle/>
          <a:p>
            <a:r>
              <a:rPr lang="en-US" dirty="0"/>
              <a:t>What causes homelessness?</a:t>
            </a:r>
          </a:p>
        </p:txBody>
      </p:sp>
      <p:sp>
        <p:nvSpPr>
          <p:cNvPr id="3" name="Content Placeholder 2">
            <a:extLst>
              <a:ext uri="{FF2B5EF4-FFF2-40B4-BE49-F238E27FC236}">
                <a16:creationId xmlns:a16="http://schemas.microsoft.com/office/drawing/2014/main" id="{A9B3676B-8C1B-7746-90F2-80D9136624CA}"/>
              </a:ext>
            </a:extLst>
          </p:cNvPr>
          <p:cNvSpPr>
            <a:spLocks noGrp="1"/>
          </p:cNvSpPr>
          <p:nvPr>
            <p:ph idx="1"/>
          </p:nvPr>
        </p:nvSpPr>
        <p:spPr/>
        <p:txBody>
          <a:bodyPr/>
          <a:lstStyle/>
          <a:p>
            <a:endParaRPr lang="en-US" dirty="0"/>
          </a:p>
          <a:p>
            <a:r>
              <a:rPr lang="en-US" dirty="0"/>
              <a:t>Three main categories of causes (also known as “contributing factors,” or “predictors”).</a:t>
            </a:r>
          </a:p>
          <a:p>
            <a:pPr marL="0" indent="0">
              <a:buNone/>
            </a:pPr>
            <a:endParaRPr lang="en-US" dirty="0"/>
          </a:p>
          <a:p>
            <a:pPr marL="457200" indent="-457200">
              <a:buFont typeface="+mj-lt"/>
              <a:buAutoNum type="arabicPeriod"/>
            </a:pPr>
            <a:r>
              <a:rPr lang="en-US" dirty="0"/>
              <a:t>Structural</a:t>
            </a:r>
          </a:p>
          <a:p>
            <a:pPr marL="457200" indent="-457200">
              <a:buFont typeface="+mj-lt"/>
              <a:buAutoNum type="arabicPeriod"/>
            </a:pPr>
            <a:endParaRPr lang="en-US" dirty="0"/>
          </a:p>
          <a:p>
            <a:pPr marL="457200" indent="-457200">
              <a:buFont typeface="+mj-lt"/>
              <a:buAutoNum type="arabicPeriod"/>
            </a:pPr>
            <a:r>
              <a:rPr lang="en-US" dirty="0"/>
              <a:t>Individual</a:t>
            </a:r>
          </a:p>
          <a:p>
            <a:pPr marL="457200" indent="-457200">
              <a:buFont typeface="+mj-lt"/>
              <a:buAutoNum type="arabicPeriod"/>
            </a:pPr>
            <a:endParaRPr lang="en-US" dirty="0"/>
          </a:p>
          <a:p>
            <a:pPr marL="457200" indent="-457200">
              <a:buFont typeface="+mj-lt"/>
              <a:buAutoNum type="arabicPeriod"/>
            </a:pPr>
            <a:r>
              <a:rPr lang="en-US" dirty="0"/>
              <a:t>Systemic</a:t>
            </a:r>
          </a:p>
        </p:txBody>
      </p:sp>
    </p:spTree>
    <p:extLst>
      <p:ext uri="{BB962C8B-B14F-4D97-AF65-F5344CB8AC3E}">
        <p14:creationId xmlns:p14="http://schemas.microsoft.com/office/powerpoint/2010/main" val="24382279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E9075-C1AD-7447-A48D-D8B372335303}"/>
              </a:ext>
            </a:extLst>
          </p:cNvPr>
          <p:cNvSpPr>
            <a:spLocks noGrp="1"/>
          </p:cNvSpPr>
          <p:nvPr>
            <p:ph type="title"/>
          </p:nvPr>
        </p:nvSpPr>
        <p:spPr/>
        <p:txBody>
          <a:bodyPr/>
          <a:lstStyle/>
          <a:p>
            <a:r>
              <a:rPr lang="en-US" dirty="0"/>
              <a:t>National Housing Strategy (cont’d)</a:t>
            </a:r>
          </a:p>
        </p:txBody>
      </p:sp>
      <p:sp>
        <p:nvSpPr>
          <p:cNvPr id="3" name="Content Placeholder 2">
            <a:extLst>
              <a:ext uri="{FF2B5EF4-FFF2-40B4-BE49-F238E27FC236}">
                <a16:creationId xmlns:a16="http://schemas.microsoft.com/office/drawing/2014/main" id="{F771A139-5C11-2B49-9D2B-2170B643E687}"/>
              </a:ext>
            </a:extLst>
          </p:cNvPr>
          <p:cNvSpPr>
            <a:spLocks noGrp="1"/>
          </p:cNvSpPr>
          <p:nvPr>
            <p:ph idx="1"/>
          </p:nvPr>
        </p:nvSpPr>
        <p:spPr/>
        <p:txBody>
          <a:bodyPr/>
          <a:lstStyle/>
          <a:p>
            <a:endParaRPr lang="en-US" dirty="0"/>
          </a:p>
          <a:p>
            <a:r>
              <a:rPr lang="en-US" dirty="0"/>
              <a:t>Just 5% of new funding under the National Housing Strategy (NHS) has been earmarked towards goal of reducing chronic homelessness.</a:t>
            </a:r>
          </a:p>
          <a:p>
            <a:endParaRPr lang="en-US" dirty="0"/>
          </a:p>
          <a:p>
            <a:r>
              <a:rPr lang="en-CA" dirty="0"/>
              <a:t>Further, NHS has no specific provisions for supportive housing. </a:t>
            </a:r>
            <a:endParaRPr lang="en-US" dirty="0"/>
          </a:p>
          <a:p>
            <a:endParaRPr lang="en-US" dirty="0"/>
          </a:p>
        </p:txBody>
      </p:sp>
    </p:spTree>
    <p:extLst>
      <p:ext uri="{BB962C8B-B14F-4D97-AF65-F5344CB8AC3E}">
        <p14:creationId xmlns:p14="http://schemas.microsoft.com/office/powerpoint/2010/main" val="12327886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DBA421-DE4D-1841-9F8F-09C97ECFA1B4}"/>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sz="5400" dirty="0"/>
              <a:t>Reaching Home</a:t>
            </a:r>
          </a:p>
        </p:txBody>
      </p:sp>
    </p:spTree>
    <p:extLst>
      <p:ext uri="{BB962C8B-B14F-4D97-AF65-F5344CB8AC3E}">
        <p14:creationId xmlns:p14="http://schemas.microsoft.com/office/powerpoint/2010/main" val="88372404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5CE67-0D11-0747-AA6C-A944431A987D}"/>
              </a:ext>
            </a:extLst>
          </p:cNvPr>
          <p:cNvSpPr>
            <a:spLocks noGrp="1"/>
          </p:cNvSpPr>
          <p:nvPr>
            <p:ph type="title"/>
          </p:nvPr>
        </p:nvSpPr>
        <p:spPr/>
        <p:txBody>
          <a:bodyPr/>
          <a:lstStyle/>
          <a:p>
            <a:r>
              <a:rPr lang="en-US" dirty="0"/>
              <a:t>Reaching Home</a:t>
            </a:r>
          </a:p>
        </p:txBody>
      </p:sp>
      <p:sp>
        <p:nvSpPr>
          <p:cNvPr id="3" name="Content Placeholder 2">
            <a:extLst>
              <a:ext uri="{FF2B5EF4-FFF2-40B4-BE49-F238E27FC236}">
                <a16:creationId xmlns:a16="http://schemas.microsoft.com/office/drawing/2014/main" id="{3DE4765F-2285-F946-ADAE-6A2FB7B28D08}"/>
              </a:ext>
            </a:extLst>
          </p:cNvPr>
          <p:cNvSpPr>
            <a:spLocks noGrp="1"/>
          </p:cNvSpPr>
          <p:nvPr>
            <p:ph idx="1"/>
          </p:nvPr>
        </p:nvSpPr>
        <p:spPr/>
        <p:txBody>
          <a:bodyPr/>
          <a:lstStyle/>
          <a:p>
            <a:endParaRPr lang="en-US" dirty="0"/>
          </a:p>
          <a:p>
            <a:r>
              <a:rPr lang="en-US" dirty="0"/>
              <a:t>Across Canada, federal funding for homelessness (i.e., Reaching Home) has been rather modest. </a:t>
            </a:r>
          </a:p>
          <a:p>
            <a:endParaRPr lang="en-US" dirty="0"/>
          </a:p>
          <a:p>
            <a:r>
              <a:rPr lang="en-US" dirty="0"/>
              <a:t>According to a 2018 federal report, for each $1 invested federally, $13 is invested by other sources (mostly provincial and municipal dollars). </a:t>
            </a:r>
          </a:p>
          <a:p>
            <a:endParaRPr lang="en-US" dirty="0"/>
          </a:p>
        </p:txBody>
      </p:sp>
    </p:spTree>
    <p:extLst>
      <p:ext uri="{BB962C8B-B14F-4D97-AF65-F5344CB8AC3E}">
        <p14:creationId xmlns:p14="http://schemas.microsoft.com/office/powerpoint/2010/main" val="426457468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8DB66-6750-B74E-93DA-DA34D2A0223C}"/>
              </a:ext>
            </a:extLst>
          </p:cNvPr>
          <p:cNvSpPr>
            <a:spLocks noGrp="1"/>
          </p:cNvSpPr>
          <p:nvPr>
            <p:ph type="title"/>
          </p:nvPr>
        </p:nvSpPr>
        <p:spPr/>
        <p:txBody>
          <a:bodyPr/>
          <a:lstStyle/>
          <a:p>
            <a:r>
              <a:rPr lang="en-US" dirty="0"/>
              <a:t>Reaching Home (cont’d)</a:t>
            </a:r>
          </a:p>
        </p:txBody>
      </p:sp>
      <p:sp>
        <p:nvSpPr>
          <p:cNvPr id="3" name="Content Placeholder 2">
            <a:extLst>
              <a:ext uri="{FF2B5EF4-FFF2-40B4-BE49-F238E27FC236}">
                <a16:creationId xmlns:a16="http://schemas.microsoft.com/office/drawing/2014/main" id="{B8F6BD5D-5C35-894B-92CE-5F20A348017A}"/>
              </a:ext>
            </a:extLst>
          </p:cNvPr>
          <p:cNvSpPr>
            <a:spLocks noGrp="1"/>
          </p:cNvSpPr>
          <p:nvPr>
            <p:ph idx="1"/>
          </p:nvPr>
        </p:nvSpPr>
        <p:spPr/>
        <p:txBody>
          <a:bodyPr/>
          <a:lstStyle/>
          <a:p>
            <a:endParaRPr lang="en-US" dirty="0"/>
          </a:p>
          <a:p>
            <a:r>
              <a:rPr lang="en-US" dirty="0"/>
              <a:t>Reaching Home is the federal govt’s main vehicle for funding homelessness initiative across the country.</a:t>
            </a:r>
          </a:p>
          <a:p>
            <a:endParaRPr lang="en-US" dirty="0"/>
          </a:p>
          <a:p>
            <a:r>
              <a:rPr lang="en-US" dirty="0"/>
              <a:t>It started in 2000, but has had several name changes since its inception.</a:t>
            </a:r>
          </a:p>
          <a:p>
            <a:endParaRPr lang="en-US" dirty="0"/>
          </a:p>
          <a:p>
            <a:r>
              <a:rPr lang="en-US" dirty="0"/>
              <a:t>Initially, this funding could not be used for permanent housing; eventually, that rule changed.</a:t>
            </a:r>
          </a:p>
        </p:txBody>
      </p:sp>
    </p:spTree>
    <p:extLst>
      <p:ext uri="{BB962C8B-B14F-4D97-AF65-F5344CB8AC3E}">
        <p14:creationId xmlns:p14="http://schemas.microsoft.com/office/powerpoint/2010/main" val="335630697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9E39C-4639-E444-8FE5-96A5BF92E92C}"/>
              </a:ext>
            </a:extLst>
          </p:cNvPr>
          <p:cNvSpPr>
            <a:spLocks noGrp="1"/>
          </p:cNvSpPr>
          <p:nvPr>
            <p:ph type="title"/>
          </p:nvPr>
        </p:nvSpPr>
        <p:spPr/>
        <p:txBody>
          <a:bodyPr/>
          <a:lstStyle/>
          <a:p>
            <a:r>
              <a:rPr lang="en-US" dirty="0"/>
              <a:t>Reaching Home (cont’d)</a:t>
            </a:r>
          </a:p>
        </p:txBody>
      </p:sp>
      <p:sp>
        <p:nvSpPr>
          <p:cNvPr id="3" name="Content Placeholder 2">
            <a:extLst>
              <a:ext uri="{FF2B5EF4-FFF2-40B4-BE49-F238E27FC236}">
                <a16:creationId xmlns:a16="http://schemas.microsoft.com/office/drawing/2014/main" id="{9798FC91-C807-3942-B940-0DDC05D35A56}"/>
              </a:ext>
            </a:extLst>
          </p:cNvPr>
          <p:cNvSpPr>
            <a:spLocks noGrp="1"/>
          </p:cNvSpPr>
          <p:nvPr>
            <p:ph idx="1"/>
          </p:nvPr>
        </p:nvSpPr>
        <p:spPr/>
        <p:txBody>
          <a:bodyPr/>
          <a:lstStyle/>
          <a:p>
            <a:r>
              <a:rPr lang="en-US" dirty="0"/>
              <a:t>When first announced as the Supporting Communities Partnership Initiative (SCPI), these funds were only eligible to be used for infrastructure investments (but not housing).</a:t>
            </a:r>
          </a:p>
          <a:p>
            <a:endParaRPr lang="en-US" dirty="0"/>
          </a:p>
          <a:p>
            <a:r>
              <a:rPr lang="en-US" dirty="0"/>
              <a:t>Ergo: they were largely invested in expanding shelter capacity (2001-2005). </a:t>
            </a:r>
          </a:p>
          <a:p>
            <a:endParaRPr lang="en-US" dirty="0"/>
          </a:p>
        </p:txBody>
      </p:sp>
    </p:spTree>
    <p:extLst>
      <p:ext uri="{BB962C8B-B14F-4D97-AF65-F5344CB8AC3E}">
        <p14:creationId xmlns:p14="http://schemas.microsoft.com/office/powerpoint/2010/main" val="402414588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EEF5-38A4-B848-B402-2F75124108A5}"/>
              </a:ext>
            </a:extLst>
          </p:cNvPr>
          <p:cNvSpPr>
            <a:spLocks noGrp="1"/>
          </p:cNvSpPr>
          <p:nvPr>
            <p:ph type="title"/>
          </p:nvPr>
        </p:nvSpPr>
        <p:spPr/>
        <p:txBody>
          <a:bodyPr/>
          <a:lstStyle/>
          <a:p>
            <a:r>
              <a:rPr lang="en-US" dirty="0"/>
              <a:t>Reaching Home (cont’d)</a:t>
            </a:r>
          </a:p>
        </p:txBody>
      </p:sp>
      <p:sp>
        <p:nvSpPr>
          <p:cNvPr id="3" name="Content Placeholder 2">
            <a:extLst>
              <a:ext uri="{FF2B5EF4-FFF2-40B4-BE49-F238E27FC236}">
                <a16:creationId xmlns:a16="http://schemas.microsoft.com/office/drawing/2014/main" id="{0A879902-719B-6E46-A378-F6A6116CF809}"/>
              </a:ext>
            </a:extLst>
          </p:cNvPr>
          <p:cNvSpPr>
            <a:spLocks noGrp="1"/>
          </p:cNvSpPr>
          <p:nvPr>
            <p:ph idx="1"/>
          </p:nvPr>
        </p:nvSpPr>
        <p:spPr/>
        <p:txBody>
          <a:bodyPr/>
          <a:lstStyle/>
          <a:p>
            <a:endParaRPr lang="en-US" dirty="0"/>
          </a:p>
          <a:p>
            <a:r>
              <a:rPr lang="en-US" dirty="0"/>
              <a:t>The second phase of SCPI focused on supports and were leveraged for the early Housing First pilots. </a:t>
            </a:r>
          </a:p>
          <a:p>
            <a:endParaRPr lang="en-US" dirty="0"/>
          </a:p>
          <a:p>
            <a:r>
              <a:rPr lang="en-US" dirty="0"/>
              <a:t>Shortly after the Harper Government came into power (in 2006) Housing First became much more of an explicit focus of the initiative.</a:t>
            </a:r>
          </a:p>
          <a:p>
            <a:endParaRPr lang="en-US" dirty="0"/>
          </a:p>
        </p:txBody>
      </p:sp>
    </p:spTree>
    <p:extLst>
      <p:ext uri="{BB962C8B-B14F-4D97-AF65-F5344CB8AC3E}">
        <p14:creationId xmlns:p14="http://schemas.microsoft.com/office/powerpoint/2010/main" val="347891693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B0B4-EA31-B944-8D20-B37292EC1DC5}"/>
              </a:ext>
            </a:extLst>
          </p:cNvPr>
          <p:cNvSpPr>
            <a:spLocks noGrp="1"/>
          </p:cNvSpPr>
          <p:nvPr>
            <p:ph type="title"/>
          </p:nvPr>
        </p:nvSpPr>
        <p:spPr/>
        <p:txBody>
          <a:bodyPr/>
          <a:lstStyle/>
          <a:p>
            <a:r>
              <a:rPr lang="en-US" dirty="0"/>
              <a:t>Reaching Home (cont’d)</a:t>
            </a:r>
          </a:p>
        </p:txBody>
      </p:sp>
      <p:sp>
        <p:nvSpPr>
          <p:cNvPr id="3" name="Content Placeholder 2">
            <a:extLst>
              <a:ext uri="{FF2B5EF4-FFF2-40B4-BE49-F238E27FC236}">
                <a16:creationId xmlns:a16="http://schemas.microsoft.com/office/drawing/2014/main" id="{BFA55431-2624-7542-BE46-C9FF9557C90B}"/>
              </a:ext>
            </a:extLst>
          </p:cNvPr>
          <p:cNvSpPr>
            <a:spLocks noGrp="1"/>
          </p:cNvSpPr>
          <p:nvPr>
            <p:ph idx="1"/>
          </p:nvPr>
        </p:nvSpPr>
        <p:spPr/>
        <p:txBody>
          <a:bodyPr/>
          <a:lstStyle/>
          <a:p>
            <a:endParaRPr lang="en-US" dirty="0"/>
          </a:p>
          <a:p>
            <a:r>
              <a:rPr lang="en-US" dirty="0"/>
              <a:t>Today, Reaching Home funds can be used for place-based supportive housing, scattered site supportive housing and transitional housing.</a:t>
            </a:r>
          </a:p>
          <a:p>
            <a:endParaRPr lang="en-US" dirty="0"/>
          </a:p>
          <a:p>
            <a:r>
              <a:rPr lang="en-US" dirty="0"/>
              <a:t>These funds can go towards capital and operating costs (even rental and utility arrears). </a:t>
            </a:r>
          </a:p>
          <a:p>
            <a:endParaRPr lang="en-US" dirty="0"/>
          </a:p>
        </p:txBody>
      </p:sp>
    </p:spTree>
    <p:extLst>
      <p:ext uri="{BB962C8B-B14F-4D97-AF65-F5344CB8AC3E}">
        <p14:creationId xmlns:p14="http://schemas.microsoft.com/office/powerpoint/2010/main" val="101013773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5F57A-71A9-F642-ACD1-CDABD90C82BA}"/>
              </a:ext>
            </a:extLst>
          </p:cNvPr>
          <p:cNvSpPr>
            <a:spLocks noGrp="1"/>
          </p:cNvSpPr>
          <p:nvPr>
            <p:ph type="title"/>
          </p:nvPr>
        </p:nvSpPr>
        <p:spPr/>
        <p:txBody>
          <a:bodyPr/>
          <a:lstStyle/>
          <a:p>
            <a:r>
              <a:rPr lang="en-US" dirty="0"/>
              <a:t>Reaching Home (cont’d)</a:t>
            </a:r>
          </a:p>
        </p:txBody>
      </p:sp>
      <p:sp>
        <p:nvSpPr>
          <p:cNvPr id="3" name="Content Placeholder 2">
            <a:extLst>
              <a:ext uri="{FF2B5EF4-FFF2-40B4-BE49-F238E27FC236}">
                <a16:creationId xmlns:a16="http://schemas.microsoft.com/office/drawing/2014/main" id="{57FCF92F-87A9-3240-B780-512ECBBB3B98}"/>
              </a:ext>
            </a:extLst>
          </p:cNvPr>
          <p:cNvSpPr>
            <a:spLocks noGrp="1"/>
          </p:cNvSpPr>
          <p:nvPr>
            <p:ph idx="1"/>
          </p:nvPr>
        </p:nvSpPr>
        <p:spPr/>
        <p:txBody>
          <a:bodyPr/>
          <a:lstStyle/>
          <a:p>
            <a:r>
              <a:rPr lang="en-US" dirty="0"/>
              <a:t>When the program became Reaching Home (under Trudeau) the rules were relaxed, allowing health supports to be funded for the first time (e.g., mental health case managements, addictions counsellors, etc.). </a:t>
            </a:r>
          </a:p>
          <a:p>
            <a:endParaRPr lang="en-US" dirty="0"/>
          </a:p>
          <a:p>
            <a:r>
              <a:rPr lang="en-US" dirty="0"/>
              <a:t>Previously, rules re: health spending were much stricter. Now, much more latitude for health spending.</a:t>
            </a:r>
          </a:p>
          <a:p>
            <a:endParaRPr lang="en-US" dirty="0"/>
          </a:p>
          <a:p>
            <a:r>
              <a:rPr lang="en-US" dirty="0"/>
              <a:t>Yet, Reaching Home still doesn’t like to fund health-related costs that have been consistently funded by provincial/territorial govts (the P/Ts).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48090401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E7D0C-D419-EF42-A658-6D60BCC4D9A4}"/>
              </a:ext>
            </a:extLst>
          </p:cNvPr>
          <p:cNvSpPr>
            <a:spLocks noGrp="1"/>
          </p:cNvSpPr>
          <p:nvPr>
            <p:ph type="title"/>
          </p:nvPr>
        </p:nvSpPr>
        <p:spPr/>
        <p:txBody>
          <a:bodyPr/>
          <a:lstStyle/>
          <a:p>
            <a:r>
              <a:rPr lang="en-US" dirty="0"/>
              <a:t>Reaching Home (cont’d)</a:t>
            </a:r>
          </a:p>
        </p:txBody>
      </p:sp>
      <p:sp>
        <p:nvSpPr>
          <p:cNvPr id="3" name="Content Placeholder 2">
            <a:extLst>
              <a:ext uri="{FF2B5EF4-FFF2-40B4-BE49-F238E27FC236}">
                <a16:creationId xmlns:a16="http://schemas.microsoft.com/office/drawing/2014/main" id="{284BA5DD-87D9-BC49-A60D-EB1AF46EE438}"/>
              </a:ext>
            </a:extLst>
          </p:cNvPr>
          <p:cNvSpPr>
            <a:spLocks noGrp="1"/>
          </p:cNvSpPr>
          <p:nvPr>
            <p:ph idx="1"/>
          </p:nvPr>
        </p:nvSpPr>
        <p:spPr/>
        <p:txBody>
          <a:bodyPr/>
          <a:lstStyle/>
          <a:p>
            <a:endParaRPr lang="en-US" dirty="0"/>
          </a:p>
          <a:p>
            <a:r>
              <a:rPr lang="en-US" dirty="0"/>
              <a:t>Prior to the COVID-19 pandemic, Reaching Home funding was slated to be $213M/</a:t>
            </a:r>
            <a:r>
              <a:rPr lang="en-US" dirty="0" err="1"/>
              <a:t>yr</a:t>
            </a:r>
            <a:r>
              <a:rPr lang="en-US" dirty="0"/>
              <a:t> for 2020-21, and $237M/yr. for 2021-22.</a:t>
            </a:r>
          </a:p>
          <a:p>
            <a:endParaRPr lang="en-US" dirty="0"/>
          </a:p>
          <a:p>
            <a:endParaRPr lang="en-US" dirty="0"/>
          </a:p>
        </p:txBody>
      </p:sp>
    </p:spTree>
    <p:extLst>
      <p:ext uri="{BB962C8B-B14F-4D97-AF65-F5344CB8AC3E}">
        <p14:creationId xmlns:p14="http://schemas.microsoft.com/office/powerpoint/2010/main" val="3750686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8B8D4-518F-D648-AAB4-4BE2BA9DEAF7}"/>
              </a:ext>
            </a:extLst>
          </p:cNvPr>
          <p:cNvSpPr>
            <a:spLocks noGrp="1"/>
          </p:cNvSpPr>
          <p:nvPr>
            <p:ph type="title"/>
          </p:nvPr>
        </p:nvSpPr>
        <p:spPr/>
        <p:txBody>
          <a:bodyPr/>
          <a:lstStyle/>
          <a:p>
            <a:r>
              <a:rPr lang="en-US" dirty="0"/>
              <a:t>Reaching Home (cont’d)</a:t>
            </a:r>
          </a:p>
        </p:txBody>
      </p:sp>
      <p:sp>
        <p:nvSpPr>
          <p:cNvPr id="3" name="Content Placeholder 2">
            <a:extLst>
              <a:ext uri="{FF2B5EF4-FFF2-40B4-BE49-F238E27FC236}">
                <a16:creationId xmlns:a16="http://schemas.microsoft.com/office/drawing/2014/main" id="{2B4C2248-9E95-C94A-AFEA-2AD3001D5DF9}"/>
              </a:ext>
            </a:extLst>
          </p:cNvPr>
          <p:cNvSpPr>
            <a:spLocks noGrp="1"/>
          </p:cNvSpPr>
          <p:nvPr>
            <p:ph idx="1"/>
          </p:nvPr>
        </p:nvSpPr>
        <p:spPr/>
        <p:txBody>
          <a:bodyPr/>
          <a:lstStyle/>
          <a:p>
            <a:endParaRPr lang="en-US" dirty="0"/>
          </a:p>
          <a:p>
            <a:r>
              <a:rPr lang="en-US" dirty="0"/>
              <a:t>The Government of Canada’s COVID-19 Economic Response Plan, announced on 13 March 2020, includes an additional $157.5M in one-time funding for Reaching Home. </a:t>
            </a:r>
          </a:p>
          <a:p>
            <a:endParaRPr lang="en-US" dirty="0"/>
          </a:p>
          <a:p>
            <a:r>
              <a:rPr lang="en-US" dirty="0"/>
              <a:t>This COVID-19 funding enhancement came with much more flexibility than previous Reaching Home funding (e.g., with respect to stipulation about provincial areas of responsibility).</a:t>
            </a:r>
          </a:p>
          <a:p>
            <a:endParaRPr lang="en-US" dirty="0"/>
          </a:p>
          <a:p>
            <a:endParaRPr lang="en-US" dirty="0"/>
          </a:p>
        </p:txBody>
      </p:sp>
    </p:spTree>
    <p:extLst>
      <p:ext uri="{BB962C8B-B14F-4D97-AF65-F5344CB8AC3E}">
        <p14:creationId xmlns:p14="http://schemas.microsoft.com/office/powerpoint/2010/main" val="313554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0BFBA-E82A-EF47-9C42-12B084D0FD2E}"/>
              </a:ext>
            </a:extLst>
          </p:cNvPr>
          <p:cNvSpPr>
            <a:spLocks noGrp="1"/>
          </p:cNvSpPr>
          <p:nvPr>
            <p:ph type="title"/>
          </p:nvPr>
        </p:nvSpPr>
        <p:spPr/>
        <p:txBody>
          <a:bodyPr/>
          <a:lstStyle/>
          <a:p>
            <a:r>
              <a:rPr lang="en-US" dirty="0"/>
              <a:t>What causes homelessness?</a:t>
            </a:r>
          </a:p>
        </p:txBody>
      </p:sp>
      <p:sp>
        <p:nvSpPr>
          <p:cNvPr id="3" name="Content Placeholder 2">
            <a:extLst>
              <a:ext uri="{FF2B5EF4-FFF2-40B4-BE49-F238E27FC236}">
                <a16:creationId xmlns:a16="http://schemas.microsoft.com/office/drawing/2014/main" id="{F59A367A-676C-C847-A3FB-1A85B5999C29}"/>
              </a:ext>
            </a:extLst>
          </p:cNvPr>
          <p:cNvSpPr>
            <a:spLocks noGrp="1"/>
          </p:cNvSpPr>
          <p:nvPr>
            <p:ph idx="1"/>
          </p:nvPr>
        </p:nvSpPr>
        <p:spPr/>
        <p:txBody>
          <a:bodyPr/>
          <a:lstStyle/>
          <a:p>
            <a:endParaRPr lang="en-US" dirty="0"/>
          </a:p>
          <a:p>
            <a:r>
              <a:rPr lang="en-US" dirty="0"/>
              <a:t>I recently reviewed four large studies looking at the structural causes.</a:t>
            </a:r>
          </a:p>
          <a:p>
            <a:endParaRPr lang="en-US" dirty="0"/>
          </a:p>
          <a:p>
            <a:r>
              <a:rPr lang="en-US" dirty="0"/>
              <a:t>Three were done in the United States, one in Australia.</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4032354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FD00-BAC6-354C-B05F-C2AB95C14589}"/>
              </a:ext>
            </a:extLst>
          </p:cNvPr>
          <p:cNvSpPr>
            <a:spLocks noGrp="1"/>
          </p:cNvSpPr>
          <p:nvPr>
            <p:ph type="title"/>
          </p:nvPr>
        </p:nvSpPr>
        <p:spPr/>
        <p:txBody>
          <a:bodyPr/>
          <a:lstStyle/>
          <a:p>
            <a:r>
              <a:rPr lang="en-US" dirty="0"/>
              <a:t>Reaching Home (cont’d)</a:t>
            </a:r>
          </a:p>
        </p:txBody>
      </p:sp>
      <p:sp>
        <p:nvSpPr>
          <p:cNvPr id="3" name="Content Placeholder 2">
            <a:extLst>
              <a:ext uri="{FF2B5EF4-FFF2-40B4-BE49-F238E27FC236}">
                <a16:creationId xmlns:a16="http://schemas.microsoft.com/office/drawing/2014/main" id="{02CB8C6C-B694-C743-AB51-BAE9EB3CB22D}"/>
              </a:ext>
            </a:extLst>
          </p:cNvPr>
          <p:cNvSpPr>
            <a:spLocks noGrp="1"/>
          </p:cNvSpPr>
          <p:nvPr>
            <p:ph idx="1"/>
          </p:nvPr>
        </p:nvSpPr>
        <p:spPr/>
        <p:txBody>
          <a:bodyPr/>
          <a:lstStyle/>
          <a:p>
            <a:pPr marL="0" indent="0">
              <a:buNone/>
            </a:pPr>
            <a:endParaRPr lang="en-US" dirty="0"/>
          </a:p>
          <a:p>
            <a:r>
              <a:rPr lang="en-US" dirty="0"/>
              <a:t>Further, on 21 Sep 2020, the Government of Canada announced an additional $236.7M for Reaching Home (another one-time enhancement).</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2526062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0514AD0-FBDB-A447-AC5E-2841F33EE780}"/>
              </a:ext>
            </a:extLst>
          </p:cNvPr>
          <p:cNvSpPr>
            <a:spLocks noGrp="1"/>
          </p:cNvSpPr>
          <p:nvPr>
            <p:ph idx="1"/>
          </p:nvPr>
        </p:nvSpPr>
        <p:spPr/>
        <p:txBody>
          <a:bodyPr/>
          <a:lstStyle/>
          <a:p>
            <a:pPr marL="0" indent="0">
              <a:buNone/>
            </a:pPr>
            <a:endParaRPr lang="en-US" dirty="0"/>
          </a:p>
          <a:p>
            <a:pPr marL="0" indent="0" algn="ctr">
              <a:buNone/>
            </a:pPr>
            <a:endParaRPr lang="en-US" dirty="0"/>
          </a:p>
          <a:p>
            <a:pPr marL="0" indent="0" algn="ctr">
              <a:buNone/>
            </a:pPr>
            <a:br>
              <a:rPr lang="en-US" dirty="0"/>
            </a:br>
            <a:r>
              <a:rPr lang="en-US" sz="5400" dirty="0"/>
              <a:t>Rapid Housing Initiative</a:t>
            </a:r>
            <a:endParaRPr lang="en-US" dirty="0"/>
          </a:p>
        </p:txBody>
      </p:sp>
    </p:spTree>
    <p:extLst>
      <p:ext uri="{BB962C8B-B14F-4D97-AF65-F5344CB8AC3E}">
        <p14:creationId xmlns:p14="http://schemas.microsoft.com/office/powerpoint/2010/main" val="240799225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2934B-23E6-A148-B9FE-34C385B4C922}"/>
              </a:ext>
            </a:extLst>
          </p:cNvPr>
          <p:cNvSpPr>
            <a:spLocks noGrp="1"/>
          </p:cNvSpPr>
          <p:nvPr>
            <p:ph type="title"/>
          </p:nvPr>
        </p:nvSpPr>
        <p:spPr/>
        <p:txBody>
          <a:bodyPr/>
          <a:lstStyle/>
          <a:p>
            <a:r>
              <a:rPr lang="en-US" dirty="0"/>
              <a:t>Rapid Housing Initiative</a:t>
            </a:r>
          </a:p>
        </p:txBody>
      </p:sp>
      <p:sp>
        <p:nvSpPr>
          <p:cNvPr id="3" name="Content Placeholder 2">
            <a:extLst>
              <a:ext uri="{FF2B5EF4-FFF2-40B4-BE49-F238E27FC236}">
                <a16:creationId xmlns:a16="http://schemas.microsoft.com/office/drawing/2014/main" id="{27153E8E-94D4-D148-81EC-06CE118A74FC}"/>
              </a:ext>
            </a:extLst>
          </p:cNvPr>
          <p:cNvSpPr>
            <a:spLocks noGrp="1"/>
          </p:cNvSpPr>
          <p:nvPr>
            <p:ph idx="1"/>
          </p:nvPr>
        </p:nvSpPr>
        <p:spPr/>
        <p:txBody>
          <a:bodyPr/>
          <a:lstStyle/>
          <a:p>
            <a:endParaRPr lang="en-US" dirty="0"/>
          </a:p>
          <a:p>
            <a:r>
              <a:rPr lang="en-US" dirty="0"/>
              <a:t>On 21 Sep 2020, the Government of Canada announced $1 billion for modular housing, the acquisition of land, and the conversion of existing buildings into affordable housing. </a:t>
            </a:r>
          </a:p>
          <a:p>
            <a:endParaRPr lang="en-US" dirty="0"/>
          </a:p>
          <a:p>
            <a:r>
              <a:rPr lang="en-US" dirty="0"/>
              <a:t>This is called the Rapid Housing Initiative (RHI).</a:t>
            </a:r>
          </a:p>
        </p:txBody>
      </p:sp>
    </p:spTree>
    <p:extLst>
      <p:ext uri="{BB962C8B-B14F-4D97-AF65-F5344CB8AC3E}">
        <p14:creationId xmlns:p14="http://schemas.microsoft.com/office/powerpoint/2010/main" val="177428745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1C077-D4B2-CE46-B846-DB094C87162E}"/>
              </a:ext>
            </a:extLst>
          </p:cNvPr>
          <p:cNvSpPr>
            <a:spLocks noGrp="1"/>
          </p:cNvSpPr>
          <p:nvPr>
            <p:ph type="title"/>
          </p:nvPr>
        </p:nvSpPr>
        <p:spPr/>
        <p:txBody>
          <a:bodyPr/>
          <a:lstStyle/>
          <a:p>
            <a:r>
              <a:rPr lang="en-US" dirty="0"/>
              <a:t>Rapid Housing Initiative (cont’d)</a:t>
            </a:r>
          </a:p>
        </p:txBody>
      </p:sp>
      <p:sp>
        <p:nvSpPr>
          <p:cNvPr id="3" name="Content Placeholder 2">
            <a:extLst>
              <a:ext uri="{FF2B5EF4-FFF2-40B4-BE49-F238E27FC236}">
                <a16:creationId xmlns:a16="http://schemas.microsoft.com/office/drawing/2014/main" id="{1C598A63-79B6-5243-A317-BF7876955D59}"/>
              </a:ext>
            </a:extLst>
          </p:cNvPr>
          <p:cNvSpPr>
            <a:spLocks noGrp="1"/>
          </p:cNvSpPr>
          <p:nvPr>
            <p:ph idx="1"/>
          </p:nvPr>
        </p:nvSpPr>
        <p:spPr/>
        <p:txBody>
          <a:bodyPr/>
          <a:lstStyle/>
          <a:p>
            <a:endParaRPr lang="en-US" dirty="0"/>
          </a:p>
          <a:p>
            <a:r>
              <a:rPr lang="en-US" dirty="0"/>
              <a:t>Very fast grant application</a:t>
            </a:r>
          </a:p>
          <a:p>
            <a:endParaRPr lang="en-US" dirty="0"/>
          </a:p>
          <a:p>
            <a:r>
              <a:rPr lang="en-US" dirty="0"/>
              <a:t>Capital costs fully covered.</a:t>
            </a:r>
          </a:p>
          <a:p>
            <a:endParaRPr lang="en-US" dirty="0"/>
          </a:p>
          <a:p>
            <a:r>
              <a:rPr lang="en-US" dirty="0"/>
              <a:t>Desired to make new housing happen quickly.</a:t>
            </a:r>
          </a:p>
          <a:p>
            <a:endParaRPr lang="en-US" dirty="0"/>
          </a:p>
          <a:p>
            <a:r>
              <a:rPr lang="en-US" dirty="0"/>
              <a:t>There may be a RHI 2.0.</a:t>
            </a:r>
          </a:p>
          <a:p>
            <a:endParaRPr lang="en-US" dirty="0"/>
          </a:p>
        </p:txBody>
      </p:sp>
    </p:spTree>
    <p:extLst>
      <p:ext uri="{BB962C8B-B14F-4D97-AF65-F5344CB8AC3E}">
        <p14:creationId xmlns:p14="http://schemas.microsoft.com/office/powerpoint/2010/main" val="38377012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2A301-1DFB-1849-919B-7EB2101C7079}"/>
              </a:ext>
            </a:extLst>
          </p:cNvPr>
          <p:cNvSpPr>
            <a:spLocks noGrp="1"/>
          </p:cNvSpPr>
          <p:nvPr>
            <p:ph type="title"/>
          </p:nvPr>
        </p:nvSpPr>
        <p:spPr/>
        <p:txBody>
          <a:bodyPr/>
          <a:lstStyle/>
          <a:p>
            <a:r>
              <a:rPr lang="en-US" dirty="0"/>
              <a:t>Rapid Housing Initiative (cont’d)</a:t>
            </a:r>
          </a:p>
        </p:txBody>
      </p:sp>
      <p:sp>
        <p:nvSpPr>
          <p:cNvPr id="3" name="Content Placeholder 2">
            <a:extLst>
              <a:ext uri="{FF2B5EF4-FFF2-40B4-BE49-F238E27FC236}">
                <a16:creationId xmlns:a16="http://schemas.microsoft.com/office/drawing/2014/main" id="{933B9EA4-122F-BC4A-BA66-B8FB844E5285}"/>
              </a:ext>
            </a:extLst>
          </p:cNvPr>
          <p:cNvSpPr>
            <a:spLocks noGrp="1"/>
          </p:cNvSpPr>
          <p:nvPr>
            <p:ph idx="1"/>
          </p:nvPr>
        </p:nvSpPr>
        <p:spPr/>
        <p:txBody>
          <a:bodyPr/>
          <a:lstStyle/>
          <a:p>
            <a:endParaRPr lang="en-US" dirty="0"/>
          </a:p>
          <a:p>
            <a:r>
              <a:rPr lang="en-US" dirty="0"/>
              <a:t>Thus far, no operating costs provided.</a:t>
            </a:r>
          </a:p>
          <a:p>
            <a:endParaRPr lang="en-US" dirty="0"/>
          </a:p>
          <a:p>
            <a:r>
              <a:rPr lang="en-US" dirty="0"/>
              <a:t>RHI has been rather restrictive—e.g., new construction must be modular, and acquisition of exiting </a:t>
            </a:r>
            <a:r>
              <a:rPr lang="en-US" u="sng" dirty="0"/>
              <a:t>residential</a:t>
            </a:r>
            <a:r>
              <a:rPr lang="en-US" dirty="0"/>
              <a:t> is forbidden.</a:t>
            </a:r>
          </a:p>
          <a:p>
            <a:endParaRPr lang="en-US" dirty="0"/>
          </a:p>
          <a:p>
            <a:r>
              <a:rPr lang="en-US" dirty="0"/>
              <a:t>Also, quick timeline for application created planning challenges for proponents (e.g., re-zoning and public hearings.</a:t>
            </a:r>
          </a:p>
          <a:p>
            <a:endParaRPr lang="en-US" dirty="0"/>
          </a:p>
          <a:p>
            <a:endParaRPr lang="en-US" dirty="0"/>
          </a:p>
        </p:txBody>
      </p:sp>
    </p:spTree>
    <p:extLst>
      <p:ext uri="{BB962C8B-B14F-4D97-AF65-F5344CB8AC3E}">
        <p14:creationId xmlns:p14="http://schemas.microsoft.com/office/powerpoint/2010/main" val="1042311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C0D5B-A87D-C545-80BE-24FF29FE0BC2}"/>
              </a:ext>
            </a:extLst>
          </p:cNvPr>
          <p:cNvSpPr>
            <a:spLocks noGrp="1"/>
          </p:cNvSpPr>
          <p:nvPr>
            <p:ph type="title"/>
          </p:nvPr>
        </p:nvSpPr>
        <p:spPr/>
        <p:txBody>
          <a:bodyPr/>
          <a:lstStyle/>
          <a:p>
            <a:r>
              <a:rPr lang="en-US" dirty="0"/>
              <a:t>Rapid Housing Initiative (cont’d)</a:t>
            </a:r>
          </a:p>
        </p:txBody>
      </p:sp>
      <p:sp>
        <p:nvSpPr>
          <p:cNvPr id="3" name="Content Placeholder 2">
            <a:extLst>
              <a:ext uri="{FF2B5EF4-FFF2-40B4-BE49-F238E27FC236}">
                <a16:creationId xmlns:a16="http://schemas.microsoft.com/office/drawing/2014/main" id="{04385A85-6C07-D84A-8370-8CFCF594015D}"/>
              </a:ext>
            </a:extLst>
          </p:cNvPr>
          <p:cNvSpPr>
            <a:spLocks noGrp="1"/>
          </p:cNvSpPr>
          <p:nvPr>
            <p:ph idx="1"/>
          </p:nvPr>
        </p:nvSpPr>
        <p:spPr/>
        <p:txBody>
          <a:bodyPr/>
          <a:lstStyle/>
          <a:p>
            <a:endParaRPr lang="en-US" dirty="0"/>
          </a:p>
          <a:p>
            <a:r>
              <a:rPr lang="en-US" dirty="0"/>
              <a:t>RHI was announced publicly, which may have resulted in inflated costs—it’s believed, for example, that some hotel owners decided to charge more for properties because they knew about the RHI.</a:t>
            </a:r>
          </a:p>
          <a:p>
            <a:endParaRPr lang="en-US" dirty="0"/>
          </a:p>
          <a:p>
            <a:r>
              <a:rPr lang="en-US" dirty="0"/>
              <a:t>Further, there does </a:t>
            </a:r>
            <a:r>
              <a:rPr lang="en-US" u="sng" dirty="0"/>
              <a:t>not</a:t>
            </a:r>
            <a:r>
              <a:rPr lang="en-US" dirty="0"/>
              <a:t> appear to be a requirement that RHI-units be occupied by tenants who’ve experienced chronic homelessness (or even absolute homelessness).</a:t>
            </a:r>
          </a:p>
        </p:txBody>
      </p:sp>
    </p:spTree>
    <p:extLst>
      <p:ext uri="{BB962C8B-B14F-4D97-AF65-F5344CB8AC3E}">
        <p14:creationId xmlns:p14="http://schemas.microsoft.com/office/powerpoint/2010/main" val="128249921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08700-7BA1-334F-8D4A-325991923CDE}"/>
              </a:ext>
            </a:extLst>
          </p:cNvPr>
          <p:cNvSpPr>
            <a:spLocks noGrp="1"/>
          </p:cNvSpPr>
          <p:nvPr>
            <p:ph type="title"/>
          </p:nvPr>
        </p:nvSpPr>
        <p:spPr/>
        <p:txBody>
          <a:bodyPr/>
          <a:lstStyle/>
          <a:p>
            <a:r>
              <a:rPr lang="en-US" dirty="0"/>
              <a:t>Closing remarks</a:t>
            </a:r>
          </a:p>
        </p:txBody>
      </p:sp>
      <p:sp>
        <p:nvSpPr>
          <p:cNvPr id="3" name="Content Placeholder 2">
            <a:extLst>
              <a:ext uri="{FF2B5EF4-FFF2-40B4-BE49-F238E27FC236}">
                <a16:creationId xmlns:a16="http://schemas.microsoft.com/office/drawing/2014/main" id="{4A69FAB8-8C78-3D4B-9334-19FCBDAC0C4A}"/>
              </a:ext>
            </a:extLst>
          </p:cNvPr>
          <p:cNvSpPr>
            <a:spLocks noGrp="1"/>
          </p:cNvSpPr>
          <p:nvPr>
            <p:ph idx="1"/>
          </p:nvPr>
        </p:nvSpPr>
        <p:spPr/>
        <p:txBody>
          <a:bodyPr/>
          <a:lstStyle/>
          <a:p>
            <a:endParaRPr lang="en-US" dirty="0"/>
          </a:p>
          <a:p>
            <a:r>
              <a:rPr lang="en-US" dirty="0"/>
              <a:t>Homelessness policy in Canada is shaped in large part by a desire by governments to spend less, which often includes pushing another order of govt to spend.</a:t>
            </a:r>
          </a:p>
          <a:p>
            <a:endParaRPr lang="en-US" dirty="0"/>
          </a:p>
          <a:p>
            <a:r>
              <a:rPr lang="en-US" dirty="0"/>
              <a:t>I think the political climate for public spending in Canada has changed a great deal since 2015, and it continues to change as the current public health pandemic unfolds.</a:t>
            </a:r>
          </a:p>
        </p:txBody>
      </p:sp>
    </p:spTree>
    <p:extLst>
      <p:ext uri="{BB962C8B-B14F-4D97-AF65-F5344CB8AC3E}">
        <p14:creationId xmlns:p14="http://schemas.microsoft.com/office/powerpoint/2010/main" val="416966457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D0CBE-AAC6-EB4A-8E9A-300D984A718F}"/>
              </a:ext>
            </a:extLst>
          </p:cNvPr>
          <p:cNvSpPr>
            <a:spLocks noGrp="1"/>
          </p:cNvSpPr>
          <p:nvPr>
            <p:ph type="title"/>
          </p:nvPr>
        </p:nvSpPr>
        <p:spPr/>
        <p:txBody>
          <a:bodyPr/>
          <a:lstStyle/>
          <a:p>
            <a:r>
              <a:rPr lang="en-US" dirty="0"/>
              <a:t>Closing remarks (cont’d)</a:t>
            </a:r>
          </a:p>
        </p:txBody>
      </p:sp>
      <p:sp>
        <p:nvSpPr>
          <p:cNvPr id="3" name="Content Placeholder 2">
            <a:extLst>
              <a:ext uri="{FF2B5EF4-FFF2-40B4-BE49-F238E27FC236}">
                <a16:creationId xmlns:a16="http://schemas.microsoft.com/office/drawing/2014/main" id="{0C9994A0-8640-6C4E-B4A2-F727DB074A57}"/>
              </a:ext>
            </a:extLst>
          </p:cNvPr>
          <p:cNvSpPr>
            <a:spLocks noGrp="1"/>
          </p:cNvSpPr>
          <p:nvPr>
            <p:ph idx="1"/>
          </p:nvPr>
        </p:nvSpPr>
        <p:spPr/>
        <p:txBody>
          <a:bodyPr/>
          <a:lstStyle/>
          <a:p>
            <a:endParaRPr lang="en-US" dirty="0"/>
          </a:p>
          <a:p>
            <a:r>
              <a:rPr lang="en-US" dirty="0"/>
              <a:t>When searching for solutions, don’t ask: “Why doesn’t government just do what’s right and build housing?” or “Why don’t they just do what’s right and provide everyone with enough income to live on and afford rent?”</a:t>
            </a:r>
          </a:p>
          <a:p>
            <a:endParaRPr lang="en-US" dirty="0"/>
          </a:p>
          <a:p>
            <a:r>
              <a:rPr lang="en-US" dirty="0"/>
              <a:t>Rather, ask: “Why do governments feel so reluctant to invest more in social programs, and how can we work to change that?”</a:t>
            </a:r>
          </a:p>
          <a:p>
            <a:endParaRPr lang="en-US" dirty="0"/>
          </a:p>
        </p:txBody>
      </p:sp>
    </p:spTree>
    <p:extLst>
      <p:ext uri="{BB962C8B-B14F-4D97-AF65-F5344CB8AC3E}">
        <p14:creationId xmlns:p14="http://schemas.microsoft.com/office/powerpoint/2010/main" val="6280975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4FA77-F20A-BC4C-9EC5-39793557BCC8}"/>
              </a:ext>
            </a:extLst>
          </p:cNvPr>
          <p:cNvSpPr>
            <a:spLocks noGrp="1"/>
          </p:cNvSpPr>
          <p:nvPr>
            <p:ph type="title"/>
          </p:nvPr>
        </p:nvSpPr>
        <p:spPr/>
        <p:txBody>
          <a:bodyPr/>
          <a:lstStyle/>
          <a:p>
            <a:r>
              <a:rPr lang="en-US" dirty="0"/>
              <a:t>Closing remarks (cont’d)</a:t>
            </a:r>
          </a:p>
        </p:txBody>
      </p:sp>
      <p:sp>
        <p:nvSpPr>
          <p:cNvPr id="3" name="Content Placeholder 2">
            <a:extLst>
              <a:ext uri="{FF2B5EF4-FFF2-40B4-BE49-F238E27FC236}">
                <a16:creationId xmlns:a16="http://schemas.microsoft.com/office/drawing/2014/main" id="{85EFD1BF-FCCC-FB4C-9EEF-E242505B9B00}"/>
              </a:ext>
            </a:extLst>
          </p:cNvPr>
          <p:cNvSpPr>
            <a:spLocks noGrp="1"/>
          </p:cNvSpPr>
          <p:nvPr>
            <p:ph idx="1"/>
          </p:nvPr>
        </p:nvSpPr>
        <p:spPr/>
        <p:txBody>
          <a:bodyPr/>
          <a:lstStyle/>
          <a:p>
            <a:endParaRPr lang="en-US" dirty="0"/>
          </a:p>
          <a:p>
            <a:r>
              <a:rPr lang="en-US" dirty="0"/>
              <a:t>Part of that process may involve good research and the demonstration of positive outcomes associated with well-designed interventions.</a:t>
            </a:r>
          </a:p>
          <a:p>
            <a:endParaRPr lang="en-US" dirty="0"/>
          </a:p>
          <a:p>
            <a:r>
              <a:rPr lang="en-US" dirty="0"/>
              <a:t>Finally, when debating policy options, try not to be dogmatic. Various approaches have their strengths, even if you don’t see them at first glance. Try to see a variety of policy approaches as </a:t>
            </a:r>
            <a:r>
              <a:rPr lang="en-US" u="sng" dirty="0"/>
              <a:t>complementary</a:t>
            </a:r>
            <a:r>
              <a:rPr lang="en-US" dirty="0"/>
              <a:t> approaches, not competing ones.</a:t>
            </a:r>
          </a:p>
          <a:p>
            <a:endParaRPr lang="en-US" dirty="0"/>
          </a:p>
        </p:txBody>
      </p:sp>
    </p:spTree>
    <p:extLst>
      <p:ext uri="{BB962C8B-B14F-4D97-AF65-F5344CB8AC3E}">
        <p14:creationId xmlns:p14="http://schemas.microsoft.com/office/powerpoint/2010/main" val="132108887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82734-8E32-924D-8A1E-90FD87BD143B}"/>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692E93AB-8A7C-FD44-801A-B8C51A18664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063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20053-9354-F140-B2E8-BE089CF921AC}"/>
              </a:ext>
            </a:extLst>
          </p:cNvPr>
          <p:cNvSpPr>
            <a:spLocks noGrp="1"/>
          </p:cNvSpPr>
          <p:nvPr>
            <p:ph type="title"/>
          </p:nvPr>
        </p:nvSpPr>
        <p:spPr/>
        <p:txBody>
          <a:bodyPr/>
          <a:lstStyle/>
          <a:p>
            <a:r>
              <a:rPr lang="en-US" dirty="0" err="1"/>
              <a:t>Giano</a:t>
            </a:r>
            <a:r>
              <a:rPr lang="en-US" dirty="0"/>
              <a:t> et al. (2020)</a:t>
            </a:r>
          </a:p>
        </p:txBody>
      </p:sp>
      <p:sp>
        <p:nvSpPr>
          <p:cNvPr id="3" name="Content Placeholder 2">
            <a:extLst>
              <a:ext uri="{FF2B5EF4-FFF2-40B4-BE49-F238E27FC236}">
                <a16:creationId xmlns:a16="http://schemas.microsoft.com/office/drawing/2014/main" id="{87F80AE0-C905-3B45-9E17-41F35AC7415B}"/>
              </a:ext>
            </a:extLst>
          </p:cNvPr>
          <p:cNvSpPr>
            <a:spLocks noGrp="1"/>
          </p:cNvSpPr>
          <p:nvPr>
            <p:ph idx="1"/>
          </p:nvPr>
        </p:nvSpPr>
        <p:spPr/>
        <p:txBody>
          <a:bodyPr/>
          <a:lstStyle/>
          <a:p>
            <a:endParaRPr lang="en-US" dirty="0"/>
          </a:p>
          <a:p>
            <a:r>
              <a:rPr lang="en-US" dirty="0"/>
              <a:t>This is a review of the academic literature published about predictors of homelessness in the United States between 1970 and 2017.</a:t>
            </a:r>
          </a:p>
          <a:p>
            <a:endParaRPr lang="en-US" dirty="0"/>
          </a:p>
          <a:p>
            <a:endParaRPr lang="en-US" dirty="0"/>
          </a:p>
          <a:p>
            <a:pPr marL="0" indent="0">
              <a:buNone/>
            </a:pPr>
            <a:r>
              <a:rPr lang="en-US" dirty="0"/>
              <a:t>	</a:t>
            </a:r>
          </a:p>
        </p:txBody>
      </p:sp>
    </p:spTree>
    <p:extLst>
      <p:ext uri="{BB962C8B-B14F-4D97-AF65-F5344CB8AC3E}">
        <p14:creationId xmlns:p14="http://schemas.microsoft.com/office/powerpoint/2010/main" val="2614767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DA95-085F-9341-8672-688D069A78B0}"/>
              </a:ext>
            </a:extLst>
          </p:cNvPr>
          <p:cNvSpPr>
            <a:spLocks noGrp="1"/>
          </p:cNvSpPr>
          <p:nvPr>
            <p:ph type="title"/>
          </p:nvPr>
        </p:nvSpPr>
        <p:spPr/>
        <p:txBody>
          <a:bodyPr/>
          <a:lstStyle/>
          <a:p>
            <a:r>
              <a:rPr lang="en-US" dirty="0"/>
              <a:t>Johnson et al. (2015) </a:t>
            </a:r>
          </a:p>
        </p:txBody>
      </p:sp>
      <p:sp>
        <p:nvSpPr>
          <p:cNvPr id="3" name="Content Placeholder 2">
            <a:extLst>
              <a:ext uri="{FF2B5EF4-FFF2-40B4-BE49-F238E27FC236}">
                <a16:creationId xmlns:a16="http://schemas.microsoft.com/office/drawing/2014/main" id="{4D172ED0-6399-374F-8EA7-77C9ADB3D7DB}"/>
              </a:ext>
            </a:extLst>
          </p:cNvPr>
          <p:cNvSpPr>
            <a:spLocks noGrp="1"/>
          </p:cNvSpPr>
          <p:nvPr>
            <p:ph idx="1"/>
          </p:nvPr>
        </p:nvSpPr>
        <p:spPr/>
        <p:txBody>
          <a:bodyPr/>
          <a:lstStyle/>
          <a:p>
            <a:endParaRPr lang="en-US" dirty="0"/>
          </a:p>
          <a:p>
            <a:r>
              <a:rPr lang="en-US" dirty="0"/>
              <a:t>Australian study draws on a dataset with more than 100,000 homeless or at-risk individuals.</a:t>
            </a:r>
          </a:p>
          <a:p>
            <a:endParaRPr lang="en-US" dirty="0"/>
          </a:p>
          <a:p>
            <a:r>
              <a:rPr lang="en-US" dirty="0"/>
              <a:t>They also surveyed  approximately 1,700 people every six months for three years.</a:t>
            </a:r>
          </a:p>
          <a:p>
            <a:endParaRPr lang="en-US" dirty="0"/>
          </a:p>
          <a:p>
            <a:endParaRPr lang="en-US" dirty="0"/>
          </a:p>
        </p:txBody>
      </p:sp>
    </p:spTree>
    <p:extLst>
      <p:ext uri="{BB962C8B-B14F-4D97-AF65-F5344CB8AC3E}">
        <p14:creationId xmlns:p14="http://schemas.microsoft.com/office/powerpoint/2010/main" val="12888021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Falvo  Last word   Homelessness 101   20apr2020" id="{23658605-9A39-4B46-AD81-A985FFF8E94B}" vid="{B3CB4880-B647-724C-AF8A-6942028B02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555</TotalTime>
  <Words>4085</Words>
  <Application>Microsoft Macintosh PowerPoint</Application>
  <PresentationFormat>On-screen Show (4:3)</PresentationFormat>
  <Paragraphs>460</Paragraphs>
  <Slides>79</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Arial</vt:lpstr>
      <vt:lpstr>Calibri</vt:lpstr>
      <vt:lpstr>Times-Roman</vt:lpstr>
      <vt:lpstr>Clarity</vt:lpstr>
      <vt:lpstr>Homelessness and housing: guest lecture for greg suttor</vt:lpstr>
      <vt:lpstr>Overview</vt:lpstr>
      <vt:lpstr>Overview (cont’d)</vt:lpstr>
      <vt:lpstr>Notes </vt:lpstr>
      <vt:lpstr>PowerPoint Presentation</vt:lpstr>
      <vt:lpstr>What causes homelessness?</vt:lpstr>
      <vt:lpstr>What causes homelessness?</vt:lpstr>
      <vt:lpstr>Giano et al. (2020)</vt:lpstr>
      <vt:lpstr>Johnson et al. (2015) </vt:lpstr>
      <vt:lpstr>Hanratty (2017) + Byrne et al. (2013)</vt:lpstr>
      <vt:lpstr>What causes homelessness?</vt:lpstr>
      <vt:lpstr>PowerPoint Presentation</vt:lpstr>
      <vt:lpstr>Responses to homelessness</vt:lpstr>
      <vt:lpstr>Responses to homelessness (cont’d)</vt:lpstr>
      <vt:lpstr>Responses to homelessness (cont’d)</vt:lpstr>
      <vt:lpstr>Responses to homelessness (cont’d)</vt:lpstr>
      <vt:lpstr>Responses to homelessness (cont’d)</vt:lpstr>
      <vt:lpstr>Responses to homelessness (cont’d)</vt:lpstr>
      <vt:lpstr>PowerPoint Presentation</vt:lpstr>
      <vt:lpstr>Supportive housing </vt:lpstr>
      <vt:lpstr>Supportive housing (cont’d)</vt:lpstr>
      <vt:lpstr>Supportive housing (cont’d)</vt:lpstr>
      <vt:lpstr> Supportive housing (cont’d) </vt:lpstr>
      <vt:lpstr>Supportive housing (cont’d)</vt:lpstr>
      <vt:lpstr>Supportive housing (cont’d)</vt:lpstr>
      <vt:lpstr>Supportive housing (cont’d)</vt:lpstr>
      <vt:lpstr>Supportive housing (cont’d)</vt:lpstr>
      <vt:lpstr>Supportive housing (cont’d)</vt:lpstr>
      <vt:lpstr>Supportive housing (cont’d)</vt:lpstr>
      <vt:lpstr>Supportive housing (cont’d)</vt:lpstr>
      <vt:lpstr>Supportive housing (cont’d)</vt:lpstr>
      <vt:lpstr>Supportive housing (cont’d) </vt:lpstr>
      <vt:lpstr>Supportive housing (cont’d)</vt:lpstr>
      <vt:lpstr>Supportive housing (cont’d) </vt:lpstr>
      <vt:lpstr>Supportive housing (cont’d) </vt:lpstr>
      <vt:lpstr>Supportive housing (cont’d)</vt:lpstr>
      <vt:lpstr>Supportive housing (cont’d)</vt:lpstr>
      <vt:lpstr>Supportive housing (cont’d)</vt:lpstr>
      <vt:lpstr>Supportive housing (cont’d) </vt:lpstr>
      <vt:lpstr>Supportive housing (cont’d)</vt:lpstr>
      <vt:lpstr>Supportive housing (cont’d)</vt:lpstr>
      <vt:lpstr>Cost savings</vt:lpstr>
      <vt:lpstr>Supportive housing (cont’d) </vt:lpstr>
      <vt:lpstr>Supportive housing (cont’d)</vt:lpstr>
      <vt:lpstr>Supportive housing (cont’d)</vt:lpstr>
      <vt:lpstr>Supportive housing (cont’d)</vt:lpstr>
      <vt:lpstr>Supportive housing (cont’d)</vt:lpstr>
      <vt:lpstr>PowerPoint Presentation</vt:lpstr>
      <vt:lpstr>Who should own the building?</vt:lpstr>
      <vt:lpstr>What should tenant demographic look like throughout the building?</vt:lpstr>
      <vt:lpstr>What should tenant demographic look like throughout the building?</vt:lpstr>
      <vt:lpstr>Should social work support be separate from the landlord function?</vt:lpstr>
      <vt:lpstr>How long should social work support last?</vt:lpstr>
      <vt:lpstr>How long should social work support last? </vt:lpstr>
      <vt:lpstr>How long should social work support last?</vt:lpstr>
      <vt:lpstr>Who pays for what?</vt:lpstr>
      <vt:lpstr>PowerPoint Presentation</vt:lpstr>
      <vt:lpstr>National Housing Strategy</vt:lpstr>
      <vt:lpstr>National Housing Strategy (cont’d) </vt:lpstr>
      <vt:lpstr>National Housing Strategy (cont’d)</vt:lpstr>
      <vt:lpstr>PowerPoint Presentation</vt:lpstr>
      <vt:lpstr>Reaching Home</vt:lpstr>
      <vt:lpstr>Reaching Home (cont’d)</vt:lpstr>
      <vt:lpstr>Reaching Home (cont’d)</vt:lpstr>
      <vt:lpstr>Reaching Home (cont’d)</vt:lpstr>
      <vt:lpstr>Reaching Home (cont’d)</vt:lpstr>
      <vt:lpstr>Reaching Home (cont’d)</vt:lpstr>
      <vt:lpstr>Reaching Home (cont’d)</vt:lpstr>
      <vt:lpstr>Reaching Home (cont’d)</vt:lpstr>
      <vt:lpstr>Reaching Home (cont’d)</vt:lpstr>
      <vt:lpstr>PowerPoint Presentation</vt:lpstr>
      <vt:lpstr>Rapid Housing Initiative</vt:lpstr>
      <vt:lpstr>Rapid Housing Initiative (cont’d)</vt:lpstr>
      <vt:lpstr>Rapid Housing Initiative (cont’d)</vt:lpstr>
      <vt:lpstr>Rapid Housing Initiative (cont’d)</vt:lpstr>
      <vt:lpstr>Closing remarks</vt:lpstr>
      <vt:lpstr>Closing remarks (cont’d)</vt:lpstr>
      <vt:lpstr>Closing remarks (cont’d)</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Homelessness and housing: guest lecture for greg suttor</dc:title>
  <dc:subject/>
  <dc:creator>Nick Falvo</dc:creator>
  <cp:keywords/>
  <dc:description/>
  <cp:lastModifiedBy>Nick Falvo</cp:lastModifiedBy>
  <cp:revision>53</cp:revision>
  <dcterms:created xsi:type="dcterms:W3CDTF">2021-01-04T13:04:00Z</dcterms:created>
  <dcterms:modified xsi:type="dcterms:W3CDTF">2021-02-03T19:59:26Z</dcterms:modified>
  <cp:category/>
</cp:coreProperties>
</file>