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257" r:id="rId3"/>
    <p:sldId id="404" r:id="rId4"/>
    <p:sldId id="413" r:id="rId5"/>
    <p:sldId id="430" r:id="rId6"/>
    <p:sldId id="445" r:id="rId7"/>
    <p:sldId id="454" r:id="rId8"/>
    <p:sldId id="452" r:id="rId9"/>
    <p:sldId id="422" r:id="rId10"/>
    <p:sldId id="423" r:id="rId11"/>
    <p:sldId id="424" r:id="rId12"/>
    <p:sldId id="458" r:id="rId13"/>
    <p:sldId id="447" r:id="rId14"/>
    <p:sldId id="448" r:id="rId15"/>
    <p:sldId id="260" r:id="rId16"/>
    <p:sldId id="377" r:id="rId17"/>
    <p:sldId id="438" r:id="rId18"/>
    <p:sldId id="261" r:id="rId19"/>
    <p:sldId id="262"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290" r:id="rId33"/>
    <p:sldId id="439" r:id="rId34"/>
    <p:sldId id="263" r:id="rId35"/>
    <p:sldId id="264" r:id="rId36"/>
    <p:sldId id="265" r:id="rId37"/>
    <p:sldId id="391" r:id="rId38"/>
    <p:sldId id="392" r:id="rId39"/>
    <p:sldId id="393" r:id="rId40"/>
    <p:sldId id="394" r:id="rId41"/>
    <p:sldId id="395" r:id="rId42"/>
    <p:sldId id="440" r:id="rId43"/>
    <p:sldId id="396" r:id="rId44"/>
    <p:sldId id="441" r:id="rId45"/>
    <p:sldId id="266" r:id="rId46"/>
    <p:sldId id="442" r:id="rId47"/>
    <p:sldId id="416" r:id="rId48"/>
    <p:sldId id="417" r:id="rId49"/>
    <p:sldId id="276" r:id="rId50"/>
    <p:sldId id="418" r:id="rId51"/>
    <p:sldId id="272" r:id="rId52"/>
    <p:sldId id="275" r:id="rId53"/>
    <p:sldId id="277" r:id="rId54"/>
    <p:sldId id="420" r:id="rId55"/>
    <p:sldId id="421" r:id="rId56"/>
    <p:sldId id="405" r:id="rId57"/>
    <p:sldId id="427" r:id="rId58"/>
    <p:sldId id="426" r:id="rId59"/>
    <p:sldId id="407" r:id="rId60"/>
    <p:sldId id="459" r:id="rId61"/>
    <p:sldId id="408" r:id="rId62"/>
    <p:sldId id="434" r:id="rId63"/>
    <p:sldId id="435" r:id="rId64"/>
    <p:sldId id="433" r:id="rId65"/>
    <p:sldId id="428" r:id="rId66"/>
    <p:sldId id="429" r:id="rId67"/>
    <p:sldId id="432" r:id="rId68"/>
    <p:sldId id="410" r:id="rId69"/>
    <p:sldId id="436" r:id="rId70"/>
    <p:sldId id="437" r:id="rId71"/>
    <p:sldId id="401" r:id="rId72"/>
    <p:sldId id="398" r:id="rId73"/>
    <p:sldId id="399" r:id="rId74"/>
    <p:sldId id="342" r:id="rId75"/>
    <p:sldId id="348" r:id="rId76"/>
    <p:sldId id="353" r:id="rId77"/>
    <p:sldId id="354" r:id="rId78"/>
    <p:sldId id="414" r:id="rId79"/>
    <p:sldId id="450" r:id="rId80"/>
    <p:sldId id="425" r:id="rId8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7483"/>
  </p:normalViewPr>
  <p:slideViewPr>
    <p:cSldViewPr>
      <p:cViewPr varScale="1">
        <p:scale>
          <a:sx n="111" d="100"/>
          <a:sy n="111" d="100"/>
        </p:scale>
        <p:origin x="222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317D5D-073B-E341-9DF4-93C6145262A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10AF0124-970C-724E-8C4B-A37744369FD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B6DFABC-9905-AC40-BB4C-6559B1C2CD7E}" type="datetimeFigureOut">
              <a:rPr lang="en-US" altLang="en-US"/>
              <a:pPr>
                <a:defRPr/>
              </a:pPr>
              <a:t>3/24/21</a:t>
            </a:fld>
            <a:endParaRPr lang="en-US" altLang="en-US"/>
          </a:p>
        </p:txBody>
      </p:sp>
      <p:sp>
        <p:nvSpPr>
          <p:cNvPr id="4" name="Slide Image Placeholder 3">
            <a:extLst>
              <a:ext uri="{FF2B5EF4-FFF2-40B4-BE49-F238E27FC236}">
                <a16:creationId xmlns:a16="http://schemas.microsoft.com/office/drawing/2014/main" id="{69B86C09-A027-274C-B860-6BE9B010D34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FF38831-0054-3447-B24B-6CA99BA5B31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05E688-295B-B241-AF66-59181D3AFE6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D062CD3-000D-DB43-8C25-6CA89D20C7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C3A386A-7FE6-C444-9422-05F76F224545}" type="slidenum">
              <a:rPr lang="en-US" altLang="en-US"/>
              <a:pPr>
                <a:defRPr/>
              </a:pPr>
              <a:t>‹#›</a:t>
            </a:fld>
            <a:endParaRPr lang="en-US" altLang="en-US"/>
          </a:p>
        </p:txBody>
      </p:sp>
    </p:spTree>
    <p:extLst>
      <p:ext uri="{BB962C8B-B14F-4D97-AF65-F5344CB8AC3E}">
        <p14:creationId xmlns:p14="http://schemas.microsoft.com/office/powerpoint/2010/main" val="1978339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mhc-schl.gc.ca/en/housing-observer-online/2019-housing-observer/supporting-next-leaders-housing-research" TargetMode="External"/><Relationship Id="rId2" Type="http://schemas.openxmlformats.org/officeDocument/2006/relationships/slide" Target="../slides/slide70.xml"/><Relationship Id="rId1" Type="http://schemas.openxmlformats.org/officeDocument/2006/relationships/notesMaster" Target="../notesMasters/notesMaster1.xml"/><Relationship Id="rId5" Type="http://schemas.openxmlformats.org/officeDocument/2006/relationships/hyperlink" Target="https://cmhc.ent.sirsidynix.net/client/en_US/CMHCLibraryResearchAwards" TargetMode="External"/><Relationship Id="rId4" Type="http://schemas.openxmlformats.org/officeDocument/2006/relationships/hyperlink" Target="https://cmhc.ent.sirsidynix.net/client/en_US/CMHCLibrarySolutionLab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5C3CB231-C024-F04D-A4B3-0463831C8E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49FBB59-B20E-314D-A224-100BA1F70B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dirty="0"/>
              <a:t>Source for definition</a:t>
            </a:r>
            <a:r>
              <a:rPr lang="en-US" altLang="en-US" dirty="0"/>
              <a:t>: Lightman, E. (2003). Chapter seven: Paying through taxes. In E. Lightman, </a:t>
            </a:r>
            <a:r>
              <a:rPr lang="en-US" altLang="en-US" i="1" dirty="0"/>
              <a:t>Social policy in Canada</a:t>
            </a:r>
            <a:r>
              <a:rPr lang="en-US" altLang="en-US" dirty="0"/>
              <a:t> (165-196). Don Mills, ON: Oxford University Press.  </a:t>
            </a:r>
            <a:r>
              <a:rPr lang="en-US" altLang="en-US" u="sng" dirty="0"/>
              <a:t>Note</a:t>
            </a:r>
            <a:r>
              <a:rPr lang="en-US" altLang="en-US" dirty="0"/>
              <a:t>: Quote is from page 277.  </a:t>
            </a:r>
          </a:p>
          <a:p>
            <a:pPr eaLnBrk="1" hangingPunct="1"/>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u="sng" dirty="0"/>
              <a:t>Source for second bullet</a:t>
            </a:r>
            <a:r>
              <a:rPr lang="en-US" altLang="en-US" dirty="0"/>
              <a:t>: </a:t>
            </a:r>
            <a:r>
              <a:rPr lang="en-US" dirty="0"/>
              <a:t>https://</a:t>
            </a:r>
            <a:r>
              <a:rPr lang="en-US" dirty="0" err="1"/>
              <a:t>www.ryerson.ca</a:t>
            </a:r>
            <a:r>
              <a:rPr lang="en-US" dirty="0"/>
              <a:t>/content/dam/cur/BLOG/Blog49/</a:t>
            </a:r>
            <a:r>
              <a:rPr lang="en-US" dirty="0" err="1"/>
              <a:t>Tax_Expenditures_Homeowners_vs_Renters_Print_Friendly.pdf</a:t>
            </a:r>
            <a:endParaRPr lang="en-US" dirty="0"/>
          </a:p>
          <a:p>
            <a:pPr eaLnBrk="1" hangingPunct="1"/>
            <a:endParaRPr lang="en-US" altLang="en-US" dirty="0"/>
          </a:p>
        </p:txBody>
      </p:sp>
      <p:sp>
        <p:nvSpPr>
          <p:cNvPr id="4" name="Slide Number Placeholder 3">
            <a:extLst>
              <a:ext uri="{FF2B5EF4-FFF2-40B4-BE49-F238E27FC236}">
                <a16:creationId xmlns:a16="http://schemas.microsoft.com/office/drawing/2014/main" id="{007ECADF-361E-1644-BF83-4969A6F685DB}"/>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C8A992-D64F-7645-8C1E-161964EF5929}"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u="sng" dirty="0">
                <a:ea typeface="ＭＳ Ｐゴシック" panose="020B0600070205080204" pitchFamily="34" charset="-128"/>
              </a:rPr>
              <a:t>Source</a:t>
            </a:r>
            <a:r>
              <a:rPr lang="en-US" altLang="en-US" dirty="0">
                <a:ea typeface="ＭＳ Ｐゴシック" panose="020B0600070205080204" pitchFamily="34" charset="-128"/>
              </a:rPr>
              <a:t>: Rose, A. (1980). </a:t>
            </a:r>
            <a:r>
              <a:rPr lang="en-US" altLang="en-US" i="1" dirty="0">
                <a:ea typeface="ＭＳ Ｐゴシック" panose="020B0600070205080204" pitchFamily="34" charset="-128"/>
              </a:rPr>
              <a:t>Canadian housing policies (1935-1980)</a:t>
            </a:r>
            <a:r>
              <a:rPr lang="en-US" altLang="en-US" dirty="0">
                <a:ea typeface="ＭＳ Ｐゴシック" panose="020B0600070205080204" pitchFamily="34" charset="-128"/>
              </a:rPr>
              <a:t>. Toronto: Butterworths. </a:t>
            </a:r>
          </a:p>
          <a:p>
            <a:pPr eaLnBrk="1" hangingPunct="1"/>
            <a:endParaRPr lang="en-US" altLang="en-US" dirty="0">
              <a:ea typeface="ＭＳ Ｐゴシック" panose="020B0600070205080204" pitchFamily="34" charset="-128"/>
            </a:endParaRPr>
          </a:p>
          <a:p>
            <a:pPr eaLnBrk="1" hangingPunct="1"/>
            <a:r>
              <a:rPr lang="en-US" altLang="en-US" u="sng" dirty="0">
                <a:ea typeface="ＭＳ Ｐゴシック" panose="020B0600070205080204" pitchFamily="34" charset="-128"/>
              </a:rPr>
              <a:t>Note</a:t>
            </a:r>
            <a:r>
              <a:rPr lang="en-US" altLang="en-US" dirty="0">
                <a:ea typeface="ＭＳ Ｐゴシック" panose="020B0600070205080204" pitchFamily="34" charset="-128"/>
              </a:rPr>
              <a:t>: This information has been taken form page 55.</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23</a:t>
            </a:fld>
            <a:endParaRPr lang="en-US" altLang="en-US"/>
          </a:p>
        </p:txBody>
      </p:sp>
    </p:spTree>
    <p:extLst>
      <p:ext uri="{BB962C8B-B14F-4D97-AF65-F5344CB8AC3E}">
        <p14:creationId xmlns:p14="http://schemas.microsoft.com/office/powerpoint/2010/main" val="95019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u="sng" dirty="0">
                <a:ea typeface="ＭＳ Ｐゴシック" panose="020B0600070205080204" pitchFamily="34" charset="-128"/>
              </a:rPr>
              <a:t>Source</a:t>
            </a:r>
            <a:r>
              <a:rPr lang="en-US" altLang="en-US" dirty="0">
                <a:ea typeface="ＭＳ Ｐゴシック" panose="020B0600070205080204" pitchFamily="34" charset="-128"/>
              </a:rPr>
              <a:t>: Rose, A. (1980). </a:t>
            </a:r>
            <a:r>
              <a:rPr lang="en-US" altLang="en-US" i="1" dirty="0">
                <a:ea typeface="ＭＳ Ｐゴシック" panose="020B0600070205080204" pitchFamily="34" charset="-128"/>
              </a:rPr>
              <a:t>Canadian housing policies (1935-1980)</a:t>
            </a:r>
            <a:r>
              <a:rPr lang="en-US" altLang="en-US" dirty="0">
                <a:ea typeface="ＭＳ Ｐゴシック" panose="020B0600070205080204" pitchFamily="34" charset="-128"/>
              </a:rPr>
              <a:t>. Toronto: Butterworths. </a:t>
            </a:r>
          </a:p>
          <a:p>
            <a:pPr eaLnBrk="1" hangingPunct="1"/>
            <a:endParaRPr lang="en-US" altLang="en-US" dirty="0">
              <a:ea typeface="ＭＳ Ｐゴシック" panose="020B0600070205080204" pitchFamily="34" charset="-128"/>
            </a:endParaRPr>
          </a:p>
          <a:p>
            <a:pPr eaLnBrk="1" hangingPunct="1"/>
            <a:r>
              <a:rPr lang="en-US" altLang="en-US" u="sng" dirty="0">
                <a:ea typeface="ＭＳ Ｐゴシック" panose="020B0600070205080204" pitchFamily="34" charset="-128"/>
              </a:rPr>
              <a:t>Notes</a:t>
            </a:r>
            <a:r>
              <a:rPr lang="en-US" altLang="en-US" dirty="0">
                <a:ea typeface="ＭＳ Ｐゴシック" panose="020B0600070205080204" pitchFamily="34" charset="-128"/>
              </a:rPr>
              <a:t>: This information has been taken form page 57.  Also, special thanks to George Fallis for helping clarify this.  </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24</a:t>
            </a:fld>
            <a:endParaRPr lang="en-US" altLang="en-US"/>
          </a:p>
        </p:txBody>
      </p:sp>
    </p:spTree>
    <p:extLst>
      <p:ext uri="{BB962C8B-B14F-4D97-AF65-F5344CB8AC3E}">
        <p14:creationId xmlns:p14="http://schemas.microsoft.com/office/powerpoint/2010/main" val="2005301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u="sng" dirty="0">
                <a:ea typeface="ＭＳ Ｐゴシック" panose="020B0600070205080204" pitchFamily="34" charset="-128"/>
              </a:rPr>
              <a:t>Sources</a:t>
            </a:r>
            <a:r>
              <a:rPr lang="en-US" altLang="en-US" dirty="0">
                <a:ea typeface="ＭＳ Ｐゴシック" panose="020B0600070205080204" pitchFamily="34" charset="-128"/>
              </a:rPr>
              <a:t>: Rose, A. (1980). </a:t>
            </a:r>
            <a:r>
              <a:rPr lang="en-US" altLang="en-US" i="1" dirty="0">
                <a:ea typeface="ＭＳ Ｐゴシック" panose="020B0600070205080204" pitchFamily="34" charset="-128"/>
              </a:rPr>
              <a:t>Canadian housing policies (1935-1980)</a:t>
            </a:r>
            <a:r>
              <a:rPr lang="en-US" altLang="en-US" dirty="0">
                <a:ea typeface="ＭＳ Ｐゴシック" panose="020B0600070205080204" pitchFamily="34" charset="-128"/>
              </a:rPr>
              <a:t>. Toronto: Butterworths.  </a:t>
            </a:r>
            <a:r>
              <a:rPr lang="en-US" altLang="en-US" u="sng" dirty="0">
                <a:ea typeface="ＭＳ Ｐゴシック" panose="020B0600070205080204" pitchFamily="34" charset="-128"/>
              </a:rPr>
              <a:t>Note</a:t>
            </a:r>
            <a:r>
              <a:rPr lang="en-US" altLang="en-US" dirty="0">
                <a:ea typeface="ＭＳ Ｐゴシック" panose="020B0600070205080204" pitchFamily="34" charset="-128"/>
              </a:rPr>
              <a:t>: This information has been taken form page 57.   Carter, T. (1997). Current practices for procuring affordable housing: The Canadian context. </a:t>
            </a:r>
            <a:r>
              <a:rPr lang="en-US" altLang="en-US" i="1" dirty="0">
                <a:ea typeface="ＭＳ Ｐゴシック" panose="020B0600070205080204" pitchFamily="34" charset="-128"/>
              </a:rPr>
              <a:t>Housing Policy Debate</a:t>
            </a:r>
            <a:r>
              <a:rPr lang="en-US" altLang="en-US" dirty="0">
                <a:ea typeface="ＭＳ Ｐゴシック" panose="020B0600070205080204" pitchFamily="34" charset="-128"/>
              </a:rPr>
              <a:t>, 8, 593-631. Retrieved from http://</a:t>
            </a:r>
            <a:r>
              <a:rPr lang="en-US" altLang="en-US" dirty="0" err="1">
                <a:ea typeface="ＭＳ Ｐゴシック" panose="020B0600070205080204" pitchFamily="34" charset="-128"/>
              </a:rPr>
              <a:t>www.tandfonline.com</a:t>
            </a:r>
            <a:r>
              <a:rPr lang="en-US" altLang="en-US" dirty="0">
                <a:ea typeface="ＭＳ Ｐゴシック" panose="020B0600070205080204" pitchFamily="34" charset="-128"/>
              </a:rPr>
              <a:t>/toc/rhpd20/current .  Note: Information taken from page 597.</a:t>
            </a:r>
          </a:p>
          <a:p>
            <a:pPr eaLnBrk="1" hangingPunct="1"/>
            <a:endParaRPr lang="en-US" altLang="en-US" dirty="0">
              <a:ea typeface="ＭＳ Ｐゴシック" panose="020B0600070205080204" pitchFamily="34" charset="-128"/>
            </a:endParaRPr>
          </a:p>
          <a:p>
            <a:pPr eaLnBrk="1" hangingPunct="1"/>
            <a:r>
              <a:rPr lang="en-US" altLang="en-US" u="sng" dirty="0">
                <a:ea typeface="ＭＳ Ｐゴシック" panose="020B0600070205080204" pitchFamily="34" charset="-128"/>
              </a:rPr>
              <a:t>Note</a:t>
            </a:r>
            <a:r>
              <a:rPr lang="en-US" altLang="en-US" dirty="0">
                <a:ea typeface="ＭＳ Ｐゴシック" panose="020B0600070205080204" pitchFamily="34" charset="-128"/>
              </a:rPr>
              <a:t>:  Another 1973 amendment to the NHA made easier for a “lower-income” family with children to obtain financing for home ownership (Rose, 1980, p. 55).</a:t>
            </a:r>
          </a:p>
          <a:p>
            <a:endParaRPr lang="en-US" altLang="en-US" dirty="0">
              <a:ea typeface="ＭＳ Ｐゴシック" panose="020B0600070205080204" pitchFamily="34" charset="-128"/>
            </a:endParaRPr>
          </a:p>
          <a:p>
            <a:r>
              <a:rPr lang="en-US" altLang="en-US" u="sng" dirty="0">
                <a:ea typeface="ＭＳ Ｐゴシック" panose="020B0600070205080204" pitchFamily="34" charset="-128"/>
              </a:rPr>
              <a:t>Note</a:t>
            </a:r>
            <a:r>
              <a:rPr lang="en-US" altLang="en-US" dirty="0">
                <a:ea typeface="ＭＳ Ｐゴシック" panose="020B0600070205080204" pitchFamily="34" charset="-128"/>
              </a:rPr>
              <a:t>: Special thanks to Steve Pomeroy for assistance with point #3.</a:t>
            </a:r>
          </a:p>
          <a:p>
            <a:pPr eaLnBrk="1" hangingPunct="1"/>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25</a:t>
            </a:fld>
            <a:endParaRPr lang="en-US" altLang="en-US"/>
          </a:p>
        </p:txBody>
      </p:sp>
    </p:spTree>
    <p:extLst>
      <p:ext uri="{BB962C8B-B14F-4D97-AF65-F5344CB8AC3E}">
        <p14:creationId xmlns:p14="http://schemas.microsoft.com/office/powerpoint/2010/main" val="379452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Sources</a:t>
            </a:r>
            <a:r>
              <a:rPr lang="en-US" altLang="en-US" dirty="0">
                <a:ea typeface="ＭＳ Ｐゴシック" panose="020B0600070205080204" pitchFamily="34" charset="-128"/>
              </a:rPr>
              <a:t>: Rose, A. (1980). </a:t>
            </a:r>
            <a:r>
              <a:rPr lang="en-US" altLang="en-US" i="1" dirty="0">
                <a:ea typeface="ＭＳ Ｐゴシック" panose="020B0600070205080204" pitchFamily="34" charset="-128"/>
              </a:rPr>
              <a:t>Canadian housing policies (1935-1980)</a:t>
            </a:r>
            <a:r>
              <a:rPr lang="en-US" altLang="en-US" dirty="0">
                <a:ea typeface="ＭＳ Ｐゴシック" panose="020B0600070205080204" pitchFamily="34" charset="-128"/>
              </a:rPr>
              <a:t>. Toronto: Butterworths.  </a:t>
            </a:r>
            <a:r>
              <a:rPr lang="en-US" altLang="en-US" u="sng" dirty="0">
                <a:ea typeface="ＭＳ Ｐゴシック" panose="020B0600070205080204" pitchFamily="34" charset="-128"/>
              </a:rPr>
              <a:t>Note</a:t>
            </a:r>
            <a:r>
              <a:rPr lang="en-US" altLang="en-US" dirty="0">
                <a:ea typeface="ＭＳ Ｐゴシック" panose="020B0600070205080204" pitchFamily="34" charset="-128"/>
              </a:rPr>
              <a:t>: This information has been taken form page 57. </a:t>
            </a:r>
            <a:endParaRPr lang="en-US" altLang="en-US" u="sng"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26</a:t>
            </a:fld>
            <a:endParaRPr lang="en-US" altLang="en-US"/>
          </a:p>
        </p:txBody>
      </p:sp>
    </p:spTree>
    <p:extLst>
      <p:ext uri="{BB962C8B-B14F-4D97-AF65-F5344CB8AC3E}">
        <p14:creationId xmlns:p14="http://schemas.microsoft.com/office/powerpoint/2010/main" val="2746658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a:t>
            </a:r>
            <a:r>
              <a:rPr lang="en-US" altLang="en-US" dirty="0" err="1">
                <a:ea typeface="ＭＳ Ｐゴシック" panose="020B0600070205080204" pitchFamily="34" charset="-128"/>
              </a:rPr>
              <a:t>Falvo</a:t>
            </a:r>
            <a:r>
              <a:rPr lang="en-US" altLang="en-US" dirty="0">
                <a:ea typeface="ＭＳ Ｐゴシック" panose="020B0600070205080204" pitchFamily="34" charset="-128"/>
              </a:rPr>
              <a:t>, N. (2007, June). </a:t>
            </a:r>
            <a:r>
              <a:rPr lang="en-US" altLang="en-US" i="1" dirty="0">
                <a:ea typeface="ＭＳ Ｐゴシック" panose="020B0600070205080204" pitchFamily="34" charset="-128"/>
              </a:rPr>
              <a:t>Addressing Canada’s lack of affordable housing</a:t>
            </a:r>
            <a:r>
              <a:rPr lang="en-US" altLang="en-US" dirty="0">
                <a:ea typeface="ＭＳ Ｐゴシック" panose="020B0600070205080204" pitchFamily="34" charset="-128"/>
              </a:rPr>
              <a:t>. Paper presented at the meeting of the Canadian Economics Association, Halifax. http://</a:t>
            </a:r>
            <a:r>
              <a:rPr lang="en-US" altLang="en-US" dirty="0" err="1">
                <a:ea typeface="ＭＳ Ｐゴシック" panose="020B0600070205080204" pitchFamily="34" charset="-128"/>
              </a:rPr>
              <a:t>www.homelesshub.ca</a:t>
            </a:r>
            <a:r>
              <a:rPr lang="en-US" altLang="en-US" dirty="0">
                <a:ea typeface="ＭＳ Ｐゴシック" panose="020B0600070205080204" pitchFamily="34" charset="-128"/>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27</a:t>
            </a:fld>
            <a:endParaRPr lang="en-US" altLang="en-US"/>
          </a:p>
        </p:txBody>
      </p:sp>
    </p:spTree>
    <p:extLst>
      <p:ext uri="{BB962C8B-B14F-4D97-AF65-F5344CB8AC3E}">
        <p14:creationId xmlns:p14="http://schemas.microsoft.com/office/powerpoint/2010/main" val="386177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P. </a:t>
            </a:r>
            <a:r>
              <a:rPr lang="en-US" altLang="en-US" dirty="0" err="1">
                <a:ea typeface="ＭＳ Ｐゴシック" panose="020B0600070205080204" pitchFamily="34" charset="-128"/>
              </a:rPr>
              <a:t>Trotscha</a:t>
            </a:r>
            <a:r>
              <a:rPr lang="en-US" altLang="en-US" dirty="0">
                <a:ea typeface="ＭＳ Ｐゴシック" panose="020B0600070205080204" pitchFamily="34" charset="-128"/>
              </a:rPr>
              <a:t>, personal communication, May 2011.</a:t>
            </a:r>
            <a:endParaRPr lang="en-US" altLang="en-US" u="sng"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28</a:t>
            </a:fld>
            <a:endParaRPr lang="en-US" altLang="en-US"/>
          </a:p>
        </p:txBody>
      </p:sp>
    </p:spTree>
    <p:extLst>
      <p:ext uri="{BB962C8B-B14F-4D97-AF65-F5344CB8AC3E}">
        <p14:creationId xmlns:p14="http://schemas.microsoft.com/office/powerpoint/2010/main" val="1516328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P. </a:t>
            </a:r>
            <a:r>
              <a:rPr lang="en-US" altLang="en-US" dirty="0" err="1">
                <a:ea typeface="ＭＳ Ｐゴシック" panose="020B0600070205080204" pitchFamily="34" charset="-128"/>
              </a:rPr>
              <a:t>Trotscha</a:t>
            </a:r>
            <a:r>
              <a:rPr lang="en-US" altLang="en-US" dirty="0">
                <a:ea typeface="ＭＳ Ｐゴシック" panose="020B0600070205080204" pitchFamily="34" charset="-128"/>
              </a:rPr>
              <a:t>, personal communication, May 2011.</a:t>
            </a:r>
            <a:endParaRPr lang="en-US" altLang="en-US" u="sng"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29</a:t>
            </a:fld>
            <a:endParaRPr lang="en-US" altLang="en-US"/>
          </a:p>
        </p:txBody>
      </p:sp>
    </p:spTree>
    <p:extLst>
      <p:ext uri="{BB962C8B-B14F-4D97-AF65-F5344CB8AC3E}">
        <p14:creationId xmlns:p14="http://schemas.microsoft.com/office/powerpoint/2010/main" val="1704806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u="sng" dirty="0">
                <a:ea typeface="ＭＳ Ｐゴシック" panose="020B0600070205080204" pitchFamily="34" charset="-128"/>
              </a:rPr>
              <a:t>Source</a:t>
            </a:r>
            <a:r>
              <a:rPr lang="en-US" altLang="en-US" dirty="0">
                <a:ea typeface="ＭＳ Ｐゴシック" panose="020B0600070205080204" pitchFamily="34" charset="-128"/>
              </a:rPr>
              <a:t>: P. </a:t>
            </a:r>
            <a:r>
              <a:rPr lang="en-US" altLang="en-US" dirty="0" err="1">
                <a:ea typeface="ＭＳ Ｐゴシック" panose="020B0600070205080204" pitchFamily="34" charset="-128"/>
              </a:rPr>
              <a:t>Trotscha</a:t>
            </a:r>
            <a:r>
              <a:rPr lang="en-US" altLang="en-US" dirty="0">
                <a:ea typeface="ＭＳ Ｐゴシック" panose="020B0600070205080204" pitchFamily="34" charset="-128"/>
              </a:rPr>
              <a:t>, personal communication, May 2011.</a:t>
            </a:r>
            <a:endParaRPr lang="en-US" altLang="en-US" u="sng"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u="sng" dirty="0">
                <a:ea typeface="ＭＳ Ｐゴシック" panose="020B0600070205080204" pitchFamily="34" charset="-128"/>
              </a:rPr>
              <a:t>Note</a:t>
            </a:r>
            <a:r>
              <a:rPr lang="en-US" altLang="en-US" dirty="0">
                <a:ea typeface="ＭＳ Ｐゴシック" panose="020B0600070205080204" pitchFamily="34" charset="-128"/>
              </a:rPr>
              <a:t>: Special thanks to Allan </a:t>
            </a:r>
            <a:r>
              <a:rPr lang="en-US" altLang="en-US" dirty="0" err="1">
                <a:ea typeface="ＭＳ Ｐゴシック" panose="020B0600070205080204" pitchFamily="34" charset="-128"/>
              </a:rPr>
              <a:t>Moscovitch</a:t>
            </a:r>
            <a:r>
              <a:rPr lang="en-US" altLang="en-US" dirty="0">
                <a:ea typeface="ＭＳ Ｐゴシック" panose="020B0600070205080204" pitchFamily="34" charset="-128"/>
              </a:rPr>
              <a:t> for comments on an earlier draft of this presentation.</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30</a:t>
            </a:fld>
            <a:endParaRPr lang="en-US" altLang="en-US"/>
          </a:p>
        </p:txBody>
      </p:sp>
    </p:spTree>
    <p:extLst>
      <p:ext uri="{BB962C8B-B14F-4D97-AF65-F5344CB8AC3E}">
        <p14:creationId xmlns:p14="http://schemas.microsoft.com/office/powerpoint/2010/main" val="175430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P. </a:t>
            </a:r>
            <a:r>
              <a:rPr lang="en-US" altLang="en-US" dirty="0" err="1">
                <a:ea typeface="ＭＳ Ｐゴシック" panose="020B0600070205080204" pitchFamily="34" charset="-128"/>
              </a:rPr>
              <a:t>Trotscha</a:t>
            </a:r>
            <a:r>
              <a:rPr lang="en-US" altLang="en-US" dirty="0">
                <a:ea typeface="ＭＳ Ｐゴシック" panose="020B0600070205080204" pitchFamily="34" charset="-128"/>
              </a:rPr>
              <a:t>, personal communication, May 2011.</a:t>
            </a:r>
            <a:endParaRPr lang="en-US" altLang="en-US" u="sng"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31</a:t>
            </a:fld>
            <a:endParaRPr lang="en-US" altLang="en-US"/>
          </a:p>
        </p:txBody>
      </p:sp>
    </p:spTree>
    <p:extLst>
      <p:ext uri="{BB962C8B-B14F-4D97-AF65-F5344CB8AC3E}">
        <p14:creationId xmlns:p14="http://schemas.microsoft.com/office/powerpoint/2010/main" val="22850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41A32D8-6EE1-164B-A84B-28321D183C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2E5FC109-01A4-834F-B8EE-89DBCB2D9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Sources</a:t>
            </a:r>
            <a:r>
              <a:rPr lang="en-US" altLang="en-US" dirty="0">
                <a:ea typeface="ＭＳ Ｐゴシック" panose="020B0600070205080204" pitchFamily="34" charset="-128"/>
              </a:rPr>
              <a:t>:  </a:t>
            </a:r>
            <a:r>
              <a:rPr lang="en-CA" altLang="en-US" dirty="0" err="1">
                <a:ea typeface="ＭＳ Ｐゴシック" panose="020B0600070205080204" pitchFamily="34" charset="-128"/>
              </a:rPr>
              <a:t>Hulchanski</a:t>
            </a:r>
            <a:r>
              <a:rPr lang="en-CA" altLang="en-US" dirty="0">
                <a:ea typeface="ＭＳ Ｐゴシック" panose="020B0600070205080204" pitchFamily="34" charset="-128"/>
              </a:rPr>
              <a:t>, J. D. (1988, Summer).  Twenty years of federal housing activities in Canada.  </a:t>
            </a:r>
            <a:r>
              <a:rPr lang="en-CA" altLang="en-US" i="1" dirty="0">
                <a:ea typeface="ＭＳ Ｐゴシック" panose="020B0600070205080204" pitchFamily="34" charset="-128"/>
              </a:rPr>
              <a:t>Canadian Housing</a:t>
            </a:r>
            <a:r>
              <a:rPr lang="en-CA" altLang="en-US" dirty="0">
                <a:ea typeface="ＭＳ Ｐゴシック" panose="020B0600070205080204" pitchFamily="34" charset="-128"/>
              </a:rPr>
              <a:t>, </a:t>
            </a:r>
            <a:r>
              <a:rPr lang="en-CA" altLang="en-US" i="1" dirty="0">
                <a:ea typeface="ＭＳ Ｐゴシック" panose="020B0600070205080204" pitchFamily="34" charset="-128"/>
              </a:rPr>
              <a:t>5</a:t>
            </a:r>
            <a:r>
              <a:rPr lang="en-CA" altLang="en-US" dirty="0">
                <a:ea typeface="ＭＳ Ｐゴシック" panose="020B0600070205080204" pitchFamily="34" charset="-128"/>
              </a:rPr>
              <a:t>(2), 19-22; </a:t>
            </a:r>
            <a:r>
              <a:rPr lang="en-US" altLang="en-US" dirty="0">
                <a:ea typeface="ＭＳ Ｐゴシック" panose="020B0600070205080204" pitchFamily="34" charset="-128"/>
              </a:rPr>
              <a:t>National Aboriginal Housing Association. (2009).  </a:t>
            </a:r>
            <a:r>
              <a:rPr lang="en-US" altLang="en-US" i="1" dirty="0">
                <a:ea typeface="ＭＳ Ｐゴシック" panose="020B0600070205080204" pitchFamily="34" charset="-128"/>
              </a:rPr>
              <a:t>A time for action:  A national plan to address aboriginal housing.</a:t>
            </a:r>
            <a:r>
              <a:rPr lang="en-US" altLang="en-US" dirty="0">
                <a:ea typeface="ＭＳ Ｐゴシック" panose="020B0600070205080204" pitchFamily="34" charset="-128"/>
              </a:rPr>
              <a:t>  Retrieved from National Aboriginal Housing Association website: http://</a:t>
            </a:r>
            <a:r>
              <a:rPr lang="en-US" altLang="en-US" dirty="0" err="1">
                <a:ea typeface="ＭＳ Ｐゴシック" panose="020B0600070205080204" pitchFamily="34" charset="-128"/>
              </a:rPr>
              <a:t>www.aboriginalhousing.org</a:t>
            </a:r>
            <a:r>
              <a:rPr lang="en-US" altLang="en-US" dirty="0">
                <a:ea typeface="ＭＳ Ｐゴシック" panose="020B0600070205080204" pitchFamily="34" charset="-128"/>
              </a:rPr>
              <a:t>    </a:t>
            </a:r>
            <a:r>
              <a:rPr lang="en-US" altLang="en-US" u="sng" dirty="0">
                <a:ea typeface="ＭＳ Ｐゴシック" panose="020B0600070205080204" pitchFamily="34" charset="-128"/>
              </a:rPr>
              <a:t>Note</a:t>
            </a:r>
            <a:r>
              <a:rPr lang="en-US" altLang="en-US" dirty="0">
                <a:ea typeface="ＭＳ Ｐゴシック" panose="020B0600070205080204" pitchFamily="34" charset="-128"/>
              </a:rPr>
              <a:t>: The quotes are from page 9.     </a:t>
            </a:r>
          </a:p>
          <a:p>
            <a:endParaRPr lang="en-US" altLang="en-US" dirty="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69F577D3-8FCA-3947-99AE-4B3DD570C6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1A707A5-D7F5-6F42-92B5-3CF0799982AB}" type="slidenum">
              <a:rPr lang="en-US" altLang="en-US" sz="1200">
                <a:latin typeface="Calibri" panose="020F0502020204030204" pitchFamily="34" charset="0"/>
              </a:rPr>
              <a:pPr eaLnBrk="1" hangingPunct="1"/>
              <a:t>32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6872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t>Source</a:t>
            </a:r>
            <a:r>
              <a:rPr lang="en-US" dirty="0"/>
              <a:t>: https://</a:t>
            </a:r>
            <a:r>
              <a:rPr lang="en-US" dirty="0" err="1"/>
              <a:t>www.ryerson.ca</a:t>
            </a:r>
            <a:r>
              <a:rPr lang="en-US" dirty="0"/>
              <a:t>/content/dam/cur/BLOG/Blog49/</a:t>
            </a:r>
            <a:r>
              <a:rPr lang="en-US" dirty="0" err="1"/>
              <a:t>Tax_Expenditures_Homeowners_vs_Renters_Print_Friendly.pdf</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8</a:t>
            </a:fld>
            <a:endParaRPr lang="en-US" altLang="en-US"/>
          </a:p>
        </p:txBody>
      </p:sp>
    </p:spTree>
    <p:extLst>
      <p:ext uri="{BB962C8B-B14F-4D97-AF65-F5344CB8AC3E}">
        <p14:creationId xmlns:p14="http://schemas.microsoft.com/office/powerpoint/2010/main" val="3962008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DE09C11-52E4-544D-9026-4C270A9C04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EAB74B74-0987-554A-AFCE-B8ADF8EE25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National Aboriginal Housing Association. (2009).  </a:t>
            </a:r>
            <a:r>
              <a:rPr lang="en-US" altLang="en-US" i="1">
                <a:ea typeface="ＭＳ Ｐゴシック" panose="020B0600070205080204" pitchFamily="34" charset="-128"/>
              </a:rPr>
              <a:t>A time for action:  A national plan to address aboriginal housing.</a:t>
            </a:r>
            <a:r>
              <a:rPr lang="en-US" altLang="en-US">
                <a:ea typeface="ＭＳ Ｐゴシック" panose="020B0600070205080204" pitchFamily="34" charset="-128"/>
              </a:rPr>
              <a:t>  Retrieved from National Aboriginal Housing Association website: http://www.aboriginalhousing.org </a:t>
            </a:r>
          </a:p>
        </p:txBody>
      </p:sp>
      <p:sp>
        <p:nvSpPr>
          <p:cNvPr id="29699" name="Slide Number Placeholder 3">
            <a:extLst>
              <a:ext uri="{FF2B5EF4-FFF2-40B4-BE49-F238E27FC236}">
                <a16:creationId xmlns:a16="http://schemas.microsoft.com/office/drawing/2014/main" id="{DE3CC4C1-C657-AA43-860C-3EB75D5C20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79899F7-D568-E343-94D9-B77C4482920E}" type="slidenum">
              <a:rPr lang="en-US" altLang="en-US" sz="1200"/>
              <a:pPr eaLnBrk="1" hangingPunct="1"/>
              <a:t>33</a:t>
            </a:fld>
            <a:endParaRPr lang="en-US" altLang="en-US" sz="1200"/>
          </a:p>
        </p:txBody>
      </p:sp>
    </p:spTree>
    <p:extLst>
      <p:ext uri="{BB962C8B-B14F-4D97-AF65-F5344CB8AC3E}">
        <p14:creationId xmlns:p14="http://schemas.microsoft.com/office/powerpoint/2010/main" val="3145154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0175D24C-F2A4-6E44-8A2E-7FB9F3457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54DA9F28-4CA2-914D-B7D2-91F0C1B633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Quote is taken from page 345.</a:t>
            </a:r>
          </a:p>
        </p:txBody>
      </p:sp>
      <p:sp>
        <p:nvSpPr>
          <p:cNvPr id="27651" name="Slide Number Placeholder 3">
            <a:extLst>
              <a:ext uri="{FF2B5EF4-FFF2-40B4-BE49-F238E27FC236}">
                <a16:creationId xmlns:a16="http://schemas.microsoft.com/office/drawing/2014/main" id="{99ACFC84-6B40-EF4B-B8B5-069C2B7941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C74C0F-5477-B44E-9149-87D106C6EB3C}" type="slidenum">
              <a:rPr lang="en-US" altLang="en-US" sz="1200"/>
              <a:pPr eaLnBrk="1" hangingPunct="1"/>
              <a:t>34</a:t>
            </a:fld>
            <a:endParaRPr lang="en-US" altLang="en-US" sz="1200"/>
          </a:p>
        </p:txBody>
      </p:sp>
    </p:spTree>
    <p:extLst>
      <p:ext uri="{BB962C8B-B14F-4D97-AF65-F5344CB8AC3E}">
        <p14:creationId xmlns:p14="http://schemas.microsoft.com/office/powerpoint/2010/main" val="186210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7D565D0-3346-B049-8DC7-6C41EEEFEF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DCB4A54E-C860-8B49-94F4-3F321F346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Information and quote has been taken from page 345.</a:t>
            </a:r>
          </a:p>
        </p:txBody>
      </p:sp>
      <p:sp>
        <p:nvSpPr>
          <p:cNvPr id="29699" name="Slide Number Placeholder 3">
            <a:extLst>
              <a:ext uri="{FF2B5EF4-FFF2-40B4-BE49-F238E27FC236}">
                <a16:creationId xmlns:a16="http://schemas.microsoft.com/office/drawing/2014/main" id="{F8CD9519-41AA-AD41-8C89-6114EF9947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5E29CA7-BB36-7A4C-8F80-B25D90FC55A8}" type="slidenum">
              <a:rPr lang="en-US" altLang="en-US" sz="1200"/>
              <a:pPr eaLnBrk="1" hangingPunct="1"/>
              <a:t>35</a:t>
            </a:fld>
            <a:endParaRPr lang="en-US" altLang="en-US" sz="1200"/>
          </a:p>
        </p:txBody>
      </p:sp>
    </p:spTree>
    <p:extLst>
      <p:ext uri="{BB962C8B-B14F-4D97-AF65-F5344CB8AC3E}">
        <p14:creationId xmlns:p14="http://schemas.microsoft.com/office/powerpoint/2010/main" val="59516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557D5AF-7CB5-314C-A21E-F87E95181E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C687786E-E224-7B4F-B69F-08D0937BC5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Quote is taken from page 345.</a:t>
            </a:r>
          </a:p>
        </p:txBody>
      </p:sp>
      <p:sp>
        <p:nvSpPr>
          <p:cNvPr id="31747" name="Slide Number Placeholder 3">
            <a:extLst>
              <a:ext uri="{FF2B5EF4-FFF2-40B4-BE49-F238E27FC236}">
                <a16:creationId xmlns:a16="http://schemas.microsoft.com/office/drawing/2014/main" id="{3BDDFBFF-06BC-C34D-B106-D72C5329E1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A706BE-45DB-7543-9D0D-30CBFC4FE534}" type="slidenum">
              <a:rPr lang="en-US" altLang="en-US" sz="1200"/>
              <a:pPr eaLnBrk="1" hangingPunct="1"/>
              <a:t>36</a:t>
            </a:fld>
            <a:endParaRPr lang="en-US" altLang="en-US" sz="1200"/>
          </a:p>
        </p:txBody>
      </p:sp>
    </p:spTree>
    <p:extLst>
      <p:ext uri="{BB962C8B-B14F-4D97-AF65-F5344CB8AC3E}">
        <p14:creationId xmlns:p14="http://schemas.microsoft.com/office/powerpoint/2010/main" val="3441675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a:t>
            </a:r>
            <a:r>
              <a:rPr lang="en-CA" altLang="en-US" dirty="0" err="1">
                <a:ea typeface="ＭＳ Ｐゴシック" panose="020B0600070205080204" pitchFamily="34" charset="-128"/>
              </a:rPr>
              <a:t>Hulchanski</a:t>
            </a:r>
            <a:r>
              <a:rPr lang="en-CA" altLang="en-US" dirty="0">
                <a:ea typeface="ＭＳ Ｐゴシック" panose="020B0600070205080204" pitchFamily="34" charset="-128"/>
              </a:rPr>
              <a:t>, J. D. (1988, Summer).  Twenty years of federal housing activities in Canada.  </a:t>
            </a:r>
            <a:r>
              <a:rPr lang="en-CA" altLang="en-US" i="1" dirty="0">
                <a:ea typeface="ＭＳ Ｐゴシック" panose="020B0600070205080204" pitchFamily="34" charset="-128"/>
              </a:rPr>
              <a:t>Canadian Housing</a:t>
            </a:r>
            <a:r>
              <a:rPr lang="en-CA" altLang="en-US" dirty="0">
                <a:ea typeface="ＭＳ Ｐゴシック" panose="020B0600070205080204" pitchFamily="34" charset="-128"/>
              </a:rPr>
              <a:t>, </a:t>
            </a:r>
            <a:r>
              <a:rPr lang="en-CA" altLang="en-US" i="1" dirty="0">
                <a:ea typeface="ＭＳ Ｐゴシック" panose="020B0600070205080204" pitchFamily="34" charset="-128"/>
              </a:rPr>
              <a:t>5</a:t>
            </a:r>
            <a:r>
              <a:rPr lang="en-CA" altLang="en-US" dirty="0">
                <a:ea typeface="ＭＳ Ｐゴシック" panose="020B0600070205080204" pitchFamily="34" charset="-128"/>
              </a:rPr>
              <a:t>(2), 19-22.   </a:t>
            </a:r>
            <a:r>
              <a:rPr lang="en-CA" altLang="en-US" u="sng" dirty="0">
                <a:ea typeface="ＭＳ Ｐゴシック" panose="020B0600070205080204" pitchFamily="34" charset="-128"/>
              </a:rPr>
              <a:t>Note</a:t>
            </a:r>
            <a:r>
              <a:rPr lang="en-CA" altLang="en-US" dirty="0">
                <a:ea typeface="ＭＳ Ｐゴシック" panose="020B0600070205080204" pitchFamily="34" charset="-128"/>
              </a:rPr>
              <a:t>:  Quote is taken from page 21.</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37</a:t>
            </a:fld>
            <a:endParaRPr lang="en-US" altLang="en-US"/>
          </a:p>
        </p:txBody>
      </p:sp>
    </p:spTree>
    <p:extLst>
      <p:ext uri="{BB962C8B-B14F-4D97-AF65-F5344CB8AC3E}">
        <p14:creationId xmlns:p14="http://schemas.microsoft.com/office/powerpoint/2010/main" val="714394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S. Pomeroy, personal communication, January 17, 2014</a:t>
            </a:r>
            <a:endParaRPr lang="en-US" altLang="en-US" u="sng"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38</a:t>
            </a:fld>
            <a:endParaRPr lang="en-US" altLang="en-US"/>
          </a:p>
        </p:txBody>
      </p:sp>
    </p:spTree>
    <p:extLst>
      <p:ext uri="{BB962C8B-B14F-4D97-AF65-F5344CB8AC3E}">
        <p14:creationId xmlns:p14="http://schemas.microsoft.com/office/powerpoint/2010/main" val="57301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a:t>
            </a:r>
            <a:r>
              <a:rPr lang="en-US" altLang="en-US" dirty="0" err="1">
                <a:ea typeface="ＭＳ Ｐゴシック" panose="020B0600070205080204" pitchFamily="34" charset="-128"/>
              </a:rPr>
              <a:t>Falvo</a:t>
            </a:r>
            <a:r>
              <a:rPr lang="en-US" altLang="en-US" dirty="0">
                <a:ea typeface="ＭＳ Ｐゴシック" panose="020B0600070205080204" pitchFamily="34" charset="-128"/>
              </a:rPr>
              <a:t>, N. (2007, June). </a:t>
            </a:r>
            <a:r>
              <a:rPr lang="en-US" altLang="en-US" i="1" dirty="0">
                <a:ea typeface="ＭＳ Ｐゴシック" panose="020B0600070205080204" pitchFamily="34" charset="-128"/>
              </a:rPr>
              <a:t>Addressing Canada’s lack of affordable housing</a:t>
            </a:r>
            <a:r>
              <a:rPr lang="en-US" altLang="en-US" dirty="0">
                <a:ea typeface="ＭＳ Ｐゴシック" panose="020B0600070205080204" pitchFamily="34" charset="-128"/>
              </a:rPr>
              <a:t>. Paper presented at the meeting of the Canadian Economics Association, Halifax. http://</a:t>
            </a:r>
            <a:r>
              <a:rPr lang="en-US" altLang="en-US" dirty="0" err="1">
                <a:ea typeface="ＭＳ Ｐゴシック" panose="020B0600070205080204" pitchFamily="34" charset="-128"/>
              </a:rPr>
              <a:t>www.homelesshub.ca</a:t>
            </a:r>
            <a:r>
              <a:rPr lang="en-US" altLang="en-US" dirty="0">
                <a:ea typeface="ＭＳ Ｐゴシック" panose="020B0600070205080204" pitchFamily="34" charset="-128"/>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39</a:t>
            </a:fld>
            <a:endParaRPr lang="en-US" altLang="en-US"/>
          </a:p>
        </p:txBody>
      </p:sp>
    </p:spTree>
    <p:extLst>
      <p:ext uri="{BB962C8B-B14F-4D97-AF65-F5344CB8AC3E}">
        <p14:creationId xmlns:p14="http://schemas.microsoft.com/office/powerpoint/2010/main" val="2909014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S. Pomeroy, personal communication, January 17, 2014.  </a:t>
            </a:r>
            <a:r>
              <a:rPr lang="en-US" altLang="en-US" u="sng" dirty="0">
                <a:ea typeface="ＭＳ Ｐゴシック" panose="020B0600070205080204" pitchFamily="34" charset="-128"/>
              </a:rPr>
              <a:t>Note</a:t>
            </a:r>
            <a:r>
              <a:rPr lang="en-US" altLang="en-US" dirty="0">
                <a:ea typeface="ＭＳ Ｐゴシック" panose="020B0600070205080204" pitchFamily="34" charset="-128"/>
              </a:rPr>
              <a:t>:  For more on this, see Pomeroy, S. (1989, Winter).  The recent evolution of social housing in Canada.  </a:t>
            </a:r>
            <a:r>
              <a:rPr lang="en-US" altLang="en-US" i="1" dirty="0">
                <a:ea typeface="ＭＳ Ｐゴシック" panose="020B0600070205080204" pitchFamily="34" charset="-128"/>
              </a:rPr>
              <a:t>Canadian Housing</a:t>
            </a:r>
            <a:r>
              <a:rPr lang="en-US" altLang="en-US" dirty="0">
                <a:ea typeface="ＭＳ Ｐゴシック" panose="020B0600070205080204" pitchFamily="34" charset="-128"/>
              </a:rPr>
              <a:t>, </a:t>
            </a:r>
            <a:r>
              <a:rPr lang="en-US" altLang="en-US" i="1" dirty="0">
                <a:ea typeface="ＭＳ Ｐゴシック" panose="020B0600070205080204" pitchFamily="34" charset="-128"/>
              </a:rPr>
              <a:t>6</a:t>
            </a:r>
            <a:r>
              <a:rPr lang="en-US" altLang="en-US" dirty="0">
                <a:ea typeface="ＭＳ Ｐゴシック" panose="020B0600070205080204" pitchFamily="34" charset="-128"/>
              </a:rPr>
              <a:t>(4), 6-13.</a:t>
            </a:r>
            <a:endParaRPr lang="en-US" altLang="en-US" u="sng"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40</a:t>
            </a:fld>
            <a:endParaRPr lang="en-US" altLang="en-US"/>
          </a:p>
        </p:txBody>
      </p:sp>
    </p:spTree>
    <p:extLst>
      <p:ext uri="{BB962C8B-B14F-4D97-AF65-F5344CB8AC3E}">
        <p14:creationId xmlns:p14="http://schemas.microsoft.com/office/powerpoint/2010/main" val="3749729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Carter, T. (1997). Current practices for procuring affordable housing: The Canadian context. </a:t>
            </a:r>
            <a:r>
              <a:rPr lang="en-US" altLang="en-US" i="1" dirty="0">
                <a:ea typeface="ＭＳ Ｐゴシック" panose="020B0600070205080204" pitchFamily="34" charset="-128"/>
              </a:rPr>
              <a:t>Housing Policy Debate</a:t>
            </a:r>
            <a:r>
              <a:rPr lang="en-US" altLang="en-US" dirty="0">
                <a:ea typeface="ＭＳ Ｐゴシック" panose="020B0600070205080204" pitchFamily="34" charset="-128"/>
              </a:rPr>
              <a:t>, 8, 593-631. Retrieved from http://</a:t>
            </a:r>
            <a:r>
              <a:rPr lang="en-US" altLang="en-US" dirty="0" err="1">
                <a:ea typeface="ＭＳ Ｐゴシック" panose="020B0600070205080204" pitchFamily="34" charset="-128"/>
              </a:rPr>
              <a:t>www.tandfonline.com</a:t>
            </a:r>
            <a:r>
              <a:rPr lang="en-US" altLang="en-US" dirty="0">
                <a:ea typeface="ＭＳ Ｐゴシック" panose="020B0600070205080204" pitchFamily="34" charset="-128"/>
              </a:rPr>
              <a:t>/toc/rhpd20/current .  Note: Information taken from page 603.</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41</a:t>
            </a:fld>
            <a:endParaRPr lang="en-US" altLang="en-US"/>
          </a:p>
        </p:txBody>
      </p:sp>
    </p:spTree>
    <p:extLst>
      <p:ext uri="{BB962C8B-B14F-4D97-AF65-F5344CB8AC3E}">
        <p14:creationId xmlns:p14="http://schemas.microsoft.com/office/powerpoint/2010/main" val="3395659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BB6AB866-FB87-974E-8439-012584DAC3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CA9237F3-0CE5-BA42-9A72-E38CB626A5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National Aboriginal Housing Association. (2009).  </a:t>
            </a:r>
            <a:r>
              <a:rPr lang="en-US" altLang="en-US" i="1">
                <a:ea typeface="ＭＳ Ｐゴシック" panose="020B0600070205080204" pitchFamily="34" charset="-128"/>
              </a:rPr>
              <a:t>A time for action:  A national plan to address aboriginal housing.</a:t>
            </a:r>
            <a:r>
              <a:rPr lang="en-US" altLang="en-US">
                <a:ea typeface="ＭＳ Ｐゴシック" panose="020B0600070205080204" pitchFamily="34" charset="-128"/>
              </a:rPr>
              <a:t>  Retrieved from National Aboriginal Housing Association website: http://www.aboriginalhousing.org </a:t>
            </a:r>
          </a:p>
        </p:txBody>
      </p:sp>
      <p:sp>
        <p:nvSpPr>
          <p:cNvPr id="35843" name="Slide Number Placeholder 3">
            <a:extLst>
              <a:ext uri="{FF2B5EF4-FFF2-40B4-BE49-F238E27FC236}">
                <a16:creationId xmlns:a16="http://schemas.microsoft.com/office/drawing/2014/main" id="{90869952-336A-9A43-82AC-00643A59DA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9F2D34-8381-D44B-A373-BB2578EB776F}" type="slidenum">
              <a:rPr lang="en-US" altLang="en-US" sz="1200"/>
              <a:pPr eaLnBrk="1" hangingPunct="1"/>
              <a:t>42</a:t>
            </a:fld>
            <a:endParaRPr lang="en-US" altLang="en-US" sz="1200"/>
          </a:p>
        </p:txBody>
      </p:sp>
    </p:spTree>
    <p:extLst>
      <p:ext uri="{BB962C8B-B14F-4D97-AF65-F5344CB8AC3E}">
        <p14:creationId xmlns:p14="http://schemas.microsoft.com/office/powerpoint/2010/main" val="3729611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a:t>
            </a:r>
            <a:r>
              <a:rPr lang="en-US" altLang="en-US" dirty="0" err="1">
                <a:ea typeface="ＭＳ Ｐゴシック" panose="020B0600070205080204" pitchFamily="34" charset="-128"/>
              </a:rPr>
              <a:t>Falvo</a:t>
            </a:r>
            <a:r>
              <a:rPr lang="en-US" altLang="en-US" dirty="0">
                <a:ea typeface="ＭＳ Ｐゴシック" panose="020B0600070205080204" pitchFamily="34" charset="-128"/>
              </a:rPr>
              <a:t>, N. (2007, June). </a:t>
            </a:r>
            <a:r>
              <a:rPr lang="en-US" altLang="en-US" i="1" dirty="0">
                <a:ea typeface="ＭＳ Ｐゴシック" panose="020B0600070205080204" pitchFamily="34" charset="-128"/>
              </a:rPr>
              <a:t>Addressing Canada’s lack of affordable housing</a:t>
            </a:r>
            <a:r>
              <a:rPr lang="en-US" altLang="en-US" dirty="0">
                <a:ea typeface="ＭＳ Ｐゴシック" panose="020B0600070205080204" pitchFamily="34" charset="-128"/>
              </a:rPr>
              <a:t>. Paper presented at the meeting of the Canadian Economics Association, Halifax. http://</a:t>
            </a:r>
            <a:r>
              <a:rPr lang="en-US" altLang="en-US" dirty="0" err="1">
                <a:ea typeface="ＭＳ Ｐゴシック" panose="020B0600070205080204" pitchFamily="34" charset="-128"/>
              </a:rPr>
              <a:t>www.homelesshub.ca</a:t>
            </a:r>
            <a:r>
              <a:rPr lang="en-US" altLang="en-US" dirty="0">
                <a:ea typeface="ＭＳ Ｐゴシック" panose="020B0600070205080204" pitchFamily="34" charset="-128"/>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15</a:t>
            </a:fld>
            <a:endParaRPr lang="en-US" altLang="en-US"/>
          </a:p>
        </p:txBody>
      </p:sp>
    </p:spTree>
    <p:extLst>
      <p:ext uri="{BB962C8B-B14F-4D97-AF65-F5344CB8AC3E}">
        <p14:creationId xmlns:p14="http://schemas.microsoft.com/office/powerpoint/2010/main" val="807972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t>Source</a:t>
            </a:r>
            <a:r>
              <a:rPr lang="en-US" dirty="0"/>
              <a:t>:</a:t>
            </a:r>
            <a:r>
              <a:rPr lang="en-US" sz="1200" kern="1200" dirty="0">
                <a:solidFill>
                  <a:schemeClr val="tx1"/>
                </a:solidFill>
                <a:effectLst/>
                <a:latin typeface="+mn-lt"/>
                <a:ea typeface="MS PGothic" panose="020B0600070205080204" pitchFamily="34" charset="-128"/>
                <a:cs typeface="MS PGothic" charset="0"/>
              </a:rPr>
              <a:t> Pomeroy, S., &amp; </a:t>
            </a:r>
            <a:r>
              <a:rPr lang="en-US" sz="1200" kern="1200" dirty="0" err="1">
                <a:solidFill>
                  <a:schemeClr val="tx1"/>
                </a:solidFill>
                <a:effectLst/>
                <a:latin typeface="+mn-lt"/>
                <a:ea typeface="MS PGothic" panose="020B0600070205080204" pitchFamily="34" charset="-128"/>
                <a:cs typeface="MS PGothic" charset="0"/>
              </a:rPr>
              <a:t>Falvo</a:t>
            </a:r>
            <a:r>
              <a:rPr lang="en-US" sz="1200" kern="1200" dirty="0">
                <a:solidFill>
                  <a:schemeClr val="tx1"/>
                </a:solidFill>
                <a:effectLst/>
                <a:latin typeface="+mn-lt"/>
                <a:ea typeface="MS PGothic" panose="020B0600070205080204" pitchFamily="34" charset="-128"/>
                <a:cs typeface="MS PGothic" charset="0"/>
              </a:rPr>
              <a:t>, N. (2013). Chapter 14: Pragmatism and political expediency: Housing policy under the Harper regime. In C. Stoney &amp; B. </a:t>
            </a:r>
            <a:r>
              <a:rPr lang="en-US" sz="1200" kern="1200" dirty="0" err="1">
                <a:solidFill>
                  <a:schemeClr val="tx1"/>
                </a:solidFill>
                <a:effectLst/>
                <a:latin typeface="+mn-lt"/>
                <a:ea typeface="MS PGothic" panose="020B0600070205080204" pitchFamily="34" charset="-128"/>
                <a:cs typeface="MS PGothic" charset="0"/>
              </a:rPr>
              <a:t>Doern</a:t>
            </a:r>
            <a:r>
              <a:rPr lang="en-US" sz="1200" kern="1200" dirty="0">
                <a:solidFill>
                  <a:schemeClr val="tx1"/>
                </a:solidFill>
                <a:effectLst/>
                <a:latin typeface="+mn-lt"/>
                <a:ea typeface="MS PGothic" panose="020B0600070205080204" pitchFamily="34" charset="-128"/>
                <a:cs typeface="MS PGothic" charset="0"/>
              </a:rPr>
              <a:t> (Eds.), </a:t>
            </a:r>
            <a:r>
              <a:rPr lang="en-US" sz="1200" i="1" kern="1200" dirty="0">
                <a:solidFill>
                  <a:schemeClr val="tx1"/>
                </a:solidFill>
                <a:effectLst/>
                <a:latin typeface="+mn-lt"/>
                <a:ea typeface="MS PGothic" panose="020B0600070205080204" pitchFamily="34" charset="-128"/>
                <a:cs typeface="MS PGothic" charset="0"/>
              </a:rPr>
              <a:t>How Ottawa spends, 2013-2014:  The Harper government: Mid-term blues and long-term plans</a:t>
            </a:r>
            <a:r>
              <a:rPr lang="en-US" sz="1200" kern="1200" dirty="0">
                <a:solidFill>
                  <a:schemeClr val="tx1"/>
                </a:solidFill>
                <a:effectLst/>
                <a:latin typeface="+mn-lt"/>
                <a:ea typeface="MS PGothic" panose="020B0600070205080204" pitchFamily="34" charset="-128"/>
                <a:cs typeface="MS PGothic" charset="0"/>
              </a:rPr>
              <a:t> (184-195)</a:t>
            </a:r>
            <a:r>
              <a:rPr lang="en-US" sz="1200" i="1" kern="1200" dirty="0">
                <a:solidFill>
                  <a:schemeClr val="tx1"/>
                </a:solidFill>
                <a:effectLst/>
                <a:latin typeface="+mn-lt"/>
                <a:ea typeface="MS PGothic" panose="020B0600070205080204" pitchFamily="34" charset="-128"/>
                <a:cs typeface="MS PGothic" charset="0"/>
              </a:rPr>
              <a:t>. </a:t>
            </a:r>
            <a:r>
              <a:rPr lang="en-US" sz="1200" kern="1200" dirty="0">
                <a:solidFill>
                  <a:schemeClr val="tx1"/>
                </a:solidFill>
                <a:effectLst/>
                <a:latin typeface="+mn-lt"/>
                <a:ea typeface="MS PGothic" panose="020B0600070205080204" pitchFamily="34" charset="-128"/>
                <a:cs typeface="MS PGothic" charset="0"/>
              </a:rPr>
              <a:t>Montreal:  McGill-Queen’s University Press.</a:t>
            </a:r>
            <a:endParaRPr lang="en-CA" sz="1200" kern="1200" dirty="0">
              <a:solidFill>
                <a:schemeClr val="tx1"/>
              </a:solidFill>
              <a:effectLst/>
              <a:latin typeface="+mn-lt"/>
              <a:ea typeface="MS PGothic" panose="020B0600070205080204" pitchFamily="34" charset="-128"/>
              <a:cs typeface="MS PGothic" charset="0"/>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43</a:t>
            </a:fld>
            <a:endParaRPr lang="en-US" altLang="en-US"/>
          </a:p>
        </p:txBody>
      </p:sp>
    </p:spTree>
    <p:extLst>
      <p:ext uri="{BB962C8B-B14F-4D97-AF65-F5344CB8AC3E}">
        <p14:creationId xmlns:p14="http://schemas.microsoft.com/office/powerpoint/2010/main" val="3692640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758BB014-C32E-F247-AAAA-13A7E91A4E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51B7F5E7-3A6A-5B4D-824A-009B2AF1D7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Information has been taken from page 350 and 351.  Quote has been taken from page 351.</a:t>
            </a:r>
          </a:p>
          <a:p>
            <a:pPr eaLnBrk="1" hangingPunct="1">
              <a:spcBef>
                <a:spcPct val="0"/>
              </a:spcBef>
            </a:pPr>
            <a:endParaRPr lang="en-US" altLang="en-US">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989B72D2-217F-2644-9598-D7CBACCE70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BB7651C-10B0-4E4E-A6A2-3EB030F1A8BE}" type="slidenum">
              <a:rPr lang="en-US" altLang="en-US" sz="1200"/>
              <a:pPr eaLnBrk="1" hangingPunct="1"/>
              <a:t>44</a:t>
            </a:fld>
            <a:endParaRPr lang="en-US" altLang="en-US" sz="1200"/>
          </a:p>
        </p:txBody>
      </p:sp>
    </p:spTree>
    <p:extLst>
      <p:ext uri="{BB962C8B-B14F-4D97-AF65-F5344CB8AC3E}">
        <p14:creationId xmlns:p14="http://schemas.microsoft.com/office/powerpoint/2010/main" val="2719244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9D7E86AC-271E-2240-A0BB-2F44399C7E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8AC6A51-0089-B345-B833-90CFE36A27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Information and quote have been taken from page 346.</a:t>
            </a:r>
          </a:p>
          <a:p>
            <a:pPr eaLnBrk="1" hangingPunct="1">
              <a:spcBef>
                <a:spcPct val="0"/>
              </a:spcBef>
            </a:pPr>
            <a:endParaRPr lang="en-US" altLang="en-US">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AFDFADE7-47BA-2949-A2E4-7689984CF4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C9E25DC-9BE3-654D-B9C7-354F32A62952}" type="slidenum">
              <a:rPr lang="en-US" altLang="en-US" sz="1200"/>
              <a:pPr eaLnBrk="1" hangingPunct="1"/>
              <a:t>45</a:t>
            </a:fld>
            <a:endParaRPr lang="en-US" altLang="en-US" sz="1200"/>
          </a:p>
        </p:txBody>
      </p:sp>
    </p:spTree>
    <p:extLst>
      <p:ext uri="{BB962C8B-B14F-4D97-AF65-F5344CB8AC3E}">
        <p14:creationId xmlns:p14="http://schemas.microsoft.com/office/powerpoint/2010/main" val="1196811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C2AE8E51-4633-9541-B94F-A68E90D8B0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E68AF2F5-ADB8-484B-93C6-E36BB92B7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Quote has been taken from page 351.</a:t>
            </a:r>
          </a:p>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5F516B0A-23CC-E948-B95A-CAE229D221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DC5783C-7087-014D-8438-8D04058B54F2}" type="slidenum">
              <a:rPr lang="en-US" altLang="en-US" sz="1200"/>
              <a:pPr eaLnBrk="1" hangingPunct="1"/>
              <a:t>46</a:t>
            </a:fld>
            <a:endParaRPr lang="en-US" altLang="en-US" sz="1200"/>
          </a:p>
        </p:txBody>
      </p:sp>
    </p:spTree>
    <p:extLst>
      <p:ext uri="{BB962C8B-B14F-4D97-AF65-F5344CB8AC3E}">
        <p14:creationId xmlns:p14="http://schemas.microsoft.com/office/powerpoint/2010/main" val="1235992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t>Source</a:t>
            </a:r>
            <a:r>
              <a:rPr lang="en-US" dirty="0"/>
              <a:t>:</a:t>
            </a:r>
            <a:r>
              <a:rPr lang="en-US" sz="1200" kern="1200" dirty="0">
                <a:solidFill>
                  <a:schemeClr val="tx1"/>
                </a:solidFill>
                <a:effectLst/>
                <a:latin typeface="+mn-lt"/>
                <a:ea typeface="MS PGothic" panose="020B0600070205080204" pitchFamily="34" charset="-128"/>
                <a:cs typeface="MS PGothic" charset="0"/>
              </a:rPr>
              <a:t> Pomeroy, S., &amp; </a:t>
            </a:r>
            <a:r>
              <a:rPr lang="en-US" sz="1200" kern="1200" dirty="0" err="1">
                <a:solidFill>
                  <a:schemeClr val="tx1"/>
                </a:solidFill>
                <a:effectLst/>
                <a:latin typeface="+mn-lt"/>
                <a:ea typeface="MS PGothic" panose="020B0600070205080204" pitchFamily="34" charset="-128"/>
                <a:cs typeface="MS PGothic" charset="0"/>
              </a:rPr>
              <a:t>Falvo</a:t>
            </a:r>
            <a:r>
              <a:rPr lang="en-US" sz="1200" kern="1200" dirty="0">
                <a:solidFill>
                  <a:schemeClr val="tx1"/>
                </a:solidFill>
                <a:effectLst/>
                <a:latin typeface="+mn-lt"/>
                <a:ea typeface="MS PGothic" panose="020B0600070205080204" pitchFamily="34" charset="-128"/>
                <a:cs typeface="MS PGothic" charset="0"/>
              </a:rPr>
              <a:t>, N. (2013). Chapter 14: Pragmatism and political expediency: Housing policy under the Harper regime. In C. Stoney &amp; B. </a:t>
            </a:r>
            <a:r>
              <a:rPr lang="en-US" sz="1200" kern="1200" dirty="0" err="1">
                <a:solidFill>
                  <a:schemeClr val="tx1"/>
                </a:solidFill>
                <a:effectLst/>
                <a:latin typeface="+mn-lt"/>
                <a:ea typeface="MS PGothic" panose="020B0600070205080204" pitchFamily="34" charset="-128"/>
                <a:cs typeface="MS PGothic" charset="0"/>
              </a:rPr>
              <a:t>Doern</a:t>
            </a:r>
            <a:r>
              <a:rPr lang="en-US" sz="1200" kern="1200" dirty="0">
                <a:solidFill>
                  <a:schemeClr val="tx1"/>
                </a:solidFill>
                <a:effectLst/>
                <a:latin typeface="+mn-lt"/>
                <a:ea typeface="MS PGothic" panose="020B0600070205080204" pitchFamily="34" charset="-128"/>
                <a:cs typeface="MS PGothic" charset="0"/>
              </a:rPr>
              <a:t> (Eds.), </a:t>
            </a:r>
            <a:r>
              <a:rPr lang="en-US" sz="1200" i="1" kern="1200" dirty="0">
                <a:solidFill>
                  <a:schemeClr val="tx1"/>
                </a:solidFill>
                <a:effectLst/>
                <a:latin typeface="+mn-lt"/>
                <a:ea typeface="MS PGothic" panose="020B0600070205080204" pitchFamily="34" charset="-128"/>
                <a:cs typeface="MS PGothic" charset="0"/>
              </a:rPr>
              <a:t>How Ottawa spends, 2013-2014:  The Harper government: Mid-term blues and long-term plans</a:t>
            </a:r>
            <a:r>
              <a:rPr lang="en-US" sz="1200" kern="1200" dirty="0">
                <a:solidFill>
                  <a:schemeClr val="tx1"/>
                </a:solidFill>
                <a:effectLst/>
                <a:latin typeface="+mn-lt"/>
                <a:ea typeface="MS PGothic" panose="020B0600070205080204" pitchFamily="34" charset="-128"/>
                <a:cs typeface="MS PGothic" charset="0"/>
              </a:rPr>
              <a:t> (184-195)</a:t>
            </a:r>
            <a:r>
              <a:rPr lang="en-US" sz="1200" i="1" kern="1200" dirty="0">
                <a:solidFill>
                  <a:schemeClr val="tx1"/>
                </a:solidFill>
                <a:effectLst/>
                <a:latin typeface="+mn-lt"/>
                <a:ea typeface="MS PGothic" panose="020B0600070205080204" pitchFamily="34" charset="-128"/>
                <a:cs typeface="MS PGothic" charset="0"/>
              </a:rPr>
              <a:t>. </a:t>
            </a:r>
            <a:r>
              <a:rPr lang="en-US" sz="1200" kern="1200" dirty="0">
                <a:solidFill>
                  <a:schemeClr val="tx1"/>
                </a:solidFill>
                <a:effectLst/>
                <a:latin typeface="+mn-lt"/>
                <a:ea typeface="MS PGothic" panose="020B0600070205080204" pitchFamily="34" charset="-128"/>
                <a:cs typeface="MS PGothic" charset="0"/>
              </a:rPr>
              <a:t>Montreal:  McGill-Queen’s University Press.</a:t>
            </a:r>
            <a:endParaRPr lang="en-CA" sz="1200" kern="1200" dirty="0">
              <a:solidFill>
                <a:schemeClr val="tx1"/>
              </a:solidFill>
              <a:effectLst/>
              <a:latin typeface="+mn-lt"/>
              <a:ea typeface="MS PGothic" panose="020B0600070205080204" pitchFamily="34" charset="-128"/>
              <a:cs typeface="MS PGothic" charset="0"/>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47</a:t>
            </a:fld>
            <a:endParaRPr lang="en-US" altLang="en-US"/>
          </a:p>
        </p:txBody>
      </p:sp>
    </p:spTree>
    <p:extLst>
      <p:ext uri="{BB962C8B-B14F-4D97-AF65-F5344CB8AC3E}">
        <p14:creationId xmlns:p14="http://schemas.microsoft.com/office/powerpoint/2010/main" val="24476927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t>Source</a:t>
            </a:r>
            <a:r>
              <a:rPr lang="en-US" dirty="0"/>
              <a:t>:</a:t>
            </a:r>
            <a:r>
              <a:rPr lang="en-US" sz="1200" kern="1200" dirty="0">
                <a:solidFill>
                  <a:schemeClr val="tx1"/>
                </a:solidFill>
                <a:effectLst/>
                <a:latin typeface="+mn-lt"/>
                <a:ea typeface="MS PGothic" panose="020B0600070205080204" pitchFamily="34" charset="-128"/>
                <a:cs typeface="MS PGothic" charset="0"/>
              </a:rPr>
              <a:t> Pomeroy, S., &amp; </a:t>
            </a:r>
            <a:r>
              <a:rPr lang="en-US" sz="1200" kern="1200" dirty="0" err="1">
                <a:solidFill>
                  <a:schemeClr val="tx1"/>
                </a:solidFill>
                <a:effectLst/>
                <a:latin typeface="+mn-lt"/>
                <a:ea typeface="MS PGothic" panose="020B0600070205080204" pitchFamily="34" charset="-128"/>
                <a:cs typeface="MS PGothic" charset="0"/>
              </a:rPr>
              <a:t>Falvo</a:t>
            </a:r>
            <a:r>
              <a:rPr lang="en-US" sz="1200" kern="1200" dirty="0">
                <a:solidFill>
                  <a:schemeClr val="tx1"/>
                </a:solidFill>
                <a:effectLst/>
                <a:latin typeface="+mn-lt"/>
                <a:ea typeface="MS PGothic" panose="020B0600070205080204" pitchFamily="34" charset="-128"/>
                <a:cs typeface="MS PGothic" charset="0"/>
              </a:rPr>
              <a:t>, N. (2013). Chapter 14: Pragmatism and political expediency: Housing policy under the Harper regime. In C. Stoney &amp; B. </a:t>
            </a:r>
            <a:r>
              <a:rPr lang="en-US" sz="1200" kern="1200" dirty="0" err="1">
                <a:solidFill>
                  <a:schemeClr val="tx1"/>
                </a:solidFill>
                <a:effectLst/>
                <a:latin typeface="+mn-lt"/>
                <a:ea typeface="MS PGothic" panose="020B0600070205080204" pitchFamily="34" charset="-128"/>
                <a:cs typeface="MS PGothic" charset="0"/>
              </a:rPr>
              <a:t>Doern</a:t>
            </a:r>
            <a:r>
              <a:rPr lang="en-US" sz="1200" kern="1200" dirty="0">
                <a:solidFill>
                  <a:schemeClr val="tx1"/>
                </a:solidFill>
                <a:effectLst/>
                <a:latin typeface="+mn-lt"/>
                <a:ea typeface="MS PGothic" panose="020B0600070205080204" pitchFamily="34" charset="-128"/>
                <a:cs typeface="MS PGothic" charset="0"/>
              </a:rPr>
              <a:t> (Eds.), </a:t>
            </a:r>
            <a:r>
              <a:rPr lang="en-US" sz="1200" i="1" kern="1200" dirty="0">
                <a:solidFill>
                  <a:schemeClr val="tx1"/>
                </a:solidFill>
                <a:effectLst/>
                <a:latin typeface="+mn-lt"/>
                <a:ea typeface="MS PGothic" panose="020B0600070205080204" pitchFamily="34" charset="-128"/>
                <a:cs typeface="MS PGothic" charset="0"/>
              </a:rPr>
              <a:t>How Ottawa spends, 2013-2014:  The Harper government: Mid-term blues and long-term plans</a:t>
            </a:r>
            <a:r>
              <a:rPr lang="en-US" sz="1200" kern="1200" dirty="0">
                <a:solidFill>
                  <a:schemeClr val="tx1"/>
                </a:solidFill>
                <a:effectLst/>
                <a:latin typeface="+mn-lt"/>
                <a:ea typeface="MS PGothic" panose="020B0600070205080204" pitchFamily="34" charset="-128"/>
                <a:cs typeface="MS PGothic" charset="0"/>
              </a:rPr>
              <a:t> (184-195)</a:t>
            </a:r>
            <a:r>
              <a:rPr lang="en-US" sz="1200" i="1" kern="1200" dirty="0">
                <a:solidFill>
                  <a:schemeClr val="tx1"/>
                </a:solidFill>
                <a:effectLst/>
                <a:latin typeface="+mn-lt"/>
                <a:ea typeface="MS PGothic" panose="020B0600070205080204" pitchFamily="34" charset="-128"/>
                <a:cs typeface="MS PGothic" charset="0"/>
              </a:rPr>
              <a:t>. </a:t>
            </a:r>
            <a:r>
              <a:rPr lang="en-US" sz="1200" kern="1200" dirty="0">
                <a:solidFill>
                  <a:schemeClr val="tx1"/>
                </a:solidFill>
                <a:effectLst/>
                <a:latin typeface="+mn-lt"/>
                <a:ea typeface="MS PGothic" panose="020B0600070205080204" pitchFamily="34" charset="-128"/>
                <a:cs typeface="MS PGothic" charset="0"/>
              </a:rPr>
              <a:t>Montreal:  McGill-Queen’s University Press.</a:t>
            </a:r>
            <a:endParaRPr lang="en-CA" sz="1200" kern="1200" dirty="0">
              <a:solidFill>
                <a:schemeClr val="tx1"/>
              </a:solidFill>
              <a:effectLst/>
              <a:latin typeface="+mn-lt"/>
              <a:ea typeface="MS PGothic" panose="020B0600070205080204" pitchFamily="34" charset="-128"/>
              <a:cs typeface="MS PGothic" charset="0"/>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48</a:t>
            </a:fld>
            <a:endParaRPr lang="en-US" altLang="en-US"/>
          </a:p>
        </p:txBody>
      </p:sp>
    </p:spTree>
    <p:extLst>
      <p:ext uri="{BB962C8B-B14F-4D97-AF65-F5344CB8AC3E}">
        <p14:creationId xmlns:p14="http://schemas.microsoft.com/office/powerpoint/2010/main" val="3494646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AE23146B-4C5B-7B4D-A486-3241C0E266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28E2E141-13DB-BF4D-8E9F-AFEAE274F8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ea typeface="ＭＳ Ｐゴシック" panose="020B0600070205080204" pitchFamily="34" charset="-128"/>
              </a:rPr>
              <a:t>Source</a:t>
            </a:r>
            <a:r>
              <a:rPr lang="en-US" altLang="en-US">
                <a:ea typeface="ＭＳ Ｐゴシック" panose="020B0600070205080204" pitchFamily="34" charset="-128"/>
              </a:rPr>
              <a:t>: Indian and Northern Affairs Canada, Evaluation, Performance Measurement and Review Branch, Audit and Evaluation Sector. (2008). </a:t>
            </a:r>
            <a:r>
              <a:rPr lang="en-US" altLang="en-US" i="1">
                <a:ea typeface="ＭＳ Ｐゴシック" panose="020B0600070205080204" pitchFamily="34" charset="-128"/>
              </a:rPr>
              <a:t>Evaluation of the 1996 on-reserve housing policy </a:t>
            </a:r>
            <a:r>
              <a:rPr lang="en-US" altLang="en-US">
                <a:ea typeface="ＭＳ Ｐゴシック" panose="020B0600070205080204" pitchFamily="34" charset="-128"/>
              </a:rPr>
              <a:t>(CIDM # 1304024, Project 07/050).  </a:t>
            </a:r>
          </a:p>
          <a:p>
            <a:pPr eaLnBrk="1" hangingPunct="1"/>
            <a:r>
              <a:rPr lang="en-US" altLang="en-US">
                <a:ea typeface="ＭＳ Ｐゴシック" panose="020B0600070205080204" pitchFamily="34" charset="-128"/>
              </a:rPr>
              <a:t>Retrieved from http://www.aadnc-aandc.gc.ca/DAM/DAM.../ohp96_1100100011911_eng.pdf   </a:t>
            </a:r>
          </a:p>
          <a:p>
            <a:pPr eaLnBrk="1" hangingPunct="1"/>
            <a:endParaRPr lang="en-US" altLang="en-US">
              <a:ea typeface="ＭＳ Ｐゴシック" panose="020B0600070205080204" pitchFamily="34" charset="-128"/>
            </a:endParaRPr>
          </a:p>
          <a:p>
            <a:pPr eaLnBrk="1" hangingPunct="1"/>
            <a:r>
              <a:rPr lang="en-US" altLang="en-US" u="sng">
                <a:ea typeface="ＭＳ Ｐゴシック" panose="020B0600070205080204" pitchFamily="34" charset="-128"/>
              </a:rPr>
              <a:t>Note</a:t>
            </a:r>
            <a:r>
              <a:rPr lang="en-US" altLang="en-US">
                <a:ea typeface="ＭＳ Ｐゴシック" panose="020B0600070205080204" pitchFamily="34" charset="-128"/>
              </a:rPr>
              <a:t>: This is a direct quote from page 7 of the document.</a:t>
            </a:r>
          </a:p>
        </p:txBody>
      </p:sp>
      <p:sp>
        <p:nvSpPr>
          <p:cNvPr id="35843" name="Slide Number Placeholder 3">
            <a:extLst>
              <a:ext uri="{FF2B5EF4-FFF2-40B4-BE49-F238E27FC236}">
                <a16:creationId xmlns:a16="http://schemas.microsoft.com/office/drawing/2014/main" id="{EB320B53-9CAC-4245-9EAC-E4F301A6E7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F04E165-6B15-9E48-8C20-97944CDE4B25}" type="slidenum">
              <a:rPr lang="en-US" altLang="en-US" sz="1200"/>
              <a:pPr eaLnBrk="1" hangingPunct="1"/>
              <a:t>49</a:t>
            </a:fld>
            <a:endParaRPr lang="en-US" altLang="en-US" sz="1200"/>
          </a:p>
        </p:txBody>
      </p:sp>
    </p:spTree>
    <p:extLst>
      <p:ext uri="{BB962C8B-B14F-4D97-AF65-F5344CB8AC3E}">
        <p14:creationId xmlns:p14="http://schemas.microsoft.com/office/powerpoint/2010/main" val="340778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t>Source</a:t>
            </a:r>
            <a:r>
              <a:rPr lang="en-US" dirty="0"/>
              <a:t>:</a:t>
            </a:r>
            <a:r>
              <a:rPr lang="en-US" sz="1200" kern="1200" dirty="0">
                <a:solidFill>
                  <a:schemeClr val="tx1"/>
                </a:solidFill>
                <a:effectLst/>
                <a:latin typeface="+mn-lt"/>
                <a:ea typeface="MS PGothic" panose="020B0600070205080204" pitchFamily="34" charset="-128"/>
                <a:cs typeface="MS PGothic" charset="0"/>
              </a:rPr>
              <a:t> Pomeroy, S., &amp; </a:t>
            </a:r>
            <a:r>
              <a:rPr lang="en-US" sz="1200" kern="1200" dirty="0" err="1">
                <a:solidFill>
                  <a:schemeClr val="tx1"/>
                </a:solidFill>
                <a:effectLst/>
                <a:latin typeface="+mn-lt"/>
                <a:ea typeface="MS PGothic" panose="020B0600070205080204" pitchFamily="34" charset="-128"/>
                <a:cs typeface="MS PGothic" charset="0"/>
              </a:rPr>
              <a:t>Falvo</a:t>
            </a:r>
            <a:r>
              <a:rPr lang="en-US" sz="1200" kern="1200" dirty="0">
                <a:solidFill>
                  <a:schemeClr val="tx1"/>
                </a:solidFill>
                <a:effectLst/>
                <a:latin typeface="+mn-lt"/>
                <a:ea typeface="MS PGothic" panose="020B0600070205080204" pitchFamily="34" charset="-128"/>
                <a:cs typeface="MS PGothic" charset="0"/>
              </a:rPr>
              <a:t>, N. (2013). Chapter 14: Pragmatism and political expediency: Housing policy under the Harper regime. In C. Stoney &amp; B. </a:t>
            </a:r>
            <a:r>
              <a:rPr lang="en-US" sz="1200" kern="1200" dirty="0" err="1">
                <a:solidFill>
                  <a:schemeClr val="tx1"/>
                </a:solidFill>
                <a:effectLst/>
                <a:latin typeface="+mn-lt"/>
                <a:ea typeface="MS PGothic" panose="020B0600070205080204" pitchFamily="34" charset="-128"/>
                <a:cs typeface="MS PGothic" charset="0"/>
              </a:rPr>
              <a:t>Doern</a:t>
            </a:r>
            <a:r>
              <a:rPr lang="en-US" sz="1200" kern="1200" dirty="0">
                <a:solidFill>
                  <a:schemeClr val="tx1"/>
                </a:solidFill>
                <a:effectLst/>
                <a:latin typeface="+mn-lt"/>
                <a:ea typeface="MS PGothic" panose="020B0600070205080204" pitchFamily="34" charset="-128"/>
                <a:cs typeface="MS PGothic" charset="0"/>
              </a:rPr>
              <a:t> (Eds.), </a:t>
            </a:r>
            <a:r>
              <a:rPr lang="en-US" sz="1200" i="1" kern="1200" dirty="0">
                <a:solidFill>
                  <a:schemeClr val="tx1"/>
                </a:solidFill>
                <a:effectLst/>
                <a:latin typeface="+mn-lt"/>
                <a:ea typeface="MS PGothic" panose="020B0600070205080204" pitchFamily="34" charset="-128"/>
                <a:cs typeface="MS PGothic" charset="0"/>
              </a:rPr>
              <a:t>How Ottawa spends, 2013-2014:  The Harper government: Mid-term blues and long-term plans</a:t>
            </a:r>
            <a:r>
              <a:rPr lang="en-US" sz="1200" kern="1200" dirty="0">
                <a:solidFill>
                  <a:schemeClr val="tx1"/>
                </a:solidFill>
                <a:effectLst/>
                <a:latin typeface="+mn-lt"/>
                <a:ea typeface="MS PGothic" panose="020B0600070205080204" pitchFamily="34" charset="-128"/>
                <a:cs typeface="MS PGothic" charset="0"/>
              </a:rPr>
              <a:t> (184-195)</a:t>
            </a:r>
            <a:r>
              <a:rPr lang="en-US" sz="1200" i="1" kern="1200" dirty="0">
                <a:solidFill>
                  <a:schemeClr val="tx1"/>
                </a:solidFill>
                <a:effectLst/>
                <a:latin typeface="+mn-lt"/>
                <a:ea typeface="MS PGothic" panose="020B0600070205080204" pitchFamily="34" charset="-128"/>
                <a:cs typeface="MS PGothic" charset="0"/>
              </a:rPr>
              <a:t>. </a:t>
            </a:r>
            <a:r>
              <a:rPr lang="en-US" sz="1200" kern="1200" dirty="0">
                <a:solidFill>
                  <a:schemeClr val="tx1"/>
                </a:solidFill>
                <a:effectLst/>
                <a:latin typeface="+mn-lt"/>
                <a:ea typeface="MS PGothic" panose="020B0600070205080204" pitchFamily="34" charset="-128"/>
                <a:cs typeface="MS PGothic" charset="0"/>
              </a:rPr>
              <a:t>Montreal:  McGill-Queen’s University Press.</a:t>
            </a:r>
            <a:endParaRPr lang="en-CA" sz="1200" kern="1200" dirty="0">
              <a:solidFill>
                <a:schemeClr val="tx1"/>
              </a:solidFill>
              <a:effectLst/>
              <a:latin typeface="+mn-lt"/>
              <a:ea typeface="MS PGothic" panose="020B0600070205080204" pitchFamily="34" charset="-128"/>
              <a:cs typeface="MS PGothic" charset="0"/>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50</a:t>
            </a:fld>
            <a:endParaRPr lang="en-US" altLang="en-US"/>
          </a:p>
        </p:txBody>
      </p:sp>
    </p:spTree>
    <p:extLst>
      <p:ext uri="{BB962C8B-B14F-4D97-AF65-F5344CB8AC3E}">
        <p14:creationId xmlns:p14="http://schemas.microsoft.com/office/powerpoint/2010/main" val="32739232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2CDF35EB-D465-1140-AC9A-22E4BF7191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06352895-083B-EE4E-8744-41BCD772BD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Quote is taken from page 344.</a:t>
            </a:r>
          </a:p>
        </p:txBody>
      </p:sp>
      <p:sp>
        <p:nvSpPr>
          <p:cNvPr id="50179" name="Slide Number Placeholder 3">
            <a:extLst>
              <a:ext uri="{FF2B5EF4-FFF2-40B4-BE49-F238E27FC236}">
                <a16:creationId xmlns:a16="http://schemas.microsoft.com/office/drawing/2014/main" id="{0062019C-AB26-D743-AD74-BA6EF0AB7C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A60FA96-E7DF-E444-8383-B6B28F403515}" type="slidenum">
              <a:rPr lang="en-US" altLang="en-US" sz="1200"/>
              <a:pPr eaLnBrk="1" hangingPunct="1"/>
              <a:t>51</a:t>
            </a:fld>
            <a:endParaRPr lang="en-US" altLang="en-US" sz="1200"/>
          </a:p>
        </p:txBody>
      </p:sp>
    </p:spTree>
    <p:extLst>
      <p:ext uri="{BB962C8B-B14F-4D97-AF65-F5344CB8AC3E}">
        <p14:creationId xmlns:p14="http://schemas.microsoft.com/office/powerpoint/2010/main" val="2338079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A19A2607-BEE0-4447-9F7D-B4DC4325D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9C2CBC0A-CD54-0048-AB90-28AFF58963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Office of the Auditor General of Canada. (2011).  Chapter 4: Programs for first nations on reserves. In Office of the Auditor General of Canada, </a:t>
            </a:r>
            <a:r>
              <a:rPr lang="en-US" altLang="en-US" i="1">
                <a:ea typeface="ＭＳ Ｐゴシック" panose="020B0600070205080204" pitchFamily="34" charset="-128"/>
              </a:rPr>
              <a:t>Status report of the auditor general of Canada to the house of commons. </a:t>
            </a:r>
            <a:r>
              <a:rPr lang="en-US" altLang="en-US">
                <a:ea typeface="ＭＳ Ｐゴシック" panose="020B0600070205080204" pitchFamily="34" charset="-128"/>
              </a:rPr>
              <a:t>Ottawa:  Office of the Auditor General of Canada.  Retrieved from http://www.oag-bvg.gc.ca/internet/english/parl_oag_201106_04_e_35372.html</a:t>
            </a:r>
            <a:endParaRPr lang="en-US" altLang="en-US" i="1">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4E8721D0-A650-D54D-A4C4-DC404A09B4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EBB7E78-F550-F743-BFC7-B67D1F7574D8}" type="slidenum">
              <a:rPr lang="en-US" altLang="en-US" sz="1200"/>
              <a:pPr eaLnBrk="1" hangingPunct="1"/>
              <a:t>52</a:t>
            </a:fld>
            <a:endParaRPr lang="en-US" altLang="en-US" sz="1200"/>
          </a:p>
        </p:txBody>
      </p:sp>
    </p:spTree>
    <p:extLst>
      <p:ext uri="{BB962C8B-B14F-4D97-AF65-F5344CB8AC3E}">
        <p14:creationId xmlns:p14="http://schemas.microsoft.com/office/powerpoint/2010/main" val="119267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a:t>
            </a:r>
            <a:r>
              <a:rPr lang="en-US" altLang="en-US" dirty="0" err="1">
                <a:ea typeface="ＭＳ Ｐゴシック" panose="020B0600070205080204" pitchFamily="34" charset="-128"/>
              </a:rPr>
              <a:t>Falvo</a:t>
            </a:r>
            <a:r>
              <a:rPr lang="en-US" altLang="en-US" dirty="0">
                <a:ea typeface="ＭＳ Ｐゴシック" panose="020B0600070205080204" pitchFamily="34" charset="-128"/>
              </a:rPr>
              <a:t>, N. (2007, June). </a:t>
            </a:r>
            <a:r>
              <a:rPr lang="en-US" altLang="en-US" i="1" dirty="0">
                <a:ea typeface="ＭＳ Ｐゴシック" panose="020B0600070205080204" pitchFamily="34" charset="-128"/>
              </a:rPr>
              <a:t>Addressing Canada’s lack of affordable housing</a:t>
            </a:r>
            <a:r>
              <a:rPr lang="en-US" altLang="en-US" dirty="0">
                <a:ea typeface="ＭＳ Ｐゴシック" panose="020B0600070205080204" pitchFamily="34" charset="-128"/>
              </a:rPr>
              <a:t>. Paper presented at the meeting of the Canadian Economics Association, Halifax. http://</a:t>
            </a:r>
            <a:r>
              <a:rPr lang="en-US" altLang="en-US" dirty="0" err="1">
                <a:ea typeface="ＭＳ Ｐゴシック" panose="020B0600070205080204" pitchFamily="34" charset="-128"/>
              </a:rPr>
              <a:t>www.homelesshub.ca</a:t>
            </a:r>
            <a:r>
              <a:rPr lang="en-US" altLang="en-US" dirty="0">
                <a:ea typeface="ＭＳ Ｐゴシック" panose="020B0600070205080204" pitchFamily="34" charset="-128"/>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16</a:t>
            </a:fld>
            <a:endParaRPr lang="en-US" altLang="en-US"/>
          </a:p>
        </p:txBody>
      </p:sp>
    </p:spTree>
    <p:extLst>
      <p:ext uri="{BB962C8B-B14F-4D97-AF65-F5344CB8AC3E}">
        <p14:creationId xmlns:p14="http://schemas.microsoft.com/office/powerpoint/2010/main" val="2516908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BCDA7AA1-DB14-5047-9522-1EF38A7008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FE7DA799-3F02-1A48-98C1-885C6225C6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a:t>
            </a:r>
            <a:r>
              <a:rPr lang="en-US" sz="1200" kern="1200" dirty="0">
                <a:solidFill>
                  <a:schemeClr val="tx1"/>
                </a:solidFill>
                <a:effectLst/>
                <a:latin typeface="+mn-lt"/>
                <a:ea typeface="MS PGothic" panose="020B0600070205080204" pitchFamily="34" charset="-128"/>
                <a:cs typeface="MS PGothic" charset="0"/>
              </a:rPr>
              <a:t>Pomeroy, S., &amp; </a:t>
            </a:r>
            <a:r>
              <a:rPr lang="en-US" sz="1200" kern="1200" dirty="0" err="1">
                <a:solidFill>
                  <a:schemeClr val="tx1"/>
                </a:solidFill>
                <a:effectLst/>
                <a:latin typeface="+mn-lt"/>
                <a:ea typeface="MS PGothic" panose="020B0600070205080204" pitchFamily="34" charset="-128"/>
                <a:cs typeface="MS PGothic" charset="0"/>
              </a:rPr>
              <a:t>Falvo</a:t>
            </a:r>
            <a:r>
              <a:rPr lang="en-US" sz="1200" kern="1200" dirty="0">
                <a:solidFill>
                  <a:schemeClr val="tx1"/>
                </a:solidFill>
                <a:effectLst/>
                <a:latin typeface="+mn-lt"/>
                <a:ea typeface="MS PGothic" panose="020B0600070205080204" pitchFamily="34" charset="-128"/>
                <a:cs typeface="MS PGothic" charset="0"/>
              </a:rPr>
              <a:t>, N. (2013). Chapter 14: Pragmatism and political expediency: Housing policy under the Harper regime. In C. Stoney &amp; B. </a:t>
            </a:r>
            <a:r>
              <a:rPr lang="en-US" sz="1200" kern="1200" dirty="0" err="1">
                <a:solidFill>
                  <a:schemeClr val="tx1"/>
                </a:solidFill>
                <a:effectLst/>
                <a:latin typeface="+mn-lt"/>
                <a:ea typeface="MS PGothic" panose="020B0600070205080204" pitchFamily="34" charset="-128"/>
                <a:cs typeface="MS PGothic" charset="0"/>
              </a:rPr>
              <a:t>Doern</a:t>
            </a:r>
            <a:r>
              <a:rPr lang="en-US" sz="1200" kern="1200" dirty="0">
                <a:solidFill>
                  <a:schemeClr val="tx1"/>
                </a:solidFill>
                <a:effectLst/>
                <a:latin typeface="+mn-lt"/>
                <a:ea typeface="MS PGothic" panose="020B0600070205080204" pitchFamily="34" charset="-128"/>
                <a:cs typeface="MS PGothic" charset="0"/>
              </a:rPr>
              <a:t> (Eds.), </a:t>
            </a:r>
            <a:r>
              <a:rPr lang="en-US" sz="1200" i="1" kern="1200" dirty="0">
                <a:solidFill>
                  <a:schemeClr val="tx1"/>
                </a:solidFill>
                <a:effectLst/>
                <a:latin typeface="+mn-lt"/>
                <a:ea typeface="MS PGothic" panose="020B0600070205080204" pitchFamily="34" charset="-128"/>
                <a:cs typeface="MS PGothic" charset="0"/>
              </a:rPr>
              <a:t>How Ottawa spends, 2013-2014:  The Harper government: Mid-term blues and long-term plans</a:t>
            </a:r>
            <a:r>
              <a:rPr lang="en-US" sz="1200" kern="1200" dirty="0">
                <a:solidFill>
                  <a:schemeClr val="tx1"/>
                </a:solidFill>
                <a:effectLst/>
                <a:latin typeface="+mn-lt"/>
                <a:ea typeface="MS PGothic" panose="020B0600070205080204" pitchFamily="34" charset="-128"/>
                <a:cs typeface="MS PGothic" charset="0"/>
              </a:rPr>
              <a:t> (184-195)</a:t>
            </a:r>
            <a:r>
              <a:rPr lang="en-US" sz="1200" i="1" kern="1200" dirty="0">
                <a:solidFill>
                  <a:schemeClr val="tx1"/>
                </a:solidFill>
                <a:effectLst/>
                <a:latin typeface="+mn-lt"/>
                <a:ea typeface="MS PGothic" panose="020B0600070205080204" pitchFamily="34" charset="-128"/>
                <a:cs typeface="MS PGothic" charset="0"/>
              </a:rPr>
              <a:t>. </a:t>
            </a:r>
            <a:r>
              <a:rPr lang="en-US" sz="1200" kern="1200" dirty="0">
                <a:solidFill>
                  <a:schemeClr val="tx1"/>
                </a:solidFill>
                <a:effectLst/>
                <a:latin typeface="+mn-lt"/>
                <a:ea typeface="MS PGothic" panose="020B0600070205080204" pitchFamily="34" charset="-128"/>
                <a:cs typeface="MS PGothic" charset="0"/>
              </a:rPr>
              <a:t>Montreal:  McGill-Queen’s University Press.</a:t>
            </a:r>
            <a:endParaRPr lang="en-CA" sz="1200" kern="1200" dirty="0">
              <a:solidFill>
                <a:schemeClr val="tx1"/>
              </a:solidFill>
              <a:effectLst/>
              <a:latin typeface="+mn-lt"/>
              <a:ea typeface="MS PGothic" panose="020B0600070205080204" pitchFamily="34" charset="-128"/>
              <a:cs typeface="MS PGothic" charset="0"/>
            </a:endParaRPr>
          </a:p>
          <a:p>
            <a:pPr eaLnBrk="1" hangingPunct="1"/>
            <a:endParaRPr lang="en-US" altLang="en-US" u="sng" dirty="0">
              <a:ea typeface="ＭＳ Ｐゴシック" panose="020B0600070205080204" pitchFamily="34" charset="-128"/>
            </a:endParaRPr>
          </a:p>
          <a:p>
            <a:pPr eaLnBrk="1" hangingPunct="1"/>
            <a:r>
              <a:rPr lang="en-US" altLang="en-US" u="sng" dirty="0">
                <a:ea typeface="ＭＳ Ｐゴシック" panose="020B0600070205080204" pitchFamily="34" charset="-128"/>
              </a:rPr>
              <a:t>Notes</a:t>
            </a:r>
            <a:r>
              <a:rPr lang="en-US" altLang="en-US" dirty="0">
                <a:ea typeface="ＭＳ Ｐゴシック" panose="020B0600070205080204" pitchFamily="34" charset="-128"/>
              </a:rPr>
              <a:t>: For more on this, see pp. 7-9 of Indian and Northern Affairs Canada, Evaluation, Performance Measurement and Review Branch, Audit and Evaluation Sector. (2008). </a:t>
            </a:r>
            <a:r>
              <a:rPr lang="en-US" altLang="en-US" i="1" dirty="0">
                <a:ea typeface="ＭＳ Ｐゴシック" panose="020B0600070205080204" pitchFamily="34" charset="-128"/>
              </a:rPr>
              <a:t>Evaluation of the 1996 on-reserve housing policy </a:t>
            </a:r>
            <a:r>
              <a:rPr lang="en-US" altLang="en-US" dirty="0">
                <a:ea typeface="ＭＳ Ｐゴシック" panose="020B0600070205080204" pitchFamily="34" charset="-128"/>
              </a:rPr>
              <a:t>(CIDM # 1304024, Project 07/050).  </a:t>
            </a:r>
          </a:p>
          <a:p>
            <a:pPr eaLnBrk="1" hangingPunct="1"/>
            <a:r>
              <a:rPr lang="en-US" altLang="en-US" dirty="0">
                <a:ea typeface="ＭＳ Ｐゴシック" panose="020B0600070205080204" pitchFamily="34" charset="-128"/>
              </a:rPr>
              <a:t>Retrieved from http://</a:t>
            </a:r>
            <a:r>
              <a:rPr lang="en-US" altLang="en-US" dirty="0" err="1">
                <a:ea typeface="ＭＳ Ｐゴシック" panose="020B0600070205080204" pitchFamily="34" charset="-128"/>
              </a:rPr>
              <a:t>www.aadnc-aandc.gc.ca</a:t>
            </a:r>
            <a:r>
              <a:rPr lang="en-US" altLang="en-US" dirty="0">
                <a:ea typeface="ＭＳ Ｐゴシック" panose="020B0600070205080204" pitchFamily="34" charset="-128"/>
              </a:rPr>
              <a:t>/DAM/DAM.../ohp96_1100100011911_eng.pdf .  General information on the fund can be found at this link:   http://</a:t>
            </a:r>
            <a:r>
              <a:rPr lang="en-US" altLang="en-US" dirty="0" err="1">
                <a:ea typeface="ＭＳ Ｐゴシック" panose="020B0600070205080204" pitchFamily="34" charset="-128"/>
              </a:rPr>
              <a:t>www.fnmhf.ca</a:t>
            </a:r>
            <a:r>
              <a:rPr lang="en-US" altLang="en-US" dirty="0">
                <a:ea typeface="ＭＳ Ｐゴシック" panose="020B0600070205080204" pitchFamily="34" charset="-128"/>
              </a:rPr>
              <a:t>/</a:t>
            </a:r>
            <a:r>
              <a:rPr lang="en-US" altLang="en-US" dirty="0" err="1">
                <a:ea typeface="ＭＳ Ｐゴシック" panose="020B0600070205080204" pitchFamily="34" charset="-128"/>
              </a:rPr>
              <a:t>english</a:t>
            </a:r>
            <a:r>
              <a:rPr lang="en-US" altLang="en-US" dirty="0">
                <a:ea typeface="ＭＳ Ｐゴシック" panose="020B0600070205080204" pitchFamily="34" charset="-128"/>
              </a:rPr>
              <a:t>/about/</a:t>
            </a:r>
            <a:r>
              <a:rPr lang="en-US" altLang="en-US" dirty="0" err="1">
                <a:ea typeface="ＭＳ Ｐゴシック" panose="020B0600070205080204" pitchFamily="34" charset="-128"/>
              </a:rPr>
              <a:t>index.html</a:t>
            </a: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u="sng" dirty="0">
                <a:ea typeface="ＭＳ Ｐゴシック" panose="020B0600070205080204" pitchFamily="34" charset="-128"/>
              </a:rPr>
              <a:t>Source for second arrow point</a:t>
            </a:r>
            <a:r>
              <a:rPr lang="en-US" altLang="en-US" dirty="0">
                <a:ea typeface="ＭＳ Ｐゴシック" panose="020B0600070205080204" pitchFamily="34" charset="-128"/>
              </a:rPr>
              <a:t>: Candace Bennett, personal communication, July 23, 2013.</a:t>
            </a:r>
          </a:p>
        </p:txBody>
      </p:sp>
      <p:sp>
        <p:nvSpPr>
          <p:cNvPr id="58371" name="Slide Number Placeholder 3">
            <a:extLst>
              <a:ext uri="{FF2B5EF4-FFF2-40B4-BE49-F238E27FC236}">
                <a16:creationId xmlns:a16="http://schemas.microsoft.com/office/drawing/2014/main" id="{B2986600-20BD-BD49-9E6D-6CF84D5553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FC83EF3-24CE-314E-872C-0B782C5DA580}" type="slidenum">
              <a:rPr lang="en-US" altLang="en-US" sz="1200">
                <a:cs typeface="Arial" panose="020B0604020202020204" pitchFamily="34" charset="0"/>
              </a:rPr>
              <a:pPr eaLnBrk="1" hangingPunct="1"/>
              <a:t>53</a:t>
            </a:fld>
            <a:endParaRPr lang="en-US" altLang="en-US" sz="1200">
              <a:cs typeface="Arial" panose="020B0604020202020204" pitchFamily="34" charset="0"/>
            </a:endParaRPr>
          </a:p>
        </p:txBody>
      </p:sp>
    </p:spTree>
    <p:extLst>
      <p:ext uri="{BB962C8B-B14F-4D97-AF65-F5344CB8AC3E}">
        <p14:creationId xmlns:p14="http://schemas.microsoft.com/office/powerpoint/2010/main" val="13355249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t>Source</a:t>
            </a:r>
            <a:r>
              <a:rPr lang="en-US" dirty="0"/>
              <a:t>:</a:t>
            </a:r>
            <a:r>
              <a:rPr lang="en-US" sz="1200" kern="1200" dirty="0">
                <a:solidFill>
                  <a:schemeClr val="tx1"/>
                </a:solidFill>
                <a:effectLst/>
                <a:latin typeface="+mn-lt"/>
                <a:ea typeface="MS PGothic" panose="020B0600070205080204" pitchFamily="34" charset="-128"/>
                <a:cs typeface="MS PGothic" charset="0"/>
              </a:rPr>
              <a:t> Pomeroy, S., &amp; </a:t>
            </a:r>
            <a:r>
              <a:rPr lang="en-US" sz="1200" kern="1200" dirty="0" err="1">
                <a:solidFill>
                  <a:schemeClr val="tx1"/>
                </a:solidFill>
                <a:effectLst/>
                <a:latin typeface="+mn-lt"/>
                <a:ea typeface="MS PGothic" panose="020B0600070205080204" pitchFamily="34" charset="-128"/>
                <a:cs typeface="MS PGothic" charset="0"/>
              </a:rPr>
              <a:t>Falvo</a:t>
            </a:r>
            <a:r>
              <a:rPr lang="en-US" sz="1200" kern="1200" dirty="0">
                <a:solidFill>
                  <a:schemeClr val="tx1"/>
                </a:solidFill>
                <a:effectLst/>
                <a:latin typeface="+mn-lt"/>
                <a:ea typeface="MS PGothic" panose="020B0600070205080204" pitchFamily="34" charset="-128"/>
                <a:cs typeface="MS PGothic" charset="0"/>
              </a:rPr>
              <a:t>, N. (2013). Chapter 14: Pragmatism and political expediency: Housing policy under the Harper regime. In C. Stoney &amp; B. </a:t>
            </a:r>
            <a:r>
              <a:rPr lang="en-US" sz="1200" kern="1200" dirty="0" err="1">
                <a:solidFill>
                  <a:schemeClr val="tx1"/>
                </a:solidFill>
                <a:effectLst/>
                <a:latin typeface="+mn-lt"/>
                <a:ea typeface="MS PGothic" panose="020B0600070205080204" pitchFamily="34" charset="-128"/>
                <a:cs typeface="MS PGothic" charset="0"/>
              </a:rPr>
              <a:t>Doern</a:t>
            </a:r>
            <a:r>
              <a:rPr lang="en-US" sz="1200" kern="1200" dirty="0">
                <a:solidFill>
                  <a:schemeClr val="tx1"/>
                </a:solidFill>
                <a:effectLst/>
                <a:latin typeface="+mn-lt"/>
                <a:ea typeface="MS PGothic" panose="020B0600070205080204" pitchFamily="34" charset="-128"/>
                <a:cs typeface="MS PGothic" charset="0"/>
              </a:rPr>
              <a:t> (Eds.), </a:t>
            </a:r>
            <a:r>
              <a:rPr lang="en-US" sz="1200" i="1" kern="1200" dirty="0">
                <a:solidFill>
                  <a:schemeClr val="tx1"/>
                </a:solidFill>
                <a:effectLst/>
                <a:latin typeface="+mn-lt"/>
                <a:ea typeface="MS PGothic" panose="020B0600070205080204" pitchFamily="34" charset="-128"/>
                <a:cs typeface="MS PGothic" charset="0"/>
              </a:rPr>
              <a:t>How Ottawa spends, 2013-2014:  The Harper government: Mid-term blues and long-term plans</a:t>
            </a:r>
            <a:r>
              <a:rPr lang="en-US" sz="1200" kern="1200" dirty="0">
                <a:solidFill>
                  <a:schemeClr val="tx1"/>
                </a:solidFill>
                <a:effectLst/>
                <a:latin typeface="+mn-lt"/>
                <a:ea typeface="MS PGothic" panose="020B0600070205080204" pitchFamily="34" charset="-128"/>
                <a:cs typeface="MS PGothic" charset="0"/>
              </a:rPr>
              <a:t> (184-195)</a:t>
            </a:r>
            <a:r>
              <a:rPr lang="en-US" sz="1200" i="1" kern="1200" dirty="0">
                <a:solidFill>
                  <a:schemeClr val="tx1"/>
                </a:solidFill>
                <a:effectLst/>
                <a:latin typeface="+mn-lt"/>
                <a:ea typeface="MS PGothic" panose="020B0600070205080204" pitchFamily="34" charset="-128"/>
                <a:cs typeface="MS PGothic" charset="0"/>
              </a:rPr>
              <a:t>. </a:t>
            </a:r>
            <a:r>
              <a:rPr lang="en-US" sz="1200" kern="1200" dirty="0">
                <a:solidFill>
                  <a:schemeClr val="tx1"/>
                </a:solidFill>
                <a:effectLst/>
                <a:latin typeface="+mn-lt"/>
                <a:ea typeface="MS PGothic" panose="020B0600070205080204" pitchFamily="34" charset="-128"/>
                <a:cs typeface="MS PGothic" charset="0"/>
              </a:rPr>
              <a:t>Montreal:  McGill-Queen’s University Press.</a:t>
            </a:r>
            <a:endParaRPr lang="en-CA" sz="1200" kern="1200" dirty="0">
              <a:solidFill>
                <a:schemeClr val="tx1"/>
              </a:solidFill>
              <a:effectLst/>
              <a:latin typeface="+mn-lt"/>
              <a:ea typeface="MS PGothic" panose="020B0600070205080204" pitchFamily="34" charset="-128"/>
              <a:cs typeface="MS PGothic" charset="0"/>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54</a:t>
            </a:fld>
            <a:endParaRPr lang="en-US" altLang="en-US"/>
          </a:p>
        </p:txBody>
      </p:sp>
    </p:spTree>
    <p:extLst>
      <p:ext uri="{BB962C8B-B14F-4D97-AF65-F5344CB8AC3E}">
        <p14:creationId xmlns:p14="http://schemas.microsoft.com/office/powerpoint/2010/main" val="622483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t>Source</a:t>
            </a:r>
            <a:r>
              <a:rPr lang="en-US" dirty="0"/>
              <a:t>:</a:t>
            </a:r>
            <a:r>
              <a:rPr lang="en-US" sz="1200" kern="1200" dirty="0">
                <a:solidFill>
                  <a:schemeClr val="tx1"/>
                </a:solidFill>
                <a:effectLst/>
                <a:latin typeface="+mn-lt"/>
                <a:ea typeface="MS PGothic" panose="020B0600070205080204" pitchFamily="34" charset="-128"/>
                <a:cs typeface="MS PGothic" charset="0"/>
              </a:rPr>
              <a:t> Pomeroy, S., &amp; </a:t>
            </a:r>
            <a:r>
              <a:rPr lang="en-US" sz="1200" kern="1200" dirty="0" err="1">
                <a:solidFill>
                  <a:schemeClr val="tx1"/>
                </a:solidFill>
                <a:effectLst/>
                <a:latin typeface="+mn-lt"/>
                <a:ea typeface="MS PGothic" panose="020B0600070205080204" pitchFamily="34" charset="-128"/>
                <a:cs typeface="MS PGothic" charset="0"/>
              </a:rPr>
              <a:t>Falvo</a:t>
            </a:r>
            <a:r>
              <a:rPr lang="en-US" sz="1200" kern="1200" dirty="0">
                <a:solidFill>
                  <a:schemeClr val="tx1"/>
                </a:solidFill>
                <a:effectLst/>
                <a:latin typeface="+mn-lt"/>
                <a:ea typeface="MS PGothic" panose="020B0600070205080204" pitchFamily="34" charset="-128"/>
                <a:cs typeface="MS PGothic" charset="0"/>
              </a:rPr>
              <a:t>, N. (2013). Chapter 14: Pragmatism and political expediency: Housing policy under the Harper regime. In C. Stoney &amp; B. </a:t>
            </a:r>
            <a:r>
              <a:rPr lang="en-US" sz="1200" kern="1200" dirty="0" err="1">
                <a:solidFill>
                  <a:schemeClr val="tx1"/>
                </a:solidFill>
                <a:effectLst/>
                <a:latin typeface="+mn-lt"/>
                <a:ea typeface="MS PGothic" panose="020B0600070205080204" pitchFamily="34" charset="-128"/>
                <a:cs typeface="MS PGothic" charset="0"/>
              </a:rPr>
              <a:t>Doern</a:t>
            </a:r>
            <a:r>
              <a:rPr lang="en-US" sz="1200" kern="1200" dirty="0">
                <a:solidFill>
                  <a:schemeClr val="tx1"/>
                </a:solidFill>
                <a:effectLst/>
                <a:latin typeface="+mn-lt"/>
                <a:ea typeface="MS PGothic" panose="020B0600070205080204" pitchFamily="34" charset="-128"/>
                <a:cs typeface="MS PGothic" charset="0"/>
              </a:rPr>
              <a:t> (Eds.), </a:t>
            </a:r>
            <a:r>
              <a:rPr lang="en-US" sz="1200" i="1" kern="1200" dirty="0">
                <a:solidFill>
                  <a:schemeClr val="tx1"/>
                </a:solidFill>
                <a:effectLst/>
                <a:latin typeface="+mn-lt"/>
                <a:ea typeface="MS PGothic" panose="020B0600070205080204" pitchFamily="34" charset="-128"/>
                <a:cs typeface="MS PGothic" charset="0"/>
              </a:rPr>
              <a:t>How Ottawa spends, 2013-2014:  The Harper government: Mid-term blues and long-term plans</a:t>
            </a:r>
            <a:r>
              <a:rPr lang="en-US" sz="1200" kern="1200" dirty="0">
                <a:solidFill>
                  <a:schemeClr val="tx1"/>
                </a:solidFill>
                <a:effectLst/>
                <a:latin typeface="+mn-lt"/>
                <a:ea typeface="MS PGothic" panose="020B0600070205080204" pitchFamily="34" charset="-128"/>
                <a:cs typeface="MS PGothic" charset="0"/>
              </a:rPr>
              <a:t> (184-195)</a:t>
            </a:r>
            <a:r>
              <a:rPr lang="en-US" sz="1200" i="1" kern="1200" dirty="0">
                <a:solidFill>
                  <a:schemeClr val="tx1"/>
                </a:solidFill>
                <a:effectLst/>
                <a:latin typeface="+mn-lt"/>
                <a:ea typeface="MS PGothic" panose="020B0600070205080204" pitchFamily="34" charset="-128"/>
                <a:cs typeface="MS PGothic" charset="0"/>
              </a:rPr>
              <a:t>. </a:t>
            </a:r>
            <a:r>
              <a:rPr lang="en-US" sz="1200" kern="1200" dirty="0">
                <a:solidFill>
                  <a:schemeClr val="tx1"/>
                </a:solidFill>
                <a:effectLst/>
                <a:latin typeface="+mn-lt"/>
                <a:ea typeface="MS PGothic" panose="020B0600070205080204" pitchFamily="34" charset="-128"/>
                <a:cs typeface="MS PGothic" charset="0"/>
              </a:rPr>
              <a:t>Montreal:  McGill-Queen’s University Press.</a:t>
            </a:r>
            <a:endParaRPr lang="en-CA" sz="1200" kern="1200" dirty="0">
              <a:solidFill>
                <a:schemeClr val="tx1"/>
              </a:solidFill>
              <a:effectLst/>
              <a:latin typeface="+mn-lt"/>
              <a:ea typeface="MS PGothic" panose="020B0600070205080204" pitchFamily="34" charset="-128"/>
              <a:cs typeface="MS PGothic" charset="0"/>
            </a:endParaRP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55</a:t>
            </a:fld>
            <a:endParaRPr lang="en-US" altLang="en-US"/>
          </a:p>
        </p:txBody>
      </p:sp>
    </p:spTree>
    <p:extLst>
      <p:ext uri="{BB962C8B-B14F-4D97-AF65-F5344CB8AC3E}">
        <p14:creationId xmlns:p14="http://schemas.microsoft.com/office/powerpoint/2010/main" val="1169896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Source for status of signatories</a:t>
            </a:r>
            <a:r>
              <a:rPr lang="en-US" dirty="0"/>
              <a:t>: Corriveau, S. Personal communication. 2 March 2021.</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57</a:t>
            </a:fld>
            <a:endParaRPr lang="en-US" altLang="en-US"/>
          </a:p>
        </p:txBody>
      </p:sp>
    </p:spTree>
    <p:extLst>
      <p:ext uri="{BB962C8B-B14F-4D97-AF65-F5344CB8AC3E}">
        <p14:creationId xmlns:p14="http://schemas.microsoft.com/office/powerpoint/2010/main" val="4141265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a:t>
            </a:r>
            <a:r>
              <a:rPr lang="en-US" dirty="0" err="1"/>
              <a:t>www.fao-on.org</a:t>
            </a:r>
            <a:r>
              <a:rPr lang="en-US" dirty="0"/>
              <a:t>/web/default/files/publications/FA1906%20Affordable%20Housing/Housing%20and%20Homelessness%20Programs-EN.pdf</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60</a:t>
            </a:fld>
            <a:endParaRPr lang="en-US" altLang="en-US"/>
          </a:p>
        </p:txBody>
      </p:sp>
    </p:spTree>
    <p:extLst>
      <p:ext uri="{BB962C8B-B14F-4D97-AF65-F5344CB8AC3E}">
        <p14:creationId xmlns:p14="http://schemas.microsoft.com/office/powerpoint/2010/main" val="6274371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t>Source</a:t>
            </a:r>
            <a:r>
              <a:rPr lang="en-US" dirty="0"/>
              <a:t>: </a:t>
            </a:r>
            <a:r>
              <a:rPr lang="en-US" altLang="en-US" dirty="0"/>
              <a:t>S. Pomeroy, personal communication, February 16, 2013.</a:t>
            </a:r>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62</a:t>
            </a:fld>
            <a:endParaRPr lang="en-US" altLang="en-US"/>
          </a:p>
        </p:txBody>
      </p:sp>
    </p:spTree>
    <p:extLst>
      <p:ext uri="{BB962C8B-B14F-4D97-AF65-F5344CB8AC3E}">
        <p14:creationId xmlns:p14="http://schemas.microsoft.com/office/powerpoint/2010/main" val="2765601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Draft Métis Nation Housing Strategy</a:t>
            </a:r>
            <a:r>
              <a:rPr lang="en-US" dirty="0"/>
              <a:t>: https://</a:t>
            </a:r>
            <a:r>
              <a:rPr lang="en-US" dirty="0" err="1"/>
              <a:t>housing.metisportals.ca</a:t>
            </a:r>
            <a:r>
              <a:rPr lang="en-US" dirty="0"/>
              <a:t>/wp-content/uploads/2019/11/A-COMPREHENSIVE-HOUSING-STRATEGY-FOR-THE-</a:t>
            </a:r>
            <a:r>
              <a:rPr lang="en-US" dirty="0" err="1"/>
              <a:t>MeTIS</a:t>
            </a:r>
            <a:r>
              <a:rPr lang="en-US" dirty="0"/>
              <a:t>-</a:t>
            </a:r>
            <a:r>
              <a:rPr lang="en-US" dirty="0" err="1"/>
              <a:t>NATION.pdf</a:t>
            </a:r>
            <a:endParaRPr lang="en-US" dirty="0"/>
          </a:p>
          <a:p>
            <a:endParaRPr lang="en-US" dirty="0"/>
          </a:p>
          <a:p>
            <a:r>
              <a:rPr lang="en-US" u="sng" dirty="0"/>
              <a:t>2019 Inuit </a:t>
            </a:r>
            <a:r>
              <a:rPr lang="en-US" u="sng" dirty="0" err="1"/>
              <a:t>Nunangat</a:t>
            </a:r>
            <a:r>
              <a:rPr lang="en-US" u="sng" dirty="0"/>
              <a:t> Housing Strategy</a:t>
            </a:r>
            <a:r>
              <a:rPr lang="en-US" u="none" dirty="0"/>
              <a:t>: https://</a:t>
            </a:r>
            <a:r>
              <a:rPr lang="en-US" u="none" dirty="0" err="1"/>
              <a:t>www.rcaanc-cirnac.gc.ca</a:t>
            </a:r>
            <a:r>
              <a:rPr lang="en-US" u="none" dirty="0"/>
              <a:t>/</a:t>
            </a:r>
            <a:r>
              <a:rPr lang="en-US" u="none" dirty="0" err="1"/>
              <a:t>eng</a:t>
            </a:r>
            <a:r>
              <a:rPr lang="en-US" u="none" dirty="0"/>
              <a:t>/1554820296529/1554820324561</a:t>
            </a:r>
            <a:endParaRPr lang="en-US" u="sng"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68</a:t>
            </a:fld>
            <a:endParaRPr lang="en-US" altLang="en-US"/>
          </a:p>
        </p:txBody>
      </p:sp>
    </p:spTree>
    <p:extLst>
      <p:ext uri="{BB962C8B-B14F-4D97-AF65-F5344CB8AC3E}">
        <p14:creationId xmlns:p14="http://schemas.microsoft.com/office/powerpoint/2010/main" val="184051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on the Collaborative Housing Research Network: https://</a:t>
            </a:r>
            <a:r>
              <a:rPr lang="en-US" dirty="0" err="1"/>
              <a:t>www.cmhc-schl.gc.ca</a:t>
            </a:r>
            <a:r>
              <a:rPr lang="en-US" dirty="0"/>
              <a:t>/</a:t>
            </a:r>
            <a:r>
              <a:rPr lang="en-US" dirty="0" err="1"/>
              <a:t>en</a:t>
            </a:r>
            <a:r>
              <a:rPr lang="en-US" dirty="0"/>
              <a:t>/</a:t>
            </a:r>
            <a:r>
              <a:rPr lang="en-US" dirty="0" err="1"/>
              <a:t>nhs</a:t>
            </a:r>
            <a:r>
              <a:rPr lang="en-US" dirty="0"/>
              <a:t>/collaborative-housing-research-network </a:t>
            </a: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69</a:t>
            </a:fld>
            <a:endParaRPr lang="en-US" altLang="en-US"/>
          </a:p>
        </p:txBody>
      </p:sp>
    </p:spTree>
    <p:extLst>
      <p:ext uri="{BB962C8B-B14F-4D97-AF65-F5344CB8AC3E}">
        <p14:creationId xmlns:p14="http://schemas.microsoft.com/office/powerpoint/2010/main" val="37084714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on </a:t>
            </a:r>
            <a:r>
              <a:rPr lang="en-AU" sz="1200" kern="1200" dirty="0">
                <a:solidFill>
                  <a:schemeClr val="tx1"/>
                </a:solidFill>
                <a:effectLst/>
                <a:latin typeface="+mn-lt"/>
                <a:ea typeface="MS PGothic" panose="020B0600070205080204" pitchFamily="34" charset="-128"/>
                <a:cs typeface="MS PGothic" charset="0"/>
              </a:rPr>
              <a:t>PhD and postdoc scholarships</a:t>
            </a:r>
            <a:r>
              <a:rPr lang="en-CA" sz="1200" kern="1200" dirty="0">
                <a:solidFill>
                  <a:schemeClr val="tx1"/>
                </a:solidFill>
                <a:effectLst/>
                <a:latin typeface="+mn-lt"/>
                <a:ea typeface="MS PGothic" panose="020B0600070205080204" pitchFamily="34" charset="-128"/>
                <a:cs typeface="MS PGothic" charset="0"/>
              </a:rPr>
              <a:t>: </a:t>
            </a:r>
            <a:r>
              <a:rPr lang="en-AU" sz="1200" kern="1200" dirty="0">
                <a:solidFill>
                  <a:schemeClr val="tx1"/>
                </a:solidFill>
                <a:effectLst/>
                <a:latin typeface="+mn-lt"/>
                <a:ea typeface="MS PGothic" panose="020B0600070205080204" pitchFamily="34" charset="-128"/>
                <a:cs typeface="MS PGothic" charset="0"/>
                <a:hlinkClick r:id="rId3"/>
              </a:rPr>
              <a:t>https://www.cmhc-schl.gc.ca/en/housing-observer-online/2019-housing-observer/supporting-next-leaders-housing-research</a:t>
            </a:r>
            <a:r>
              <a:rPr lang="en-CA" dirty="0">
                <a:effectLst/>
              </a:rPr>
              <a:t> </a:t>
            </a:r>
          </a:p>
          <a:p>
            <a:endParaRPr lang="en-CA" dirty="0">
              <a:effectLst/>
            </a:endParaRPr>
          </a:p>
          <a:p>
            <a:r>
              <a:rPr lang="en-US" dirty="0"/>
              <a:t>Info on the Solutions Lab: </a:t>
            </a:r>
            <a:r>
              <a:rPr lang="en-AU" sz="1200" kern="1200" dirty="0">
                <a:solidFill>
                  <a:schemeClr val="tx1"/>
                </a:solidFill>
                <a:effectLst/>
                <a:latin typeface="+mn-lt"/>
                <a:ea typeface="MS PGothic" panose="020B0600070205080204" pitchFamily="34" charset="-128"/>
                <a:cs typeface="MS PGothic" charset="0"/>
                <a:hlinkClick r:id="rId4"/>
              </a:rPr>
              <a:t>https://cmhc.ent.sirsidynix.net/client/en_US/CMHCLibrarySolutionLabs</a:t>
            </a:r>
            <a:r>
              <a:rPr lang="en-CA" dirty="0">
                <a:effectLst/>
              </a:rPr>
              <a:t> </a:t>
            </a:r>
          </a:p>
          <a:p>
            <a:endParaRPr lang="en-CA" dirty="0">
              <a:effectLst/>
            </a:endParaRPr>
          </a:p>
          <a:p>
            <a:r>
              <a:rPr lang="en-CA" dirty="0">
                <a:effectLst/>
              </a:rPr>
              <a:t>Info on research awards: </a:t>
            </a:r>
            <a:r>
              <a:rPr lang="en-AU" sz="1200" kern="1200" dirty="0">
                <a:solidFill>
                  <a:schemeClr val="tx1"/>
                </a:solidFill>
                <a:effectLst/>
                <a:latin typeface="+mn-lt"/>
                <a:ea typeface="MS PGothic" panose="020B0600070205080204" pitchFamily="34" charset="-128"/>
                <a:cs typeface="MS PGothic" charset="0"/>
                <a:hlinkClick r:id="rId5"/>
              </a:rPr>
              <a:t>https://cmhc.ent.sirsidynix.net/client/en_US/CMHCLibraryResearchAwards</a:t>
            </a:r>
            <a:r>
              <a:rPr lang="en-CA" dirty="0">
                <a:effectLst/>
              </a:rPr>
              <a:t> </a:t>
            </a:r>
          </a:p>
          <a:p>
            <a:br>
              <a:rPr lang="en-US" dirty="0">
                <a:effectLst/>
              </a:rPr>
            </a:br>
            <a:r>
              <a:rPr lang="en-US" dirty="0">
                <a:effectLst/>
              </a:rPr>
              <a:t>Info on Housing Supply Challenge: https://</a:t>
            </a:r>
            <a:r>
              <a:rPr lang="en-US" dirty="0" err="1">
                <a:effectLst/>
              </a:rPr>
              <a:t>www.cmhc-schl.gc.ca</a:t>
            </a:r>
            <a:r>
              <a:rPr lang="en-US" dirty="0">
                <a:effectLst/>
              </a:rPr>
              <a:t>/</a:t>
            </a:r>
            <a:r>
              <a:rPr lang="en-US" dirty="0" err="1">
                <a:effectLst/>
              </a:rPr>
              <a:t>en</a:t>
            </a:r>
            <a:r>
              <a:rPr lang="en-US" dirty="0">
                <a:effectLst/>
              </a:rPr>
              <a:t>/</a:t>
            </a:r>
            <a:r>
              <a:rPr lang="en-US" dirty="0" err="1">
                <a:effectLst/>
              </a:rPr>
              <a:t>nhs</a:t>
            </a:r>
            <a:r>
              <a:rPr lang="en-US" dirty="0">
                <a:effectLst/>
              </a:rPr>
              <a:t>/housing-supply-challenge</a:t>
            </a:r>
            <a:endParaRPr lang="en-CA" dirty="0">
              <a:effectLst/>
            </a:endParaRPr>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70</a:t>
            </a:fld>
            <a:endParaRPr lang="en-US" altLang="en-US"/>
          </a:p>
        </p:txBody>
      </p:sp>
    </p:spTree>
    <p:extLst>
      <p:ext uri="{BB962C8B-B14F-4D97-AF65-F5344CB8AC3E}">
        <p14:creationId xmlns:p14="http://schemas.microsoft.com/office/powerpoint/2010/main" val="109334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D2F17124-92FA-4646-9DA6-B54BBA431B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94ACB34F-8B67-B540-B64C-4FEB28358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Devine, G. (2004). Chapter 23: Aboriginal Housing in Canada. In J. D. </a:t>
            </a:r>
            <a:r>
              <a:rPr lang="en-US" altLang="en-US" dirty="0" err="1">
                <a:ea typeface="ＭＳ Ｐゴシック" panose="020B0600070205080204" pitchFamily="34" charset="-128"/>
              </a:rPr>
              <a:t>Hulchanski</a:t>
            </a:r>
            <a:r>
              <a:rPr lang="en-US" altLang="en-US" dirty="0">
                <a:ea typeface="ＭＳ Ｐゴシック" panose="020B0600070205080204" pitchFamily="34" charset="-128"/>
              </a:rPr>
              <a:t>, &amp; M. Shapcott (Eds.), </a:t>
            </a:r>
            <a:r>
              <a:rPr lang="en-US" altLang="en-US" i="1" dirty="0">
                <a:ea typeface="ＭＳ Ｐゴシック" panose="020B0600070205080204" pitchFamily="34" charset="-128"/>
              </a:rPr>
              <a:t>Finding room: Policy options for a Canadian rental housing strategy</a:t>
            </a:r>
            <a:r>
              <a:rPr lang="en-US" altLang="en-US" dirty="0">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u="sng" dirty="0">
                <a:ea typeface="ＭＳ Ｐゴシック" panose="020B0600070205080204" pitchFamily="34" charset="-128"/>
              </a:rPr>
              <a:t>Note</a:t>
            </a:r>
            <a:r>
              <a:rPr lang="en-US" altLang="en-US" dirty="0">
                <a:ea typeface="ＭＳ Ｐゴシック" panose="020B0600070205080204" pitchFamily="34" charset="-128"/>
              </a:rPr>
              <a:t>: Quote is taken from page 344.</a:t>
            </a:r>
          </a:p>
          <a:p>
            <a:pPr eaLnBrk="1" hangingPunct="1">
              <a:spcBef>
                <a:spcPct val="0"/>
              </a:spcBef>
            </a:pPr>
            <a:endParaRPr lang="en-US" altLang="en-US" dirty="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713EDDA1-D1B7-0B43-8BDA-5BCA49FE4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CBBF4D6-D590-CB4E-A6E9-29953C38D5E2}" type="slidenum">
              <a:rPr lang="en-US" altLang="en-US" sz="1200"/>
              <a:pPr eaLnBrk="1" hangingPunct="1"/>
              <a:t>17</a:t>
            </a:fld>
            <a:endParaRPr lang="en-US" altLang="en-US" sz="1200"/>
          </a:p>
        </p:txBody>
      </p:sp>
    </p:spTree>
    <p:extLst>
      <p:ext uri="{BB962C8B-B14F-4D97-AF65-F5344CB8AC3E}">
        <p14:creationId xmlns:p14="http://schemas.microsoft.com/office/powerpoint/2010/main" val="1602042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A5CCC362-4453-444F-83A2-EE78FDBCCE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A0BA8ACC-951B-6245-BD13-793EA6C672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Quote is taken from page 344.  Emphasis added.</a:t>
            </a:r>
          </a:p>
        </p:txBody>
      </p:sp>
      <p:sp>
        <p:nvSpPr>
          <p:cNvPr id="23555" name="Slide Number Placeholder 3">
            <a:extLst>
              <a:ext uri="{FF2B5EF4-FFF2-40B4-BE49-F238E27FC236}">
                <a16:creationId xmlns:a16="http://schemas.microsoft.com/office/drawing/2014/main" id="{D82483A5-C3D1-E44D-966E-A814AEEAC4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F1EBC1E-D0AF-4E4A-936B-2DEDB7038A89}" type="slidenum">
              <a:rPr lang="en-US" altLang="en-US" sz="1200"/>
              <a:pPr eaLnBrk="1" hangingPunct="1"/>
              <a:t>18</a:t>
            </a:fld>
            <a:endParaRPr lang="en-US" altLang="en-US" sz="1200"/>
          </a:p>
        </p:txBody>
      </p:sp>
    </p:spTree>
    <p:extLst>
      <p:ext uri="{BB962C8B-B14F-4D97-AF65-F5344CB8AC3E}">
        <p14:creationId xmlns:p14="http://schemas.microsoft.com/office/powerpoint/2010/main" val="5885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73E890C8-6267-9A4B-BD73-B1DB6ABC65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C5016B9C-5EB6-C441-A141-983F282CF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u="sng">
                <a:ea typeface="ＭＳ Ｐゴシック" panose="020B0600070205080204" pitchFamily="34" charset="-128"/>
              </a:rPr>
              <a:t>Source</a:t>
            </a:r>
            <a:r>
              <a:rPr lang="en-US" altLang="en-US">
                <a:ea typeface="ＭＳ Ｐゴシック" panose="020B0600070205080204" pitchFamily="34" charset="-128"/>
              </a:rPr>
              <a:t>: Devine, G. (2004). Chapter 23: Aboriginal Housing in Canada. In J. D. Hulchanski, &amp; M. Shapcott (Eds.), </a:t>
            </a:r>
            <a:r>
              <a:rPr lang="en-US" altLang="en-US" i="1">
                <a:ea typeface="ＭＳ Ｐゴシック" panose="020B0600070205080204" pitchFamily="34" charset="-128"/>
              </a:rPr>
              <a:t>Finding room: Policy options for a Canadian rental housing strategy</a:t>
            </a:r>
            <a:r>
              <a:rPr lang="en-US" altLang="en-US">
                <a:ea typeface="ＭＳ Ｐゴシック" panose="020B0600070205080204" pitchFamily="34" charset="-128"/>
              </a:rPr>
              <a:t>  (pp. 343-356). Toronto: Centre for Urban and Community Studies, University of Toronto.  </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u="sng">
                <a:ea typeface="ＭＳ Ｐゴシック" panose="020B0600070205080204" pitchFamily="34" charset="-128"/>
              </a:rPr>
              <a:t>Note</a:t>
            </a:r>
            <a:r>
              <a:rPr lang="en-US" altLang="en-US">
                <a:ea typeface="ＭＳ Ｐゴシック" panose="020B0600070205080204" pitchFamily="34" charset="-128"/>
              </a:rPr>
              <a:t>: Quote is taken from page 344.</a:t>
            </a:r>
          </a:p>
        </p:txBody>
      </p:sp>
      <p:sp>
        <p:nvSpPr>
          <p:cNvPr id="25603" name="Slide Number Placeholder 3">
            <a:extLst>
              <a:ext uri="{FF2B5EF4-FFF2-40B4-BE49-F238E27FC236}">
                <a16:creationId xmlns:a16="http://schemas.microsoft.com/office/drawing/2014/main" id="{BD9A5466-A0D5-E24E-A286-501F47D0E2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2F9C70C-F3A7-AC48-8C7D-F3D95B42AC86}" type="slidenum">
              <a:rPr lang="en-US" altLang="en-US" sz="1200"/>
              <a:pPr eaLnBrk="1" hangingPunct="1"/>
              <a:t>19</a:t>
            </a:fld>
            <a:endParaRPr lang="en-US" altLang="en-US" sz="1200"/>
          </a:p>
        </p:txBody>
      </p:sp>
    </p:spTree>
    <p:extLst>
      <p:ext uri="{BB962C8B-B14F-4D97-AF65-F5344CB8AC3E}">
        <p14:creationId xmlns:p14="http://schemas.microsoft.com/office/powerpoint/2010/main" val="1807207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a:t>
            </a:r>
            <a:r>
              <a:rPr lang="en-US" altLang="en-US" dirty="0" err="1">
                <a:ea typeface="ＭＳ Ｐゴシック" panose="020B0600070205080204" pitchFamily="34" charset="-128"/>
              </a:rPr>
              <a:t>Falvo</a:t>
            </a:r>
            <a:r>
              <a:rPr lang="en-US" altLang="en-US" dirty="0">
                <a:ea typeface="ＭＳ Ｐゴシック" panose="020B0600070205080204" pitchFamily="34" charset="-128"/>
              </a:rPr>
              <a:t>, N. (2007, June). </a:t>
            </a:r>
            <a:r>
              <a:rPr lang="en-US" altLang="en-US" i="1" dirty="0">
                <a:ea typeface="ＭＳ Ｐゴシック" panose="020B0600070205080204" pitchFamily="34" charset="-128"/>
              </a:rPr>
              <a:t>Addressing Canada’s lack of affordable housing</a:t>
            </a:r>
            <a:r>
              <a:rPr lang="en-US" altLang="en-US" dirty="0">
                <a:ea typeface="ＭＳ Ｐゴシック" panose="020B0600070205080204" pitchFamily="34" charset="-128"/>
              </a:rPr>
              <a:t>. Paper presented at the meeting of the Canadian Economics Association, Halifax. http://</a:t>
            </a:r>
            <a:r>
              <a:rPr lang="en-US" altLang="en-US" dirty="0" err="1">
                <a:ea typeface="ＭＳ Ｐゴシック" panose="020B0600070205080204" pitchFamily="34" charset="-128"/>
              </a:rPr>
              <a:t>www.homelesshub.ca</a:t>
            </a:r>
            <a:r>
              <a:rPr lang="en-US" altLang="en-US" dirty="0">
                <a:ea typeface="ＭＳ Ｐゴシック" panose="020B0600070205080204" pitchFamily="34" charset="-128"/>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21</a:t>
            </a:fld>
            <a:endParaRPr lang="en-US" altLang="en-US"/>
          </a:p>
        </p:txBody>
      </p:sp>
    </p:spTree>
    <p:extLst>
      <p:ext uri="{BB962C8B-B14F-4D97-AF65-F5344CB8AC3E}">
        <p14:creationId xmlns:p14="http://schemas.microsoft.com/office/powerpoint/2010/main" val="190182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ea typeface="ＭＳ Ｐゴシック" panose="020B0600070205080204" pitchFamily="34" charset="-128"/>
              </a:rPr>
              <a:t>Source</a:t>
            </a:r>
            <a:r>
              <a:rPr lang="en-US" altLang="en-US" dirty="0">
                <a:ea typeface="ＭＳ Ｐゴシック" panose="020B0600070205080204" pitchFamily="34" charset="-128"/>
              </a:rPr>
              <a:t>:  </a:t>
            </a:r>
            <a:r>
              <a:rPr lang="en-US" altLang="en-US" dirty="0" err="1">
                <a:ea typeface="ＭＳ Ｐゴシック" panose="020B0600070205080204" pitchFamily="34" charset="-128"/>
              </a:rPr>
              <a:t>Falvo</a:t>
            </a:r>
            <a:r>
              <a:rPr lang="en-US" altLang="en-US" dirty="0">
                <a:ea typeface="ＭＳ Ｐゴシック" panose="020B0600070205080204" pitchFamily="34" charset="-128"/>
              </a:rPr>
              <a:t>, N. (2007, June). </a:t>
            </a:r>
            <a:r>
              <a:rPr lang="en-US" altLang="en-US" i="1" dirty="0">
                <a:ea typeface="ＭＳ Ｐゴシック" panose="020B0600070205080204" pitchFamily="34" charset="-128"/>
              </a:rPr>
              <a:t>Addressing Canada’s lack of affordable housing</a:t>
            </a:r>
            <a:r>
              <a:rPr lang="en-US" altLang="en-US" dirty="0">
                <a:ea typeface="ＭＳ Ｐゴシック" panose="020B0600070205080204" pitchFamily="34" charset="-128"/>
              </a:rPr>
              <a:t>. Paper presented at the meeting of the Canadian Economics Association, Halifax. http://</a:t>
            </a:r>
            <a:r>
              <a:rPr lang="en-US" altLang="en-US" dirty="0" err="1">
                <a:ea typeface="ＭＳ Ｐゴシック" panose="020B0600070205080204" pitchFamily="34" charset="-128"/>
              </a:rPr>
              <a:t>www.homelesshub.ca</a:t>
            </a:r>
            <a:r>
              <a:rPr lang="en-US" altLang="en-US" dirty="0">
                <a:ea typeface="ＭＳ Ｐゴシック" panose="020B0600070205080204" pitchFamily="34" charset="-128"/>
              </a:rPr>
              <a:t>/</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CC3A386A-7FE6-C444-9422-05F76F224545}" type="slidenum">
              <a:rPr lang="en-US" altLang="en-US" smtClean="0"/>
              <a:pPr>
                <a:defRPr/>
              </a:pPr>
              <a:t>22</a:t>
            </a:fld>
            <a:endParaRPr lang="en-US" altLang="en-US"/>
          </a:p>
        </p:txBody>
      </p:sp>
    </p:spTree>
    <p:extLst>
      <p:ext uri="{BB962C8B-B14F-4D97-AF65-F5344CB8AC3E}">
        <p14:creationId xmlns:p14="http://schemas.microsoft.com/office/powerpoint/2010/main" val="4232584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AB02DD-9804-2647-BC01-65D649C6FC43}"/>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864819C-AFCA-CB42-927B-70653AC19922}"/>
              </a:ext>
            </a:extLst>
          </p:cNvPr>
          <p:cNvSpPr>
            <a:spLocks noGrp="1"/>
          </p:cNvSpPr>
          <p:nvPr>
            <p:ph type="dt" sz="half" idx="10"/>
          </p:nvPr>
        </p:nvSpPr>
        <p:spPr/>
        <p:txBody>
          <a:bodyPr/>
          <a:lstStyle>
            <a:lvl1pPr>
              <a:defRPr smtClean="0"/>
            </a:lvl1pPr>
          </a:lstStyle>
          <a:p>
            <a:pPr>
              <a:defRPr/>
            </a:pPr>
            <a:fld id="{2F4B1B71-3FE1-8342-9139-E32FBE6FDF63}" type="datetimeFigureOut">
              <a:rPr lang="en-US" altLang="en-US" smtClean="0"/>
              <a:pPr>
                <a:defRPr/>
              </a:pPr>
              <a:t>3/24/21</a:t>
            </a:fld>
            <a:endParaRPr lang="en-US" altLang="en-US"/>
          </a:p>
        </p:txBody>
      </p:sp>
      <p:sp>
        <p:nvSpPr>
          <p:cNvPr id="6" name="Footer Placeholder 4">
            <a:extLst>
              <a:ext uri="{FF2B5EF4-FFF2-40B4-BE49-F238E27FC236}">
                <a16:creationId xmlns:a16="http://schemas.microsoft.com/office/drawing/2014/main" id="{D159B2E2-F639-8644-B4D0-3EE5492D94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625FF9-BEEA-C046-AE80-DC5FE3BAC9C6}"/>
              </a:ext>
            </a:extLst>
          </p:cNvPr>
          <p:cNvSpPr>
            <a:spLocks noGrp="1"/>
          </p:cNvSpPr>
          <p:nvPr>
            <p:ph type="sldNum" sz="quarter" idx="12"/>
          </p:nvPr>
        </p:nvSpPr>
        <p:spPr/>
        <p:txBody>
          <a:bodyPr/>
          <a:lstStyle>
            <a:lvl1pPr>
              <a:defRPr smtClean="0"/>
            </a:lvl1pPr>
          </a:lstStyle>
          <a:p>
            <a:pPr>
              <a:defRPr/>
            </a:pPr>
            <a:fld id="{EF8FC694-872A-DD44-8771-0734AE59738D}" type="slidenum">
              <a:rPr lang="en-US" altLang="en-US"/>
              <a:pPr>
                <a:defRPr/>
              </a:pPr>
              <a:t>‹#›</a:t>
            </a:fld>
            <a:endParaRPr lang="en-US" altLang="en-US"/>
          </a:p>
        </p:txBody>
      </p:sp>
      <p:pic>
        <p:nvPicPr>
          <p:cNvPr id="8" name="Picture 7" descr="NFC_logo_horizontal.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A drawing of a face&#10;&#10;Description automatically generated">
            <a:extLst>
              <a:ext uri="{FF2B5EF4-FFF2-40B4-BE49-F238E27FC236}">
                <a16:creationId xmlns:a16="http://schemas.microsoft.com/office/drawing/2014/main" id="{0E569ED6-353D-4C62-968F-61847137DA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AF1C1E65-130A-4D20-8CB3-7854478D0F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92852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9819-7450-7A49-8FA0-F0D97356F127}"/>
              </a:ext>
            </a:extLst>
          </p:cNvPr>
          <p:cNvSpPr>
            <a:spLocks noGrp="1"/>
          </p:cNvSpPr>
          <p:nvPr>
            <p:ph type="dt" sz="half" idx="10"/>
          </p:nvPr>
        </p:nvSpPr>
        <p:spPr/>
        <p:txBody>
          <a:bodyPr/>
          <a:lstStyle>
            <a:lvl1pPr>
              <a:defRPr/>
            </a:lvl1pPr>
          </a:lstStyle>
          <a:p>
            <a:pPr>
              <a:defRPr/>
            </a:pPr>
            <a:fld id="{1F25571F-34A5-474B-9615-96FD29E6693F}" type="datetimeFigureOut">
              <a:rPr lang="en-US" altLang="en-US" smtClean="0"/>
              <a:pPr>
                <a:defRPr/>
              </a:pPr>
              <a:t>3/24/21</a:t>
            </a:fld>
            <a:endParaRPr lang="en-US" altLang="en-US"/>
          </a:p>
        </p:txBody>
      </p:sp>
      <p:sp>
        <p:nvSpPr>
          <p:cNvPr id="5" name="Footer Placeholder 4">
            <a:extLst>
              <a:ext uri="{FF2B5EF4-FFF2-40B4-BE49-F238E27FC236}">
                <a16:creationId xmlns:a16="http://schemas.microsoft.com/office/drawing/2014/main" id="{BBC8301B-B0EF-CB4A-9515-4962C8234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5309B9-3642-6942-AE11-225F99029CFF}"/>
              </a:ext>
            </a:extLst>
          </p:cNvPr>
          <p:cNvSpPr>
            <a:spLocks noGrp="1"/>
          </p:cNvSpPr>
          <p:nvPr>
            <p:ph type="sldNum" sz="quarter" idx="12"/>
          </p:nvPr>
        </p:nvSpPr>
        <p:spPr/>
        <p:txBody>
          <a:bodyPr/>
          <a:lstStyle>
            <a:lvl1pPr>
              <a:defRPr/>
            </a:lvl1pPr>
          </a:lstStyle>
          <a:p>
            <a:pPr>
              <a:defRPr/>
            </a:pPr>
            <a:fld id="{02C3D890-0BC3-D04B-8590-BCB56F8997D1}" type="slidenum">
              <a:rPr lang="en-US" altLang="en-US"/>
              <a:pPr>
                <a:defRPr/>
              </a:pPr>
              <a:t>‹#›</a:t>
            </a:fld>
            <a:endParaRPr lang="en-US" altLang="en-US"/>
          </a:p>
        </p:txBody>
      </p:sp>
      <p:cxnSp>
        <p:nvCxnSpPr>
          <p:cNvPr id="8" name="Straight Connector 7"/>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NFC_logo_horizontal.eps">
            <a:extLst>
              <a:ext uri="{FF2B5EF4-FFF2-40B4-BE49-F238E27FC236}">
                <a16:creationId xmlns:a16="http://schemas.microsoft.com/office/drawing/2014/main" id="{4B763254-CFDF-4E5A-B290-379689CF8F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424664"/>
            <a:ext cx="1440160" cy="308606"/>
          </a:xfrm>
          <a:prstGeom prst="rect">
            <a:avLst/>
          </a:prstGeom>
        </p:spPr>
      </p:pic>
      <p:pic>
        <p:nvPicPr>
          <p:cNvPr id="11" name="Picture 10" descr="A drawing of a face&#10;&#10;Description automatically generated">
            <a:extLst>
              <a:ext uri="{FF2B5EF4-FFF2-40B4-BE49-F238E27FC236}">
                <a16:creationId xmlns:a16="http://schemas.microsoft.com/office/drawing/2014/main" id="{429B1DEC-3C80-4498-AE19-466A54CF1C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3800" y="6314584"/>
            <a:ext cx="1207368" cy="476279"/>
          </a:xfrm>
          <a:prstGeom prst="rect">
            <a:avLst/>
          </a:prstGeom>
        </p:spPr>
      </p:pic>
      <p:pic>
        <p:nvPicPr>
          <p:cNvPr id="12" name="Picture 11">
            <a:extLst>
              <a:ext uri="{FF2B5EF4-FFF2-40B4-BE49-F238E27FC236}">
                <a16:creationId xmlns:a16="http://schemas.microsoft.com/office/drawing/2014/main" id="{1A99F9E0-D9E1-4583-A775-041A38D01F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39952" y="6280915"/>
            <a:ext cx="694479" cy="543619"/>
          </a:xfrm>
          <a:prstGeom prst="rect">
            <a:avLst/>
          </a:prstGeom>
        </p:spPr>
      </p:pic>
    </p:spTree>
    <p:extLst>
      <p:ext uri="{BB962C8B-B14F-4D97-AF65-F5344CB8AC3E}">
        <p14:creationId xmlns:p14="http://schemas.microsoft.com/office/powerpoint/2010/main" val="227561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285791B-4F29-F04B-83D7-1F89737617BD}"/>
              </a:ext>
            </a:extLst>
          </p:cNvPr>
          <p:cNvCxnSpPr/>
          <p:nvPr/>
        </p:nvCxnSpPr>
        <p:spPr>
          <a:xfrm>
            <a:off x="467544" y="4225628"/>
            <a:ext cx="8250918" cy="236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5644" y="1988840"/>
            <a:ext cx="8170812"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505644" y="4253504"/>
            <a:ext cx="8170812"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E969BBC-8354-FC48-930F-670DF5E6B28F}"/>
              </a:ext>
            </a:extLst>
          </p:cNvPr>
          <p:cNvSpPr>
            <a:spLocks noGrp="1"/>
          </p:cNvSpPr>
          <p:nvPr>
            <p:ph type="dt" sz="half" idx="10"/>
          </p:nvPr>
        </p:nvSpPr>
        <p:spPr/>
        <p:txBody>
          <a:bodyPr/>
          <a:lstStyle>
            <a:lvl1pPr>
              <a:defRPr smtClean="0"/>
            </a:lvl1pPr>
          </a:lstStyle>
          <a:p>
            <a:pPr>
              <a:defRPr/>
            </a:pPr>
            <a:fld id="{B74360FA-CF2E-E84B-B4B9-B93F01B41B5C}" type="datetimeFigureOut">
              <a:rPr lang="en-US" altLang="en-US" smtClean="0"/>
              <a:pPr>
                <a:defRPr/>
              </a:pPr>
              <a:t>3/24/21</a:t>
            </a:fld>
            <a:endParaRPr lang="en-US" altLang="en-US"/>
          </a:p>
        </p:txBody>
      </p:sp>
      <p:sp>
        <p:nvSpPr>
          <p:cNvPr id="6" name="Footer Placeholder 4">
            <a:extLst>
              <a:ext uri="{FF2B5EF4-FFF2-40B4-BE49-F238E27FC236}">
                <a16:creationId xmlns:a16="http://schemas.microsoft.com/office/drawing/2014/main" id="{F16A5ABA-2C12-4641-8C36-8A341E082E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89E004-DC21-2243-9E6C-57CB6A9DEBBE}"/>
              </a:ext>
            </a:extLst>
          </p:cNvPr>
          <p:cNvSpPr>
            <a:spLocks noGrp="1"/>
          </p:cNvSpPr>
          <p:nvPr>
            <p:ph type="sldNum" sz="quarter" idx="12"/>
          </p:nvPr>
        </p:nvSpPr>
        <p:spPr/>
        <p:txBody>
          <a:bodyPr/>
          <a:lstStyle>
            <a:lvl1pPr>
              <a:defRPr smtClean="0"/>
            </a:lvl1pPr>
          </a:lstStyle>
          <a:p>
            <a:pPr>
              <a:defRPr/>
            </a:pPr>
            <a:fld id="{D089C757-5FFD-954F-948E-8A2C6CE34ACF}"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2009C391-6D03-4308-9388-E0383835EC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549938CC-1D87-4CDD-914B-5AA239C59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7B5FCE4B-3F5A-49E7-A03D-78A7682669C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943715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27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A4B94B-AA51-CF43-AF87-1D8C892E3FD5}"/>
              </a:ext>
            </a:extLst>
          </p:cNvPr>
          <p:cNvSpPr>
            <a:spLocks noGrp="1"/>
          </p:cNvSpPr>
          <p:nvPr>
            <p:ph type="dt" sz="half" idx="10"/>
          </p:nvPr>
        </p:nvSpPr>
        <p:spPr/>
        <p:txBody>
          <a:bodyPr/>
          <a:lstStyle>
            <a:lvl1pPr>
              <a:defRPr/>
            </a:lvl1pPr>
          </a:lstStyle>
          <a:p>
            <a:pPr>
              <a:defRPr/>
            </a:pPr>
            <a:fld id="{A30FF137-A55B-F240-9415-D6BB833CBD44}" type="datetimeFigureOut">
              <a:rPr lang="en-US" altLang="en-US" smtClean="0"/>
              <a:pPr>
                <a:defRPr/>
              </a:pPr>
              <a:t>3/24/21</a:t>
            </a:fld>
            <a:endParaRPr lang="en-US" altLang="en-US"/>
          </a:p>
        </p:txBody>
      </p:sp>
      <p:sp>
        <p:nvSpPr>
          <p:cNvPr id="6" name="Footer Placeholder 4">
            <a:extLst>
              <a:ext uri="{FF2B5EF4-FFF2-40B4-BE49-F238E27FC236}">
                <a16:creationId xmlns:a16="http://schemas.microsoft.com/office/drawing/2014/main" id="{20F480B1-0ACD-AE4A-AB32-60E17E87E06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2058B0C-38FD-4A4E-952D-BD8018E50EE1}"/>
              </a:ext>
            </a:extLst>
          </p:cNvPr>
          <p:cNvSpPr>
            <a:spLocks noGrp="1"/>
          </p:cNvSpPr>
          <p:nvPr>
            <p:ph type="sldNum" sz="quarter" idx="12"/>
          </p:nvPr>
        </p:nvSpPr>
        <p:spPr/>
        <p:txBody>
          <a:bodyPr/>
          <a:lstStyle>
            <a:lvl1pPr>
              <a:defRPr/>
            </a:lvl1pPr>
          </a:lstStyle>
          <a:p>
            <a:pPr>
              <a:defRPr/>
            </a:pPr>
            <a:fld id="{E2D8DB71-A5B9-3D4B-8FA0-0EB965A18141}" type="slidenum">
              <a:rPr lang="en-US" altLang="en-US"/>
              <a:pPr>
                <a:defRPr/>
              </a:pPr>
              <a:t>‹#›</a:t>
            </a:fld>
            <a:endParaRPr lang="en-US" altLang="en-US"/>
          </a:p>
        </p:txBody>
      </p:sp>
      <p:cxnSp>
        <p:nvCxnSpPr>
          <p:cNvPr id="9" name="Straight Connector 8"/>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NFC_logo_horizontal.eps">
            <a:extLst>
              <a:ext uri="{FF2B5EF4-FFF2-40B4-BE49-F238E27FC236}">
                <a16:creationId xmlns:a16="http://schemas.microsoft.com/office/drawing/2014/main" id="{D0D567BF-72AE-45C7-BDC0-A7B81A585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2" name="Picture 11" descr="A drawing of a face&#10;&#10;Description automatically generated">
            <a:extLst>
              <a:ext uri="{FF2B5EF4-FFF2-40B4-BE49-F238E27FC236}">
                <a16:creationId xmlns:a16="http://schemas.microsoft.com/office/drawing/2014/main" id="{2117FF5C-F279-462B-9891-7E86E6B21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3" name="Picture 12">
            <a:extLst>
              <a:ext uri="{FF2B5EF4-FFF2-40B4-BE49-F238E27FC236}">
                <a16:creationId xmlns:a16="http://schemas.microsoft.com/office/drawing/2014/main" id="{1A515FB5-008C-4A42-86A8-161333FF0C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402090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4F5A47D-1D79-2A44-B1BB-686C3D8BBAA2}"/>
              </a:ext>
            </a:extLst>
          </p:cNvPr>
          <p:cNvCxnSpPr/>
          <p:nvPr/>
        </p:nvCxnSpPr>
        <p:spPr>
          <a:xfrm flipH="1">
            <a:off x="4572000" y="1692275"/>
            <a:ext cx="1588" cy="425700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5108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01498577-C11F-BA4B-AC31-54C6E5DBC4A3}"/>
              </a:ext>
            </a:extLst>
          </p:cNvPr>
          <p:cNvSpPr>
            <a:spLocks noGrp="1"/>
          </p:cNvSpPr>
          <p:nvPr>
            <p:ph type="dt" sz="half" idx="10"/>
          </p:nvPr>
        </p:nvSpPr>
        <p:spPr/>
        <p:txBody>
          <a:bodyPr/>
          <a:lstStyle>
            <a:lvl1pPr>
              <a:defRPr smtClean="0"/>
            </a:lvl1pPr>
          </a:lstStyle>
          <a:p>
            <a:pPr>
              <a:defRPr/>
            </a:pPr>
            <a:fld id="{AF885FDE-3643-5440-944E-F2D9B844C8B9}" type="datetimeFigureOut">
              <a:rPr lang="en-US" altLang="en-US" smtClean="0"/>
              <a:pPr>
                <a:defRPr/>
              </a:pPr>
              <a:t>3/24/21</a:t>
            </a:fld>
            <a:endParaRPr lang="en-US" altLang="en-US"/>
          </a:p>
        </p:txBody>
      </p:sp>
      <p:sp>
        <p:nvSpPr>
          <p:cNvPr id="9" name="Footer Placeholder 7">
            <a:extLst>
              <a:ext uri="{FF2B5EF4-FFF2-40B4-BE49-F238E27FC236}">
                <a16:creationId xmlns:a16="http://schemas.microsoft.com/office/drawing/2014/main" id="{0129E204-E749-5841-B313-3833A0FD45B8}"/>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E1338224-C761-2A40-B0C2-067707ED5E96}"/>
              </a:ext>
            </a:extLst>
          </p:cNvPr>
          <p:cNvSpPr>
            <a:spLocks noGrp="1"/>
          </p:cNvSpPr>
          <p:nvPr>
            <p:ph type="sldNum" sz="quarter" idx="12"/>
          </p:nvPr>
        </p:nvSpPr>
        <p:spPr/>
        <p:txBody>
          <a:bodyPr/>
          <a:lstStyle>
            <a:lvl1pPr>
              <a:defRPr smtClean="0"/>
            </a:lvl1pPr>
          </a:lstStyle>
          <a:p>
            <a:pPr>
              <a:defRPr/>
            </a:pPr>
            <a:fld id="{B1A10F70-2F75-134C-A340-1FDA919D5A7F}" type="slidenum">
              <a:rPr lang="en-US" altLang="en-US"/>
              <a:pPr>
                <a:defRPr/>
              </a:pPr>
              <a:t>‹#›</a:t>
            </a:fld>
            <a:endParaRPr lang="en-US" altLang="en-US"/>
          </a:p>
        </p:txBody>
      </p:sp>
      <p:cxnSp>
        <p:nvCxnSpPr>
          <p:cNvPr id="12" name="Straight Connector 11"/>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descr="NFC_logo_horizontal.eps">
            <a:extLst>
              <a:ext uri="{FF2B5EF4-FFF2-40B4-BE49-F238E27FC236}">
                <a16:creationId xmlns:a16="http://schemas.microsoft.com/office/drawing/2014/main" id="{7ED1C323-87E0-4B4D-9E8D-25BB2DCF8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5" name="Picture 14" descr="A drawing of a face&#10;&#10;Description automatically generated">
            <a:extLst>
              <a:ext uri="{FF2B5EF4-FFF2-40B4-BE49-F238E27FC236}">
                <a16:creationId xmlns:a16="http://schemas.microsoft.com/office/drawing/2014/main" id="{93B94634-27A7-4306-80A0-B89242BFA8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6" name="Picture 15">
            <a:extLst>
              <a:ext uri="{FF2B5EF4-FFF2-40B4-BE49-F238E27FC236}">
                <a16:creationId xmlns:a16="http://schemas.microsoft.com/office/drawing/2014/main" id="{219880AD-24AD-42E5-A416-F8E188DCE1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62627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3C6266B-D02B-2E45-93D2-0B8916B8796F}"/>
              </a:ext>
            </a:extLst>
          </p:cNvPr>
          <p:cNvSpPr>
            <a:spLocks noGrp="1"/>
          </p:cNvSpPr>
          <p:nvPr>
            <p:ph type="dt" sz="half" idx="10"/>
          </p:nvPr>
        </p:nvSpPr>
        <p:spPr/>
        <p:txBody>
          <a:bodyPr/>
          <a:lstStyle>
            <a:lvl1pPr>
              <a:defRPr/>
            </a:lvl1pPr>
          </a:lstStyle>
          <a:p>
            <a:pPr>
              <a:defRPr/>
            </a:pPr>
            <a:fld id="{4318B508-AAFD-9542-9295-0CEB385ABC1F}" type="datetimeFigureOut">
              <a:rPr lang="en-US" altLang="en-US" smtClean="0"/>
              <a:pPr>
                <a:defRPr/>
              </a:pPr>
              <a:t>3/24/21</a:t>
            </a:fld>
            <a:endParaRPr lang="en-US" altLang="en-US"/>
          </a:p>
        </p:txBody>
      </p:sp>
      <p:sp>
        <p:nvSpPr>
          <p:cNvPr id="4" name="Footer Placeholder 4">
            <a:extLst>
              <a:ext uri="{FF2B5EF4-FFF2-40B4-BE49-F238E27FC236}">
                <a16:creationId xmlns:a16="http://schemas.microsoft.com/office/drawing/2014/main" id="{4ECF1976-DB16-F549-A0D3-331BCA2D49E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ED4586-BDF3-144C-8416-543C75C40097}"/>
              </a:ext>
            </a:extLst>
          </p:cNvPr>
          <p:cNvSpPr>
            <a:spLocks noGrp="1"/>
          </p:cNvSpPr>
          <p:nvPr>
            <p:ph type="sldNum" sz="quarter" idx="12"/>
          </p:nvPr>
        </p:nvSpPr>
        <p:spPr/>
        <p:txBody>
          <a:bodyPr/>
          <a:lstStyle>
            <a:lvl1pPr>
              <a:defRPr/>
            </a:lvl1pPr>
          </a:lstStyle>
          <a:p>
            <a:pPr>
              <a:defRPr/>
            </a:pPr>
            <a:fld id="{8DB738C0-EBB5-BB42-A710-D326C5CB4A17}" type="slidenum">
              <a:rPr lang="en-US" altLang="en-US"/>
              <a:pPr>
                <a:defRPr/>
              </a:pPr>
              <a:t>‹#›</a:t>
            </a:fld>
            <a:endParaRPr lang="en-US" altLang="en-US"/>
          </a:p>
        </p:txBody>
      </p:sp>
      <p:cxnSp>
        <p:nvCxnSpPr>
          <p:cNvPr id="7" name="Straight Connector 6"/>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8" descr="NFC_logo_horizontal.eps">
            <a:extLst>
              <a:ext uri="{FF2B5EF4-FFF2-40B4-BE49-F238E27FC236}">
                <a16:creationId xmlns:a16="http://schemas.microsoft.com/office/drawing/2014/main" id="{40208B9D-F9D5-41A3-B683-F5DD9DE77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0" name="Picture 9" descr="A drawing of a face&#10;&#10;Description automatically generated">
            <a:extLst>
              <a:ext uri="{FF2B5EF4-FFF2-40B4-BE49-F238E27FC236}">
                <a16:creationId xmlns:a16="http://schemas.microsoft.com/office/drawing/2014/main" id="{F78B808B-C872-4DA9-8CED-24C86CEABE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1" name="Picture 10">
            <a:extLst>
              <a:ext uri="{FF2B5EF4-FFF2-40B4-BE49-F238E27FC236}">
                <a16:creationId xmlns:a16="http://schemas.microsoft.com/office/drawing/2014/main" id="{AE64E6E3-A872-48D6-BB23-5587498A520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140670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5D41BBC-7AAF-A444-BFE8-A0DECC3845A9}"/>
              </a:ext>
            </a:extLst>
          </p:cNvPr>
          <p:cNvSpPr>
            <a:spLocks noGrp="1"/>
          </p:cNvSpPr>
          <p:nvPr>
            <p:ph type="dt" sz="half" idx="10"/>
          </p:nvPr>
        </p:nvSpPr>
        <p:spPr/>
        <p:txBody>
          <a:bodyPr/>
          <a:lstStyle>
            <a:lvl1pPr>
              <a:defRPr/>
            </a:lvl1pPr>
          </a:lstStyle>
          <a:p>
            <a:pPr>
              <a:defRPr/>
            </a:pPr>
            <a:fld id="{F4DE643C-8B35-F24D-895D-737BCD559C24}" type="datetimeFigureOut">
              <a:rPr lang="en-US" altLang="en-US" smtClean="0"/>
              <a:pPr>
                <a:defRPr/>
              </a:pPr>
              <a:t>3/24/21</a:t>
            </a:fld>
            <a:endParaRPr lang="en-US" altLang="en-US"/>
          </a:p>
        </p:txBody>
      </p:sp>
      <p:sp>
        <p:nvSpPr>
          <p:cNvPr id="3" name="Footer Placeholder 4">
            <a:extLst>
              <a:ext uri="{FF2B5EF4-FFF2-40B4-BE49-F238E27FC236}">
                <a16:creationId xmlns:a16="http://schemas.microsoft.com/office/drawing/2014/main" id="{72AF35E5-0C9B-7846-B928-262DAAC31C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13428B8-C7CE-B442-BD0E-C5502CBD3455}"/>
              </a:ext>
            </a:extLst>
          </p:cNvPr>
          <p:cNvSpPr>
            <a:spLocks noGrp="1"/>
          </p:cNvSpPr>
          <p:nvPr>
            <p:ph type="sldNum" sz="quarter" idx="12"/>
          </p:nvPr>
        </p:nvSpPr>
        <p:spPr/>
        <p:txBody>
          <a:bodyPr/>
          <a:lstStyle>
            <a:lvl1pPr>
              <a:defRPr/>
            </a:lvl1pPr>
          </a:lstStyle>
          <a:p>
            <a:pPr>
              <a:defRPr/>
            </a:pPr>
            <a:fld id="{EC1CC62C-9B9B-3049-B651-4848EF8A36F2}" type="slidenum">
              <a:rPr lang="en-US" altLang="en-US"/>
              <a:pPr>
                <a:defRPr/>
              </a:pPr>
              <a:t>‹#›</a:t>
            </a:fld>
            <a:endParaRPr lang="en-US" altLang="en-US"/>
          </a:p>
        </p:txBody>
      </p:sp>
      <p:cxnSp>
        <p:nvCxnSpPr>
          <p:cNvPr id="6" name="Straight Connector 5"/>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NFC_logo_horizontal.eps">
            <a:extLst>
              <a:ext uri="{FF2B5EF4-FFF2-40B4-BE49-F238E27FC236}">
                <a16:creationId xmlns:a16="http://schemas.microsoft.com/office/drawing/2014/main" id="{3C51CA45-DF78-4682-9490-BEC79126C9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9" name="Picture 8" descr="A drawing of a face&#10;&#10;Description automatically generated">
            <a:extLst>
              <a:ext uri="{FF2B5EF4-FFF2-40B4-BE49-F238E27FC236}">
                <a16:creationId xmlns:a16="http://schemas.microsoft.com/office/drawing/2014/main" id="{7B2D3343-4883-4EC2-8C7D-9CF4D12BC2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0" name="Picture 9">
            <a:extLst>
              <a:ext uri="{FF2B5EF4-FFF2-40B4-BE49-F238E27FC236}">
                <a16:creationId xmlns:a16="http://schemas.microsoft.com/office/drawing/2014/main" id="{336D50DA-B3F5-4E48-8C51-ABBCB8890D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324433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0A9A7DC-025A-1648-BF22-47113C854562}"/>
              </a:ext>
            </a:extLst>
          </p:cNvPr>
          <p:cNvCxnSpPr/>
          <p:nvPr/>
        </p:nvCxnSpPr>
        <p:spPr>
          <a:xfrm flipH="1">
            <a:off x="2771800" y="792163"/>
            <a:ext cx="4738" cy="5157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157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3"/>
            <a:ext cx="2139696" cy="38187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83E7E80-73CC-6B4E-892D-B319114962E2}"/>
              </a:ext>
            </a:extLst>
          </p:cNvPr>
          <p:cNvSpPr>
            <a:spLocks noGrp="1"/>
          </p:cNvSpPr>
          <p:nvPr>
            <p:ph type="dt" sz="half" idx="10"/>
          </p:nvPr>
        </p:nvSpPr>
        <p:spPr/>
        <p:txBody>
          <a:bodyPr/>
          <a:lstStyle>
            <a:lvl1pPr>
              <a:defRPr smtClean="0"/>
            </a:lvl1pPr>
          </a:lstStyle>
          <a:p>
            <a:pPr>
              <a:defRPr/>
            </a:pPr>
            <a:fld id="{4359B4DA-D465-704B-82FA-9C560F293AB1}" type="datetimeFigureOut">
              <a:rPr lang="en-US" altLang="en-US" smtClean="0"/>
              <a:pPr>
                <a:defRPr/>
              </a:pPr>
              <a:t>3/24/21</a:t>
            </a:fld>
            <a:endParaRPr lang="en-US" altLang="en-US"/>
          </a:p>
        </p:txBody>
      </p:sp>
      <p:sp>
        <p:nvSpPr>
          <p:cNvPr id="7" name="Footer Placeholder 5">
            <a:extLst>
              <a:ext uri="{FF2B5EF4-FFF2-40B4-BE49-F238E27FC236}">
                <a16:creationId xmlns:a16="http://schemas.microsoft.com/office/drawing/2014/main" id="{438A9399-5A7C-B444-9384-91D5E53297F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82BB77C-575A-A24A-9D15-CFDE7F0A3649}"/>
              </a:ext>
            </a:extLst>
          </p:cNvPr>
          <p:cNvSpPr>
            <a:spLocks noGrp="1"/>
          </p:cNvSpPr>
          <p:nvPr>
            <p:ph type="sldNum" sz="quarter" idx="12"/>
          </p:nvPr>
        </p:nvSpPr>
        <p:spPr/>
        <p:txBody>
          <a:bodyPr/>
          <a:lstStyle>
            <a:lvl1pPr>
              <a:defRPr smtClean="0"/>
            </a:lvl1pPr>
          </a:lstStyle>
          <a:p>
            <a:pPr>
              <a:defRPr/>
            </a:pPr>
            <a:fld id="{016D7D7F-4572-A34C-B33D-1962B232E148}" type="slidenum">
              <a:rPr lang="en-US" altLang="en-US"/>
              <a:pPr>
                <a:defRPr/>
              </a:pPr>
              <a:t>‹#›</a:t>
            </a:fld>
            <a:endParaRPr lang="en-US" altLang="en-US"/>
          </a:p>
        </p:txBody>
      </p:sp>
      <p:cxnSp>
        <p:nvCxnSpPr>
          <p:cNvPr id="10" name="Straight Connector 9"/>
          <p:cNvCxnSpPr/>
          <p:nvPr userDrawn="1"/>
        </p:nvCxnSpPr>
        <p:spPr>
          <a:xfrm>
            <a:off x="467544" y="6237312"/>
            <a:ext cx="8208912" cy="0"/>
          </a:xfrm>
          <a:prstGeom prst="line">
            <a:avLst/>
          </a:prstGeom>
        </p:spPr>
        <p:style>
          <a:lnRef idx="2">
            <a:schemeClr val="accent1"/>
          </a:lnRef>
          <a:fillRef idx="0">
            <a:schemeClr val="accent1"/>
          </a:fillRef>
          <a:effectRef idx="1">
            <a:schemeClr val="accent1"/>
          </a:effectRef>
          <a:fontRef idx="minor">
            <a:schemeClr val="tx1"/>
          </a:fontRef>
        </p:style>
      </p:cxnSp>
      <p:pic>
        <p:nvPicPr>
          <p:cNvPr id="12" name="Picture 11" descr="NFC_logo_horizontal.eps">
            <a:extLst>
              <a:ext uri="{FF2B5EF4-FFF2-40B4-BE49-F238E27FC236}">
                <a16:creationId xmlns:a16="http://schemas.microsoft.com/office/drawing/2014/main" id="{27B61FDD-2CB5-4B07-8479-18C00B5D38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360754"/>
            <a:ext cx="1440160" cy="308606"/>
          </a:xfrm>
          <a:prstGeom prst="rect">
            <a:avLst/>
          </a:prstGeom>
        </p:spPr>
      </p:pic>
      <p:pic>
        <p:nvPicPr>
          <p:cNvPr id="13" name="Picture 12" descr="A drawing of a face&#10;&#10;Description automatically generated">
            <a:extLst>
              <a:ext uri="{FF2B5EF4-FFF2-40B4-BE49-F238E27FC236}">
                <a16:creationId xmlns:a16="http://schemas.microsoft.com/office/drawing/2014/main" id="{8353B9DA-5755-4FDE-A0A4-2BCFA0AADD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9432" y="6310481"/>
            <a:ext cx="1207368" cy="476279"/>
          </a:xfrm>
          <a:prstGeom prst="rect">
            <a:avLst/>
          </a:prstGeom>
        </p:spPr>
      </p:pic>
      <p:pic>
        <p:nvPicPr>
          <p:cNvPr id="14" name="Picture 13">
            <a:extLst>
              <a:ext uri="{FF2B5EF4-FFF2-40B4-BE49-F238E27FC236}">
                <a16:creationId xmlns:a16="http://schemas.microsoft.com/office/drawing/2014/main" id="{96A86898-00DE-46C4-8CF4-139F41FCF3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21537" y="6299613"/>
            <a:ext cx="694479" cy="543619"/>
          </a:xfrm>
          <a:prstGeom prst="rect">
            <a:avLst/>
          </a:prstGeom>
        </p:spPr>
      </p:pic>
    </p:spTree>
    <p:extLst>
      <p:ext uri="{BB962C8B-B14F-4D97-AF65-F5344CB8AC3E}">
        <p14:creationId xmlns:p14="http://schemas.microsoft.com/office/powerpoint/2010/main" val="363584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D5D83B-0CDD-524D-980D-3B765D49257F}"/>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C6D04CA9-3E91-4648-A823-BC7A6A64731A}"/>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658F1595-06B7-4A4A-B832-4AE16ED80801}"/>
              </a:ext>
            </a:extLst>
          </p:cNvPr>
          <p:cNvSpPr>
            <a:spLocks noGrp="1"/>
          </p:cNvSpPr>
          <p:nvPr>
            <p:ph type="body" idx="1"/>
          </p:nvPr>
        </p:nvSpPr>
        <p:spPr bwMode="auto">
          <a:xfrm>
            <a:off x="457200" y="1600200"/>
            <a:ext cx="8229600" cy="4421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A2641AC5-1647-4F43-B8ED-40A3D6D2D6D0}"/>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3">
            <a:extLst>
              <a:ext uri="{FF2B5EF4-FFF2-40B4-BE49-F238E27FC236}">
                <a16:creationId xmlns:a16="http://schemas.microsoft.com/office/drawing/2014/main" id="{89BB5C50-143C-7647-B1EC-66F41E3D12B7}"/>
              </a:ext>
            </a:extLst>
          </p:cNvPr>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FFFFF"/>
                </a:solidFill>
              </a:defRPr>
            </a:lvl1pPr>
          </a:lstStyle>
          <a:p>
            <a:pPr>
              <a:defRPr/>
            </a:pPr>
            <a:fld id="{8063069F-3DBC-F849-84D6-D58D7F7287AA}" type="datetimeFigureOut">
              <a:rPr lang="en-US" altLang="en-US" smtClean="0"/>
              <a:pPr>
                <a:defRPr/>
              </a:pPr>
              <a:t>3/24/21</a:t>
            </a:fld>
            <a:endParaRPr lang="en-US" altLang="en-US"/>
          </a:p>
        </p:txBody>
      </p:sp>
      <p:sp>
        <p:nvSpPr>
          <p:cNvPr id="5" name="Footer Placeholder 4">
            <a:extLst>
              <a:ext uri="{FF2B5EF4-FFF2-40B4-BE49-F238E27FC236}">
                <a16:creationId xmlns:a16="http://schemas.microsoft.com/office/drawing/2014/main" id="{6D8493F6-A0D9-B24B-AAF7-83D2640A9B6C}"/>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FFFFFF"/>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3309B0D-7420-B248-B636-BF29E8A504F0}"/>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smtClean="0">
                <a:solidFill>
                  <a:srgbClr val="FFFFFF"/>
                </a:solidFill>
              </a:defRPr>
            </a:lvl1pPr>
          </a:lstStyle>
          <a:p>
            <a:pPr>
              <a:defRPr/>
            </a:pPr>
            <a:fld id="{0625BF09-BEB7-8247-8A2F-99BD299D02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78" r:id="rId1"/>
    <p:sldLayoutId id="2147483871" r:id="rId2"/>
    <p:sldLayoutId id="2147483879" r:id="rId3"/>
    <p:sldLayoutId id="2147483872" r:id="rId4"/>
    <p:sldLayoutId id="2147483880" r:id="rId5"/>
    <p:sldLayoutId id="2147483873" r:id="rId6"/>
    <p:sldLayoutId id="2147483874" r:id="rId7"/>
    <p:sldLayoutId id="2147483881" r:id="rId8"/>
  </p:sldLayoutIdLst>
  <p:txStyles>
    <p:titleStyle>
      <a:lvl1pPr algn="l" rtl="0" eaLnBrk="1" fontAlgn="base" hangingPunct="1">
        <a:spcBef>
          <a:spcPct val="0"/>
        </a:spcBef>
        <a:spcAft>
          <a:spcPct val="0"/>
        </a:spcAft>
        <a:defRPr sz="4000" kern="1200" spc="-100">
          <a:solidFill>
            <a:schemeClr val="tx2"/>
          </a:solidFill>
          <a:latin typeface="+mj-lt"/>
          <a:ea typeface="MS PGothic" panose="020B0600070205080204" pitchFamily="34" charset="-128"/>
          <a:cs typeface="MS PGothic" charset="0"/>
        </a:defRPr>
      </a:lvl1pPr>
      <a:lvl2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2pPr>
      <a:lvl3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3pPr>
      <a:lvl4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4pPr>
      <a:lvl5pPr algn="l" rtl="0" eaLnBrk="1" fontAlgn="base" hangingPunct="1">
        <a:spcBef>
          <a:spcPct val="0"/>
        </a:spcBef>
        <a:spcAft>
          <a:spcPct val="0"/>
        </a:spcAft>
        <a:defRPr sz="4000">
          <a:solidFill>
            <a:schemeClr val="tx2"/>
          </a:solidFill>
          <a:latin typeface="Arial" charset="0"/>
          <a:ea typeface="MS PGothic" panose="020B0600070205080204" pitchFamily="34" charset="-128"/>
          <a:cs typeface="MS PGothic"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1pPr>
      <a:lvl2pPr marL="457200" indent="-182563" algn="l" rtl="0" eaLnBrk="1" fontAlgn="base" hangingPunct="1">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2pPr>
      <a:lvl3pPr marL="730250" indent="-182563" algn="l" rtl="0" eaLnBrk="1" fontAlgn="base" hangingPunct="1">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3pPr>
      <a:lvl4pPr marL="1004888" indent="-182563" algn="l" rtl="0" eaLnBrk="1" fontAlgn="base" hangingPunct="1">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4pPr>
      <a:lvl5pPr marL="1187450" indent="-136525"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youtube.com/watch?v=jzT_sLgf-UQ&amp;feature=endscreen&amp;NR=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0956-3EF6-114F-9195-5D49E0691F67}"/>
              </a:ext>
            </a:extLst>
          </p:cNvPr>
          <p:cNvSpPr>
            <a:spLocks noGrp="1"/>
          </p:cNvSpPr>
          <p:nvPr>
            <p:ph type="ctrTitle"/>
          </p:nvPr>
        </p:nvSpPr>
        <p:spPr/>
        <p:txBody>
          <a:bodyPr/>
          <a:lstStyle/>
          <a:p>
            <a:r>
              <a:rPr lang="en-US" sz="2800" dirty="0"/>
              <a:t>Canada: </a:t>
            </a:r>
            <a:br>
              <a:rPr lang="en-US" sz="2800" dirty="0"/>
            </a:br>
            <a:r>
              <a:rPr lang="en-US" sz="2800" dirty="0"/>
              <a:t>The federal role in housing policy</a:t>
            </a:r>
            <a:br>
              <a:rPr lang="en-US" sz="2800" dirty="0"/>
            </a:br>
            <a:r>
              <a:rPr lang="en-US" sz="2800" dirty="0"/>
              <a:t>(A brief history)</a:t>
            </a:r>
            <a:br>
              <a:rPr lang="en-US" sz="2800" dirty="0"/>
            </a:br>
            <a:br>
              <a:rPr lang="en-US" sz="2800" dirty="0"/>
            </a:br>
            <a:r>
              <a:rPr lang="en-US" sz="2000" dirty="0"/>
              <a:t>Guest lecture for  </a:t>
            </a:r>
            <a:br>
              <a:rPr lang="en-US" sz="2000" dirty="0"/>
            </a:br>
            <a:r>
              <a:rPr lang="en-US" sz="2000" dirty="0"/>
              <a:t>professor Benjamin </a:t>
            </a:r>
            <a:r>
              <a:rPr lang="en-US" sz="2000" dirty="0" err="1"/>
              <a:t>Adu</a:t>
            </a:r>
            <a:r>
              <a:rPr lang="en-US" sz="2000" dirty="0"/>
              <a:t> </a:t>
            </a:r>
            <a:r>
              <a:rPr lang="en-US" sz="2000" dirty="0" err="1"/>
              <a:t>Gyamfi</a:t>
            </a:r>
            <a:r>
              <a:rPr lang="en-US" sz="2000" dirty="0"/>
              <a:t> </a:t>
            </a:r>
            <a:endParaRPr lang="en-US" sz="2800" dirty="0"/>
          </a:p>
        </p:txBody>
      </p:sp>
      <p:sp>
        <p:nvSpPr>
          <p:cNvPr id="3" name="Subtitle 2">
            <a:extLst>
              <a:ext uri="{FF2B5EF4-FFF2-40B4-BE49-F238E27FC236}">
                <a16:creationId xmlns:a16="http://schemas.microsoft.com/office/drawing/2014/main" id="{BF529DFE-235E-A04F-B8AF-C02089489491}"/>
              </a:ext>
            </a:extLst>
          </p:cNvPr>
          <p:cNvSpPr>
            <a:spLocks noGrp="1"/>
          </p:cNvSpPr>
          <p:nvPr>
            <p:ph type="subTitle" idx="1"/>
          </p:nvPr>
        </p:nvSpPr>
        <p:spPr/>
        <p:txBody>
          <a:bodyPr/>
          <a:lstStyle/>
          <a:p>
            <a:endParaRPr lang="en-US" dirty="0"/>
          </a:p>
          <a:p>
            <a:r>
              <a:rPr lang="en-US" dirty="0"/>
              <a:t>March 24, 2021</a:t>
            </a:r>
          </a:p>
          <a:p>
            <a:endParaRPr lang="en-US" dirty="0"/>
          </a:p>
          <a:p>
            <a:r>
              <a:rPr lang="en-US" dirty="0"/>
              <a:t>By Nick </a:t>
            </a:r>
            <a:r>
              <a:rPr lang="en-US" dirty="0" err="1"/>
              <a:t>Falvo</a:t>
            </a:r>
            <a:r>
              <a:rPr lang="en-US" dirty="0"/>
              <a:t>, PhD</a:t>
            </a:r>
          </a:p>
        </p:txBody>
      </p:sp>
    </p:spTree>
    <p:extLst>
      <p:ext uri="{BB962C8B-B14F-4D97-AF65-F5344CB8AC3E}">
        <p14:creationId xmlns:p14="http://schemas.microsoft.com/office/powerpoint/2010/main" val="3687718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6727-E8AD-0C46-B52D-8A9EBB19D426}"/>
              </a:ext>
            </a:extLst>
          </p:cNvPr>
          <p:cNvSpPr>
            <a:spLocks noGrp="1"/>
          </p:cNvSpPr>
          <p:nvPr>
            <p:ph type="title"/>
          </p:nvPr>
        </p:nvSpPr>
        <p:spPr/>
        <p:txBody>
          <a:bodyPr/>
          <a:lstStyle/>
          <a:p>
            <a:r>
              <a:rPr lang="en-US" dirty="0"/>
              <a:t>4) Ideology</a:t>
            </a:r>
          </a:p>
        </p:txBody>
      </p:sp>
      <p:sp>
        <p:nvSpPr>
          <p:cNvPr id="3" name="Content Placeholder 2">
            <a:extLst>
              <a:ext uri="{FF2B5EF4-FFF2-40B4-BE49-F238E27FC236}">
                <a16:creationId xmlns:a16="http://schemas.microsoft.com/office/drawing/2014/main" id="{D98F83F9-FD66-3442-AF86-70C6F3E2AD8A}"/>
              </a:ext>
            </a:extLst>
          </p:cNvPr>
          <p:cNvSpPr>
            <a:spLocks noGrp="1"/>
          </p:cNvSpPr>
          <p:nvPr>
            <p:ph idx="1"/>
          </p:nvPr>
        </p:nvSpPr>
        <p:spPr/>
        <p:txBody>
          <a:bodyPr/>
          <a:lstStyle/>
          <a:p>
            <a:endParaRPr lang="en-US" dirty="0"/>
          </a:p>
          <a:p>
            <a:r>
              <a:rPr lang="en-US" dirty="0"/>
              <a:t>Governments with left-leaning perspectives tend to spend more on subsidies for rental housing.</a:t>
            </a:r>
          </a:p>
          <a:p>
            <a:endParaRPr lang="en-US" dirty="0"/>
          </a:p>
          <a:p>
            <a:r>
              <a:rPr lang="en-US" dirty="0"/>
              <a:t>You’ll frequently hear a left-of-</a:t>
            </a:r>
            <a:r>
              <a:rPr lang="en-US" dirty="0" err="1"/>
              <a:t>centre</a:t>
            </a:r>
            <a:r>
              <a:rPr lang="en-US" dirty="0"/>
              <a:t> party vow to spend more on housing (if they come to power). You’ll rarely hear a right-of-</a:t>
            </a:r>
            <a:r>
              <a:rPr lang="en-US" dirty="0" err="1"/>
              <a:t>centre</a:t>
            </a:r>
            <a:r>
              <a:rPr lang="en-US" dirty="0"/>
              <a:t> party say something similar.</a:t>
            </a:r>
          </a:p>
          <a:p>
            <a:endParaRPr lang="en-US" dirty="0"/>
          </a:p>
          <a:p>
            <a:r>
              <a:rPr lang="en-US" dirty="0"/>
              <a:t>This is the case both at the federal level and at the level of provincial and territorial governments.</a:t>
            </a:r>
          </a:p>
        </p:txBody>
      </p:sp>
    </p:spTree>
    <p:extLst>
      <p:ext uri="{BB962C8B-B14F-4D97-AF65-F5344CB8AC3E}">
        <p14:creationId xmlns:p14="http://schemas.microsoft.com/office/powerpoint/2010/main" val="2127974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F50E-BB5A-4B44-8165-66AECB0EDC1A}"/>
              </a:ext>
            </a:extLst>
          </p:cNvPr>
          <p:cNvSpPr>
            <a:spLocks noGrp="1"/>
          </p:cNvSpPr>
          <p:nvPr>
            <p:ph type="title"/>
          </p:nvPr>
        </p:nvSpPr>
        <p:spPr/>
        <p:txBody>
          <a:bodyPr/>
          <a:lstStyle/>
          <a:p>
            <a:r>
              <a:rPr lang="en-US" dirty="0"/>
              <a:t>5) Advocacy</a:t>
            </a:r>
          </a:p>
        </p:txBody>
      </p:sp>
      <p:sp>
        <p:nvSpPr>
          <p:cNvPr id="3" name="Content Placeholder 2">
            <a:extLst>
              <a:ext uri="{FF2B5EF4-FFF2-40B4-BE49-F238E27FC236}">
                <a16:creationId xmlns:a16="http://schemas.microsoft.com/office/drawing/2014/main" id="{8BC0D2AE-59EE-7640-85D2-B6699C6EFB31}"/>
              </a:ext>
            </a:extLst>
          </p:cNvPr>
          <p:cNvSpPr>
            <a:spLocks noGrp="1"/>
          </p:cNvSpPr>
          <p:nvPr>
            <p:ph idx="1"/>
          </p:nvPr>
        </p:nvSpPr>
        <p:spPr/>
        <p:txBody>
          <a:bodyPr/>
          <a:lstStyle/>
          <a:p>
            <a:endParaRPr lang="en-US" dirty="0"/>
          </a:p>
          <a:p>
            <a:r>
              <a:rPr lang="en-US" dirty="0"/>
              <a:t>Advocacy efforts by both grassroots groups and more professional organizations can be effective at pushing senior orders of government to spend more on subsidies for rental housing.</a:t>
            </a:r>
          </a:p>
          <a:p>
            <a:endParaRPr lang="en-US" dirty="0"/>
          </a:p>
          <a:p>
            <a:r>
              <a:rPr lang="en-US" dirty="0"/>
              <a:t>Admittedly, the level of effectiveness is not frequently measured (it might not be easily measurable either).</a:t>
            </a:r>
          </a:p>
          <a:p>
            <a:endParaRPr lang="en-US" dirty="0"/>
          </a:p>
        </p:txBody>
      </p:sp>
    </p:spTree>
    <p:extLst>
      <p:ext uri="{BB962C8B-B14F-4D97-AF65-F5344CB8AC3E}">
        <p14:creationId xmlns:p14="http://schemas.microsoft.com/office/powerpoint/2010/main" val="345983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B1BD07-015B-B54A-B209-ECCA1C64A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5" y="-41676"/>
            <a:ext cx="8280920" cy="6398893"/>
          </a:xfrm>
          <a:prstGeom prst="rect">
            <a:avLst/>
          </a:prstGeom>
        </p:spPr>
      </p:pic>
    </p:spTree>
    <p:extLst>
      <p:ext uri="{BB962C8B-B14F-4D97-AF65-F5344CB8AC3E}">
        <p14:creationId xmlns:p14="http://schemas.microsoft.com/office/powerpoint/2010/main" val="264897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60F8A-4E33-0648-BC7B-B34B958A0788}"/>
              </a:ext>
            </a:extLst>
          </p:cNvPr>
          <p:cNvSpPr>
            <a:spLocks noGrp="1"/>
          </p:cNvSpPr>
          <p:nvPr>
            <p:ph type="title"/>
          </p:nvPr>
        </p:nvSpPr>
        <p:spPr/>
        <p:txBody>
          <a:bodyPr/>
          <a:lstStyle/>
          <a:p>
            <a:r>
              <a:rPr lang="en-US" dirty="0"/>
              <a:t>6) Modest spending levels	</a:t>
            </a:r>
          </a:p>
        </p:txBody>
      </p:sp>
      <p:sp>
        <p:nvSpPr>
          <p:cNvPr id="3" name="Content Placeholder 2">
            <a:extLst>
              <a:ext uri="{FF2B5EF4-FFF2-40B4-BE49-F238E27FC236}">
                <a16:creationId xmlns:a16="http://schemas.microsoft.com/office/drawing/2014/main" id="{22FBFFE1-281B-BD4D-B39A-07CA10899E8B}"/>
              </a:ext>
            </a:extLst>
          </p:cNvPr>
          <p:cNvSpPr>
            <a:spLocks noGrp="1"/>
          </p:cNvSpPr>
          <p:nvPr>
            <p:ph idx="1"/>
          </p:nvPr>
        </p:nvSpPr>
        <p:spPr/>
        <p:txBody>
          <a:bodyPr/>
          <a:lstStyle/>
          <a:p>
            <a:endParaRPr lang="en-US" dirty="0"/>
          </a:p>
          <a:p>
            <a:r>
              <a:rPr lang="en-US" dirty="0"/>
              <a:t>What explains Canada’s modest spending levels on </a:t>
            </a:r>
            <a:r>
              <a:rPr lang="en-US"/>
              <a:t>rental housing </a:t>
            </a:r>
            <a:r>
              <a:rPr lang="en-US" dirty="0"/>
              <a:t>in comparison with other wealthy countries?</a:t>
            </a:r>
          </a:p>
          <a:p>
            <a:endParaRPr lang="en-US" dirty="0"/>
          </a:p>
          <a:p>
            <a:r>
              <a:rPr lang="en-US" dirty="0"/>
              <a:t>This is rather consistent (though not entirely) with Canada’s spending levels on other types of social programs, relative to other wealthy countries.</a:t>
            </a:r>
          </a:p>
        </p:txBody>
      </p:sp>
    </p:spTree>
    <p:extLst>
      <p:ext uri="{BB962C8B-B14F-4D97-AF65-F5344CB8AC3E}">
        <p14:creationId xmlns:p14="http://schemas.microsoft.com/office/powerpoint/2010/main" val="344869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D059-5E51-5F47-80FE-0359E354D792}"/>
              </a:ext>
            </a:extLst>
          </p:cNvPr>
          <p:cNvSpPr>
            <a:spLocks noGrp="1"/>
          </p:cNvSpPr>
          <p:nvPr>
            <p:ph type="title"/>
          </p:nvPr>
        </p:nvSpPr>
        <p:spPr/>
        <p:txBody>
          <a:bodyPr/>
          <a:lstStyle/>
          <a:p>
            <a:r>
              <a:rPr lang="en-US" dirty="0"/>
              <a:t>7) Leverage</a:t>
            </a:r>
          </a:p>
        </p:txBody>
      </p:sp>
      <p:sp>
        <p:nvSpPr>
          <p:cNvPr id="3" name="Content Placeholder 2">
            <a:extLst>
              <a:ext uri="{FF2B5EF4-FFF2-40B4-BE49-F238E27FC236}">
                <a16:creationId xmlns:a16="http://schemas.microsoft.com/office/drawing/2014/main" id="{EB5F2E26-F7E5-CD44-A085-EF6366C79AC5}"/>
              </a:ext>
            </a:extLst>
          </p:cNvPr>
          <p:cNvSpPr>
            <a:spLocks noGrp="1"/>
          </p:cNvSpPr>
          <p:nvPr>
            <p:ph idx="1"/>
          </p:nvPr>
        </p:nvSpPr>
        <p:spPr/>
        <p:txBody>
          <a:bodyPr/>
          <a:lstStyle/>
          <a:p>
            <a:endParaRPr lang="en-US" dirty="0"/>
          </a:p>
          <a:p>
            <a:r>
              <a:rPr lang="en-US" dirty="0"/>
              <a:t>CMHC is good at pushing provincial and territorial governments to cost-share new housing.</a:t>
            </a:r>
          </a:p>
          <a:p>
            <a:endParaRPr lang="en-US" dirty="0"/>
          </a:p>
          <a:p>
            <a:r>
              <a:rPr lang="en-US" dirty="0"/>
              <a:t>It provides ‘leadership’ in that respect, forcing the hands of P/Ts (in a good way, I would argue).</a:t>
            </a:r>
          </a:p>
        </p:txBody>
      </p:sp>
    </p:spTree>
    <p:extLst>
      <p:ext uri="{BB962C8B-B14F-4D97-AF65-F5344CB8AC3E}">
        <p14:creationId xmlns:p14="http://schemas.microsoft.com/office/powerpoint/2010/main" val="161453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0DEF-6985-E848-AE2B-304A604E87F3}"/>
              </a:ext>
            </a:extLst>
          </p:cNvPr>
          <p:cNvSpPr>
            <a:spLocks noGrp="1"/>
          </p:cNvSpPr>
          <p:nvPr>
            <p:ph type="title"/>
          </p:nvPr>
        </p:nvSpPr>
        <p:spPr/>
        <p:txBody>
          <a:bodyPr>
            <a:normAutofit/>
          </a:bodyPr>
          <a:lstStyle/>
          <a:p>
            <a:r>
              <a:rPr lang="en-US" dirty="0"/>
              <a:t>1964 developments</a:t>
            </a:r>
          </a:p>
        </p:txBody>
      </p:sp>
      <p:sp>
        <p:nvSpPr>
          <p:cNvPr id="3" name="Content Placeholder 2">
            <a:extLst>
              <a:ext uri="{FF2B5EF4-FFF2-40B4-BE49-F238E27FC236}">
                <a16:creationId xmlns:a16="http://schemas.microsoft.com/office/drawing/2014/main" id="{1BADF65D-3493-A844-A6BD-D93BC9CABE0C}"/>
              </a:ext>
            </a:extLst>
          </p:cNvPr>
          <p:cNvSpPr>
            <a:spLocks noGrp="1"/>
          </p:cNvSpPr>
          <p:nvPr>
            <p:ph idx="1"/>
          </p:nvPr>
        </p:nvSpPr>
        <p:spPr/>
        <p:txBody>
          <a:bodyPr/>
          <a:lstStyle/>
          <a:p>
            <a:pPr marL="182880" indent="-182880" fontAlgn="auto">
              <a:spcAft>
                <a:spcPts val="0"/>
              </a:spcAft>
              <a:defRPr/>
            </a:pPr>
            <a:r>
              <a:rPr lang="en-CA" dirty="0"/>
              <a:t>In 1964, there were important amendments to the National Housing Act.  </a:t>
            </a:r>
          </a:p>
          <a:p>
            <a:pPr marL="182880" indent="-182880" fontAlgn="auto">
              <a:spcAft>
                <a:spcPts val="0"/>
              </a:spcAft>
              <a:defRPr/>
            </a:pPr>
            <a:endParaRPr lang="en-CA" dirty="0"/>
          </a:p>
          <a:p>
            <a:r>
              <a:rPr lang="en-US" altLang="en-US" dirty="0">
                <a:ea typeface="ＭＳ Ｐゴシック" panose="020B0600070205080204" pitchFamily="34" charset="-128"/>
              </a:rPr>
              <a:t>Prior to 1964, there had been a 75:25 federal-provincial split [on the mortgage] for the capital costs (i.e., building and land) for newly-built public housing.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Now, it would be 90:10—this would help address the fact that the provinces had been having a difficult time coming up with their 25% share.</a:t>
            </a:r>
          </a:p>
          <a:p>
            <a:pPr marL="182880" indent="-182880" fontAlgn="auto">
              <a:spcAft>
                <a:spcPts val="0"/>
              </a:spcAft>
              <a:defRPr/>
            </a:pPr>
            <a:endParaRPr lang="en-CA" dirty="0"/>
          </a:p>
          <a:p>
            <a:pPr marL="182880" indent="-182880" fontAlgn="auto">
              <a:spcAft>
                <a:spcPts val="0"/>
              </a:spcAft>
              <a:defRPr/>
            </a:pPr>
            <a:endParaRPr lang="en-CA" dirty="0"/>
          </a:p>
          <a:p>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235930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658BA-3284-E34E-A740-B91C1B1D981A}"/>
              </a:ext>
            </a:extLst>
          </p:cNvPr>
          <p:cNvSpPr>
            <a:spLocks noGrp="1"/>
          </p:cNvSpPr>
          <p:nvPr>
            <p:ph type="title"/>
          </p:nvPr>
        </p:nvSpPr>
        <p:spPr/>
        <p:txBody>
          <a:bodyPr>
            <a:normAutofit/>
          </a:bodyPr>
          <a:lstStyle/>
          <a:p>
            <a:r>
              <a:rPr lang="en-US" dirty="0"/>
              <a:t>1964 developments (cont’d)</a:t>
            </a:r>
          </a:p>
        </p:txBody>
      </p:sp>
      <p:sp>
        <p:nvSpPr>
          <p:cNvPr id="3" name="Content Placeholder 2">
            <a:extLst>
              <a:ext uri="{FF2B5EF4-FFF2-40B4-BE49-F238E27FC236}">
                <a16:creationId xmlns:a16="http://schemas.microsoft.com/office/drawing/2014/main" id="{55918122-E682-C34C-ACC7-C4BF8CBAAA54}"/>
              </a:ext>
            </a:extLst>
          </p:cNvPr>
          <p:cNvSpPr>
            <a:spLocks noGrp="1"/>
          </p:cNvSpPr>
          <p:nvPr>
            <p:ph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other key NHA amendment concerned operating costs (e.g., the costs of heat, light, maintenance, insurance, etc. that rent did not cover).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Prior to </a:t>
            </a:r>
            <a:r>
              <a:rPr lang="ja-JP" altLang="en-US">
                <a:ea typeface="ＭＳ Ｐゴシック" panose="020B0600070205080204" pitchFamily="34" charset="-128"/>
              </a:rPr>
              <a:t>’</a:t>
            </a:r>
            <a:r>
              <a:rPr lang="en-US" altLang="ja-JP" dirty="0">
                <a:ea typeface="ＭＳ Ｐゴシック" panose="020B0600070205080204" pitchFamily="34" charset="-128"/>
              </a:rPr>
              <a:t>64, there’d been a 75:25 provincial-federal split.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Now, there would be a 50:50 split.</a:t>
            </a:r>
          </a:p>
        </p:txBody>
      </p:sp>
    </p:spTree>
    <p:extLst>
      <p:ext uri="{BB962C8B-B14F-4D97-AF65-F5344CB8AC3E}">
        <p14:creationId xmlns:p14="http://schemas.microsoft.com/office/powerpoint/2010/main" val="1373822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8C00-5778-4A43-9778-3407D1FF7A58}"/>
              </a:ext>
            </a:extLst>
          </p:cNvPr>
          <p:cNvSpPr>
            <a:spLocks noGrp="1"/>
          </p:cNvSpPr>
          <p:nvPr>
            <p:ph type="title"/>
          </p:nvPr>
        </p:nvSpPr>
        <p:spPr/>
        <p:txBody>
          <a:bodyPr/>
          <a:lstStyle/>
          <a:p>
            <a:pPr eaLnBrk="1" fontAlgn="auto" hangingPunct="1">
              <a:spcAft>
                <a:spcPts val="0"/>
              </a:spcAft>
              <a:defRPr/>
            </a:pPr>
            <a:r>
              <a:rPr lang="en-US" dirty="0">
                <a:ea typeface="+mj-ea"/>
                <a:cs typeface="+mj-cs"/>
              </a:rPr>
              <a:t>On-Reserve Housing: INAC</a:t>
            </a:r>
          </a:p>
        </p:txBody>
      </p:sp>
      <p:sp>
        <p:nvSpPr>
          <p:cNvPr id="20482" name="Content Placeholder 2">
            <a:extLst>
              <a:ext uri="{FF2B5EF4-FFF2-40B4-BE49-F238E27FC236}">
                <a16:creationId xmlns:a16="http://schemas.microsoft.com/office/drawing/2014/main" id="{48679334-29BA-4B4A-8A2A-CB36D2B57E21}"/>
              </a:ext>
            </a:extLst>
          </p:cNvPr>
          <p:cNvSpPr>
            <a:spLocks noGrp="1"/>
          </p:cNvSpPr>
          <p:nvPr>
            <p:ph idx="1"/>
          </p:nvPr>
        </p:nvSpPr>
        <p:spPr/>
        <p:txBody>
          <a:bodyPr/>
          <a:lstStyle/>
          <a:p>
            <a:pPr marL="0" indent="0" eaLnBrk="1" hangingPunct="1">
              <a:buFont typeface="Arial" panose="020B0604020202020204" pitchFamily="34" charset="0"/>
              <a:buNone/>
            </a:pPr>
            <a:endParaRPr lang="en-US" altLang="en-US" sz="2800" dirty="0">
              <a:ea typeface="ＭＳ Ｐゴシック" panose="020B0600070205080204" pitchFamily="34" charset="-128"/>
            </a:endParaRPr>
          </a:p>
          <a:p>
            <a:pPr marL="0" indent="0" eaLnBrk="1" hangingPunct="1">
              <a:buFont typeface="Arial" panose="020B0604020202020204" pitchFamily="34" charset="0"/>
              <a:buNone/>
            </a:pPr>
            <a:r>
              <a:rPr lang="en-US" altLang="en-US" sz="2800" dirty="0">
                <a:ea typeface="ＭＳ Ｐゴシック" panose="020B0600070205080204" pitchFamily="34" charset="-128"/>
              </a:rPr>
              <a:t>Indian and Northern Affairs Canada “developed the first on-reserve housing subsidy program in the 1960s, providing funding for building and renovating housing. Assistance was the in the form of capital grants for construction.”</a:t>
            </a:r>
          </a:p>
          <a:p>
            <a:pPr marL="0" indent="0" eaLnBrk="1" hangingPunct="1">
              <a:buFont typeface="Arial" panose="020B0604020202020204" pitchFamily="34" charset="0"/>
              <a:buNone/>
            </a:pPr>
            <a:endParaRPr lang="en-US" altLang="en-US" sz="2800" dirty="0">
              <a:ea typeface="ＭＳ Ｐゴシック" panose="020B0600070205080204" pitchFamily="34" charset="-128"/>
            </a:endParaRPr>
          </a:p>
          <a:p>
            <a:pPr marL="0" indent="0" eaLnBrk="1" hangingPunct="1">
              <a:buFont typeface="Arial" panose="020B0604020202020204" pitchFamily="34" charset="0"/>
              <a:buNone/>
            </a:pPr>
            <a:r>
              <a:rPr lang="en-US" altLang="en-US" sz="2800" dirty="0">
                <a:ea typeface="ＭＳ Ｐゴシック" panose="020B0600070205080204" pitchFamily="34" charset="-128"/>
              </a:rPr>
              <a:t>				</a:t>
            </a:r>
            <a:r>
              <a:rPr lang="en-US" altLang="en-US" sz="2800" dirty="0">
                <a:latin typeface="Times New Roman" panose="02020603050405020304" pitchFamily="18" charset="0"/>
                <a:ea typeface="ＭＳ Ｐゴシック" panose="020B0600070205080204" pitchFamily="34" charset="-128"/>
              </a:rPr>
              <a:t>— </a:t>
            </a:r>
            <a:r>
              <a:rPr lang="en-US" altLang="en-US" sz="2800" dirty="0">
                <a:ea typeface="ＭＳ Ｐゴシック" panose="020B0600070205080204" pitchFamily="34" charset="-128"/>
              </a:rPr>
              <a:t>G. Devine</a:t>
            </a:r>
          </a:p>
        </p:txBody>
      </p:sp>
    </p:spTree>
    <p:extLst>
      <p:ext uri="{BB962C8B-B14F-4D97-AF65-F5344CB8AC3E}">
        <p14:creationId xmlns:p14="http://schemas.microsoft.com/office/powerpoint/2010/main" val="3191411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F9CE2-A8E9-654D-854D-F9C4EBD2D14C}"/>
              </a:ext>
            </a:extLst>
          </p:cNvPr>
          <p:cNvSpPr>
            <a:spLocks noGrp="1"/>
          </p:cNvSpPr>
          <p:nvPr>
            <p:ph type="title"/>
          </p:nvPr>
        </p:nvSpPr>
        <p:spPr/>
        <p:txBody>
          <a:bodyPr wrap="square" numCol="1" anchorCtr="0" compatLnSpc="1">
            <a:prstTxWarp prst="textNoShape">
              <a:avLst/>
            </a:prstTxWarp>
          </a:bodyPr>
          <a:lstStyle/>
          <a:p>
            <a:pPr eaLnBrk="1" hangingPunct="1"/>
            <a:r>
              <a:rPr lang="en-US" altLang="en-US">
                <a:ea typeface="ＭＳ Ｐゴシック" panose="020B0600070205080204" pitchFamily="34" charset="-128"/>
              </a:rPr>
              <a:t>On-Reserve Housing: INAC (cont</a:t>
            </a:r>
            <a:r>
              <a:rPr lang="ja-JP" altLang="en-US">
                <a:ea typeface="ＭＳ Ｐゴシック" panose="020B0600070205080204" pitchFamily="34" charset="-128"/>
              </a:rPr>
              <a:t>’</a:t>
            </a:r>
            <a:r>
              <a:rPr lang="en-US" altLang="ja-JP">
                <a:ea typeface="ＭＳ Ｐゴシック" panose="020B0600070205080204" pitchFamily="34" charset="-128"/>
              </a:rPr>
              <a:t>d)</a:t>
            </a:r>
            <a:endParaRPr lang="en-US" altLang="en-US">
              <a:ea typeface="ＭＳ Ｐゴシック" panose="020B0600070205080204" pitchFamily="34" charset="-128"/>
            </a:endParaRPr>
          </a:p>
        </p:txBody>
      </p:sp>
      <p:sp>
        <p:nvSpPr>
          <p:cNvPr id="22530" name="Content Placeholder 2">
            <a:extLst>
              <a:ext uri="{FF2B5EF4-FFF2-40B4-BE49-F238E27FC236}">
                <a16:creationId xmlns:a16="http://schemas.microsoft.com/office/drawing/2014/main" id="{CFFFB93E-A60F-1443-9DD6-FDCD85C5FA5D}"/>
              </a:ext>
            </a:extLst>
          </p:cNvPr>
          <p:cNvSpPr>
            <a:spLocks noGrp="1"/>
          </p:cNvSpPr>
          <p:nvPr>
            <p:ph idx="1"/>
          </p:nvPr>
        </p:nvSpPr>
        <p:spPr>
          <a:xfrm>
            <a:off x="381000" y="1600200"/>
            <a:ext cx="8229600" cy="4876800"/>
          </a:xfrm>
        </p:spPr>
        <p:txBody>
          <a:bodyPr/>
          <a:lstStyle/>
          <a:p>
            <a:pPr marL="0" indent="0" eaLnBrk="1" hangingPunct="1">
              <a:buFont typeface="Arial" panose="020B0604020202020204" pitchFamily="34" charset="0"/>
              <a:buNone/>
            </a:pPr>
            <a:endParaRPr lang="en-US" altLang="en-US" dirty="0">
              <a:ea typeface="ＭＳ Ｐゴシック" panose="020B0600070205080204" pitchFamily="34" charset="-128"/>
            </a:endParaRPr>
          </a:p>
          <a:p>
            <a:pPr marL="0" indent="0" eaLnBrk="1" hangingPunct="1">
              <a:buFont typeface="Arial" panose="020B0604020202020204" pitchFamily="34" charset="0"/>
              <a:buNone/>
            </a:pPr>
            <a:r>
              <a:rPr lang="en-US" altLang="en-US" sz="2800" dirty="0">
                <a:ea typeface="ＭＳ Ｐゴシック" panose="020B0600070205080204" pitchFamily="34" charset="-128"/>
              </a:rPr>
              <a:t>“Band councils were responsible for establishing housing management regimes which mostly consisted of allocating units to band households. </a:t>
            </a:r>
            <a:r>
              <a:rPr lang="en-US" altLang="en-US" sz="2800" u="sng" dirty="0">
                <a:ea typeface="ＭＳ Ｐゴシック" panose="020B0600070205080204" pitchFamily="34" charset="-128"/>
              </a:rPr>
              <a:t>There was no funding for ongoing maintenance</a:t>
            </a:r>
            <a:r>
              <a:rPr lang="en-US" altLang="en-US" sz="2800" dirty="0">
                <a:ea typeface="ＭＳ Ｐゴシック" panose="020B0600070205080204" pitchFamily="34" charset="-128"/>
              </a:rPr>
              <a:t>...”</a:t>
            </a:r>
          </a:p>
          <a:p>
            <a:pPr marL="0" indent="0" eaLnBrk="1" hangingPunct="1">
              <a:buFont typeface="Arial" panose="020B0604020202020204" pitchFamily="34" charset="0"/>
              <a:buNone/>
            </a:pPr>
            <a:endParaRPr lang="en-US" altLang="en-US" sz="2800" dirty="0">
              <a:ea typeface="ＭＳ Ｐゴシック" panose="020B0600070205080204" pitchFamily="34" charset="-128"/>
            </a:endParaRPr>
          </a:p>
          <a:p>
            <a:pPr marL="0" indent="0" eaLnBrk="1" hangingPunct="1">
              <a:buFont typeface="Arial" panose="020B0604020202020204" pitchFamily="34" charset="0"/>
              <a:buNone/>
            </a:pPr>
            <a:r>
              <a:rPr lang="en-US" altLang="en-US" sz="2800" dirty="0">
                <a:ea typeface="ＭＳ Ｐゴシック" panose="020B0600070205080204" pitchFamily="34" charset="-128"/>
              </a:rPr>
              <a:t>				</a:t>
            </a:r>
            <a:r>
              <a:rPr lang="en-US" altLang="en-US" sz="2800" dirty="0">
                <a:latin typeface="Times New Roman" panose="02020603050405020304" pitchFamily="18" charset="0"/>
                <a:ea typeface="ＭＳ Ｐゴシック" panose="020B0600070205080204" pitchFamily="34" charset="-128"/>
              </a:rPr>
              <a:t>— </a:t>
            </a:r>
            <a:r>
              <a:rPr lang="en-US" altLang="en-US" sz="2800" dirty="0">
                <a:ea typeface="ＭＳ Ｐゴシック" panose="020B0600070205080204" pitchFamily="34" charset="-128"/>
              </a:rPr>
              <a:t>G. Devine</a:t>
            </a:r>
          </a:p>
          <a:p>
            <a:pPr marL="0" indent="0" eaLnBrk="1" hangingPunct="1">
              <a:buFont typeface="Arial" panose="020B0604020202020204" pitchFamily="34" charset="0"/>
              <a:buNone/>
            </a:pP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428676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E54F-4505-994E-B688-EEEDB168FE67}"/>
              </a:ext>
            </a:extLst>
          </p:cNvPr>
          <p:cNvSpPr>
            <a:spLocks noGrp="1"/>
          </p:cNvSpPr>
          <p:nvPr>
            <p:ph type="title"/>
          </p:nvPr>
        </p:nvSpPr>
        <p:spPr/>
        <p:txBody>
          <a:bodyPr wrap="square" numCol="1" anchorCtr="0" compatLnSpc="1">
            <a:prstTxWarp prst="textNoShape">
              <a:avLst/>
            </a:prstTxWarp>
          </a:bodyPr>
          <a:lstStyle/>
          <a:p>
            <a:pPr eaLnBrk="1" hangingPunct="1"/>
            <a:r>
              <a:rPr lang="en-US" altLang="en-US">
                <a:ea typeface="ＭＳ Ｐゴシック" panose="020B0600070205080204" pitchFamily="34" charset="-128"/>
              </a:rPr>
              <a:t>On-Reserve Housing: INAC (cont</a:t>
            </a:r>
            <a:r>
              <a:rPr lang="ja-JP" altLang="en-US">
                <a:ea typeface="ＭＳ Ｐゴシック" panose="020B0600070205080204" pitchFamily="34" charset="-128"/>
              </a:rPr>
              <a:t>’</a:t>
            </a:r>
            <a:r>
              <a:rPr lang="en-US" altLang="ja-JP">
                <a:ea typeface="ＭＳ Ｐゴシック" panose="020B0600070205080204" pitchFamily="34" charset="-128"/>
              </a:rPr>
              <a:t>d)</a:t>
            </a:r>
            <a:endParaRPr lang="en-US" altLang="en-US">
              <a:ea typeface="ＭＳ Ｐゴシック" panose="020B0600070205080204" pitchFamily="34" charset="-128"/>
            </a:endParaRPr>
          </a:p>
        </p:txBody>
      </p:sp>
      <p:sp>
        <p:nvSpPr>
          <p:cNvPr id="24578" name="Content Placeholder 2">
            <a:extLst>
              <a:ext uri="{FF2B5EF4-FFF2-40B4-BE49-F238E27FC236}">
                <a16:creationId xmlns:a16="http://schemas.microsoft.com/office/drawing/2014/main" id="{21FBAAD5-CCA6-E346-B925-643831F636C9}"/>
              </a:ext>
            </a:extLst>
          </p:cNvPr>
          <p:cNvSpPr>
            <a:spLocks noGrp="1"/>
          </p:cNvSpPr>
          <p:nvPr>
            <p:ph idx="1"/>
          </p:nvPr>
        </p:nvSpPr>
        <p:spPr/>
        <p:txBody>
          <a:bodyPr/>
          <a:lstStyle/>
          <a:p>
            <a:pPr marL="0" indent="0" eaLnBrk="1" hangingPunct="1">
              <a:buFont typeface="Arial" panose="020B0604020202020204" pitchFamily="34" charset="0"/>
              <a:buNone/>
            </a:pPr>
            <a:endParaRPr lang="en-US" altLang="en-US" dirty="0">
              <a:ea typeface="ＭＳ Ｐゴシック" panose="020B0600070205080204" pitchFamily="34" charset="-128"/>
            </a:endParaRPr>
          </a:p>
          <a:p>
            <a:pPr marL="0" indent="0" eaLnBrk="1" hangingPunct="1">
              <a:buFont typeface="Arial" panose="020B0604020202020204" pitchFamily="34" charset="0"/>
              <a:buNone/>
            </a:pPr>
            <a:r>
              <a:rPr lang="en-US" altLang="en-US" sz="2800" dirty="0">
                <a:ea typeface="ＭＳ Ｐゴシック" panose="020B0600070205080204" pitchFamily="34" charset="-128"/>
              </a:rPr>
              <a:t>“In most instances, occupants were not required to pay rent...”</a:t>
            </a:r>
          </a:p>
          <a:p>
            <a:pPr marL="0" indent="0" eaLnBrk="1" hangingPunct="1">
              <a:buFont typeface="Arial" panose="020B0604020202020204" pitchFamily="34" charset="0"/>
              <a:buNone/>
            </a:pPr>
            <a:endParaRPr lang="en-US" altLang="en-US" sz="2800" dirty="0">
              <a:ea typeface="ＭＳ Ｐゴシック" panose="020B0600070205080204" pitchFamily="34" charset="-128"/>
            </a:endParaRPr>
          </a:p>
          <a:p>
            <a:pPr marL="0" indent="0" eaLnBrk="1" hangingPunct="1">
              <a:buFont typeface="Arial" panose="020B0604020202020204" pitchFamily="34" charset="0"/>
              <a:buNone/>
            </a:pPr>
            <a:r>
              <a:rPr lang="en-US" altLang="en-US" sz="2800" dirty="0">
                <a:ea typeface="ＭＳ Ｐゴシック" panose="020B0600070205080204" pitchFamily="34" charset="-128"/>
              </a:rPr>
              <a:t>					— G. Devine</a:t>
            </a:r>
          </a:p>
        </p:txBody>
      </p:sp>
    </p:spTree>
    <p:extLst>
      <p:ext uri="{BB962C8B-B14F-4D97-AF65-F5344CB8AC3E}">
        <p14:creationId xmlns:p14="http://schemas.microsoft.com/office/powerpoint/2010/main" val="21268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4086-D924-4746-8141-2E96B18D4AD6}"/>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AC8C86E2-1A0B-EE42-A25B-68F6291C75CB}"/>
              </a:ext>
            </a:extLst>
          </p:cNvPr>
          <p:cNvSpPr>
            <a:spLocks noGrp="1"/>
          </p:cNvSpPr>
          <p:nvPr>
            <p:ph idx="1"/>
          </p:nvPr>
        </p:nvSpPr>
        <p:spPr/>
        <p:txBody>
          <a:bodyPr/>
          <a:lstStyle/>
          <a:p>
            <a:r>
              <a:rPr lang="en-US" dirty="0"/>
              <a:t>Some propositions</a:t>
            </a:r>
          </a:p>
          <a:p>
            <a:endParaRPr lang="en-US" dirty="0"/>
          </a:p>
          <a:p>
            <a:r>
              <a:rPr lang="en-US" dirty="0"/>
              <a:t>1964 developments</a:t>
            </a:r>
          </a:p>
          <a:p>
            <a:endParaRPr lang="en-US" dirty="0"/>
          </a:p>
          <a:p>
            <a:r>
              <a:rPr lang="en-US" dirty="0"/>
              <a:t>1973 developments</a:t>
            </a:r>
          </a:p>
          <a:p>
            <a:endParaRPr lang="en-US" dirty="0"/>
          </a:p>
          <a:p>
            <a:r>
              <a:rPr lang="en-US" dirty="0"/>
              <a:t>The 1980s</a:t>
            </a:r>
          </a:p>
          <a:p>
            <a:endParaRPr lang="en-US" dirty="0"/>
          </a:p>
          <a:p>
            <a:r>
              <a:rPr lang="en-US" dirty="0"/>
              <a:t>The 1993 federal budget</a:t>
            </a:r>
          </a:p>
          <a:p>
            <a:endParaRPr lang="en-US" dirty="0"/>
          </a:p>
          <a:p>
            <a:endParaRPr lang="en-US" dirty="0"/>
          </a:p>
        </p:txBody>
      </p:sp>
    </p:spTree>
    <p:extLst>
      <p:ext uri="{BB962C8B-B14F-4D97-AF65-F5344CB8AC3E}">
        <p14:creationId xmlns:p14="http://schemas.microsoft.com/office/powerpoint/2010/main" val="2744373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22020-DC89-F34D-94AC-F2AFEA3779C9}"/>
              </a:ext>
            </a:extLst>
          </p:cNvPr>
          <p:cNvSpPr>
            <a:spLocks noGrp="1"/>
          </p:cNvSpPr>
          <p:nvPr>
            <p:ph type="title"/>
          </p:nvPr>
        </p:nvSpPr>
        <p:spPr/>
        <p:txBody>
          <a:bodyPr>
            <a:normAutofit/>
          </a:bodyPr>
          <a:lstStyle/>
          <a:p>
            <a:r>
              <a:rPr lang="en-US" dirty="0"/>
              <a:t>Milton Friedman on Public Housing</a:t>
            </a:r>
          </a:p>
        </p:txBody>
      </p:sp>
      <p:sp>
        <p:nvSpPr>
          <p:cNvPr id="3" name="Content Placeholder 2">
            <a:extLst>
              <a:ext uri="{FF2B5EF4-FFF2-40B4-BE49-F238E27FC236}">
                <a16:creationId xmlns:a16="http://schemas.microsoft.com/office/drawing/2014/main" id="{8A344290-67A0-1A4E-B470-3C6CEF543962}"/>
              </a:ext>
            </a:extLst>
          </p:cNvPr>
          <p:cNvSpPr>
            <a:spLocks noGrp="1"/>
          </p:cNvSpPr>
          <p:nvPr>
            <p:ph idx="1"/>
          </p:nvPr>
        </p:nvSpPr>
        <p:spPr/>
        <p:txBody>
          <a:bodyPr/>
          <a:lstStyle/>
          <a:p>
            <a:pPr marL="0" indent="0">
              <a:buNone/>
            </a:pPr>
            <a:endParaRPr lang="en-US" altLang="en-US" b="1"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marL="0" indent="0">
              <a:buNone/>
            </a:pPr>
            <a:r>
              <a:rPr lang="en-US" altLang="en-US" dirty="0">
                <a:ea typeface="ＭＳ Ｐゴシック" panose="020B0600070205080204" pitchFamily="34" charset="-128"/>
                <a:hlinkClick r:id="rId2"/>
              </a:rPr>
              <a:t>http://www.youtube.com/watch?v=jzT_sLgf-UQ&amp;feature=endscreen&amp;NR=1</a:t>
            </a: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8 min’s</a:t>
            </a:r>
          </a:p>
          <a:p>
            <a:endParaRPr lang="en-US" dirty="0"/>
          </a:p>
          <a:p>
            <a:r>
              <a:rPr lang="en-US" dirty="0"/>
              <a:t>Just watch until the 4:00 mark.</a:t>
            </a:r>
          </a:p>
        </p:txBody>
      </p:sp>
    </p:spTree>
    <p:extLst>
      <p:ext uri="{BB962C8B-B14F-4D97-AF65-F5344CB8AC3E}">
        <p14:creationId xmlns:p14="http://schemas.microsoft.com/office/powerpoint/2010/main" val="193181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914B-9E63-0241-AD3F-232255D26313}"/>
              </a:ext>
            </a:extLst>
          </p:cNvPr>
          <p:cNvSpPr>
            <a:spLocks noGrp="1"/>
          </p:cNvSpPr>
          <p:nvPr>
            <p:ph type="title"/>
          </p:nvPr>
        </p:nvSpPr>
        <p:spPr/>
        <p:txBody>
          <a:bodyPr>
            <a:normAutofit/>
          </a:bodyPr>
          <a:lstStyle/>
          <a:p>
            <a:r>
              <a:rPr lang="en-US" dirty="0"/>
              <a:t>Income mix</a:t>
            </a:r>
          </a:p>
        </p:txBody>
      </p:sp>
      <p:sp>
        <p:nvSpPr>
          <p:cNvPr id="3" name="Content Placeholder 2">
            <a:extLst>
              <a:ext uri="{FF2B5EF4-FFF2-40B4-BE49-F238E27FC236}">
                <a16:creationId xmlns:a16="http://schemas.microsoft.com/office/drawing/2014/main" id="{92973B68-8D7B-4645-839E-219769E9197C}"/>
              </a:ext>
            </a:extLst>
          </p:cNvPr>
          <p:cNvSpPr>
            <a:spLocks noGrp="1"/>
          </p:cNvSpPr>
          <p:nvPr>
            <p:ph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By the late 1960s, big public housing projects—both in Canada and throughout the industrialized world—had become very unpopular.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concept of “income mix” began to be seen as being important for “good” social housing. </a:t>
            </a:r>
          </a:p>
          <a:p>
            <a:endParaRPr lang="en-US" dirty="0"/>
          </a:p>
        </p:txBody>
      </p:sp>
    </p:spTree>
    <p:extLst>
      <p:ext uri="{BB962C8B-B14F-4D97-AF65-F5344CB8AC3E}">
        <p14:creationId xmlns:p14="http://schemas.microsoft.com/office/powerpoint/2010/main" val="1655777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56DD1-F11E-6748-A60B-B0BB00FEB1C6}"/>
              </a:ext>
            </a:extLst>
          </p:cNvPr>
          <p:cNvSpPr>
            <a:spLocks noGrp="1"/>
          </p:cNvSpPr>
          <p:nvPr>
            <p:ph type="title"/>
          </p:nvPr>
        </p:nvSpPr>
        <p:spPr/>
        <p:txBody>
          <a:bodyPr>
            <a:normAutofit/>
          </a:bodyPr>
          <a:lstStyle/>
          <a:p>
            <a:r>
              <a:rPr lang="en-US" dirty="0"/>
              <a:t>High mortgage interest rates</a:t>
            </a:r>
          </a:p>
        </p:txBody>
      </p:sp>
      <p:sp>
        <p:nvSpPr>
          <p:cNvPr id="3" name="Content Placeholder 2">
            <a:extLst>
              <a:ext uri="{FF2B5EF4-FFF2-40B4-BE49-F238E27FC236}">
                <a16:creationId xmlns:a16="http://schemas.microsoft.com/office/drawing/2014/main" id="{9B5711AC-8476-BF49-AFD8-F301590B41AA}"/>
              </a:ext>
            </a:extLst>
          </p:cNvPr>
          <p:cNvSpPr>
            <a:spLocks noGrp="1"/>
          </p:cNvSpPr>
          <p:nvPr>
            <p:ph idx="1"/>
          </p:nvPr>
        </p:nvSpPr>
        <p:spPr/>
        <p:txBody>
          <a:bodyPr/>
          <a:lstStyle/>
          <a:p>
            <a:pPr marL="0" indent="0"/>
            <a:endParaRPr lang="en-US" altLang="en-US" dirty="0">
              <a:ea typeface="ＭＳ Ｐゴシック" panose="020B0600070205080204" pitchFamily="34" charset="-128"/>
            </a:endParaRPr>
          </a:p>
          <a:p>
            <a:pPr marL="0" indent="0"/>
            <a:r>
              <a:rPr lang="en-US" altLang="en-US" dirty="0">
                <a:ea typeface="ＭＳ Ｐゴシック" panose="020B0600070205080204" pitchFamily="34" charset="-128"/>
              </a:rPr>
              <a:t>High mortgage interest rates in the 1970s, generally in the 9-12% range. </a:t>
            </a:r>
          </a:p>
          <a:p>
            <a:pPr marL="0" indent="0">
              <a:buNone/>
            </a:pPr>
            <a:r>
              <a:rPr lang="en-US" altLang="en-US" dirty="0">
                <a:ea typeface="ＭＳ Ｐゴシック" panose="020B0600070205080204" pitchFamily="34" charset="-128"/>
              </a:rPr>
              <a:t> </a:t>
            </a:r>
          </a:p>
          <a:p>
            <a:pPr marL="0" indent="0"/>
            <a:r>
              <a:rPr lang="en-US" altLang="en-US" dirty="0">
                <a:ea typeface="ＭＳ Ｐゴシック" panose="020B0600070205080204" pitchFamily="34" charset="-128"/>
              </a:rPr>
              <a:t>This made home ownership for </a:t>
            </a:r>
            <a:r>
              <a:rPr lang="ja-JP" altLang="en-US">
                <a:ea typeface="ＭＳ Ｐゴシック" panose="020B0600070205080204" pitchFamily="34" charset="-128"/>
              </a:rPr>
              <a:t>“</a:t>
            </a:r>
            <a:r>
              <a:rPr lang="en-US" altLang="ja-JP" dirty="0">
                <a:ea typeface="ＭＳ Ｐゴシック" panose="020B0600070205080204" pitchFamily="34" charset="-128"/>
              </a:rPr>
              <a:t>middle-income households</a:t>
            </a:r>
            <a:r>
              <a:rPr lang="ja-JP" altLang="en-US">
                <a:ea typeface="ＭＳ Ｐゴシック" panose="020B0600070205080204" pitchFamily="34" charset="-128"/>
              </a:rPr>
              <a:t>”</a:t>
            </a:r>
            <a:r>
              <a:rPr lang="en-US" altLang="ja-JP" dirty="0">
                <a:ea typeface="ＭＳ Ｐゴシック" panose="020B0600070205080204" pitchFamily="34" charset="-128"/>
              </a:rPr>
              <a:t> more difficult than in previous years.  </a:t>
            </a:r>
          </a:p>
          <a:p>
            <a:pPr marL="0" indent="0"/>
            <a:endParaRPr lang="en-US" altLang="en-US" dirty="0">
              <a:ea typeface="ＭＳ Ｐゴシック" panose="020B0600070205080204" pitchFamily="34" charset="-128"/>
            </a:endParaRPr>
          </a:p>
          <a:p>
            <a:pPr marL="0" indent="0"/>
            <a:r>
              <a:rPr lang="en-US" altLang="en-US" dirty="0">
                <a:ea typeface="ＭＳ Ｐゴシック" panose="020B0600070205080204" pitchFamily="34" charset="-128"/>
              </a:rPr>
              <a:t>Hence, pressure mounted on the federal government to take action.</a:t>
            </a:r>
          </a:p>
          <a:p>
            <a:endParaRPr lang="en-US" dirty="0"/>
          </a:p>
        </p:txBody>
      </p:sp>
    </p:spTree>
    <p:extLst>
      <p:ext uri="{BB962C8B-B14F-4D97-AF65-F5344CB8AC3E}">
        <p14:creationId xmlns:p14="http://schemas.microsoft.com/office/powerpoint/2010/main" val="1036360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A286-F3F7-0948-9A8F-45F16B8B64EC}"/>
              </a:ext>
            </a:extLst>
          </p:cNvPr>
          <p:cNvSpPr>
            <a:spLocks noGrp="1"/>
          </p:cNvSpPr>
          <p:nvPr>
            <p:ph type="title"/>
          </p:nvPr>
        </p:nvSpPr>
        <p:spPr/>
        <p:txBody>
          <a:bodyPr>
            <a:normAutofit/>
          </a:bodyPr>
          <a:lstStyle/>
          <a:p>
            <a:r>
              <a:rPr lang="en-US" dirty="0"/>
              <a:t>1973 developments</a:t>
            </a:r>
          </a:p>
        </p:txBody>
      </p:sp>
      <p:sp>
        <p:nvSpPr>
          <p:cNvPr id="3" name="Content Placeholder 2">
            <a:extLst>
              <a:ext uri="{FF2B5EF4-FFF2-40B4-BE49-F238E27FC236}">
                <a16:creationId xmlns:a16="http://schemas.microsoft.com/office/drawing/2014/main" id="{AF6DAAAD-4247-F24F-AAC1-3C142EBB96E9}"/>
              </a:ext>
            </a:extLst>
          </p:cNvPr>
          <p:cNvSpPr>
            <a:spLocks noGrp="1"/>
          </p:cNvSpPr>
          <p:nvPr>
            <p:ph idx="1"/>
          </p:nvPr>
        </p:nvSpPr>
        <p:spPr/>
        <p:txBody>
          <a:bodyPr/>
          <a:lstStyle/>
          <a:p>
            <a:endParaRPr lang="en-CA" altLang="en-US" dirty="0">
              <a:ea typeface="ＭＳ Ｐゴシック" panose="020B0600070205080204" pitchFamily="34" charset="-128"/>
            </a:endParaRPr>
          </a:p>
          <a:p>
            <a:r>
              <a:rPr lang="en-CA" altLang="en-US" dirty="0">
                <a:ea typeface="ＭＳ Ｐゴシック" panose="020B0600070205080204" pitchFamily="34" charset="-128"/>
              </a:rPr>
              <a:t>In 1973, with a Parliament where the Liberals were sharing power with the NDP, several more changes were made to the NHA (which, once again, would give the federal government legal spending authority for some more initiatives).  </a:t>
            </a:r>
          </a:p>
          <a:p>
            <a:endParaRPr lang="en-US" dirty="0"/>
          </a:p>
        </p:txBody>
      </p:sp>
    </p:spTree>
    <p:extLst>
      <p:ext uri="{BB962C8B-B14F-4D97-AF65-F5344CB8AC3E}">
        <p14:creationId xmlns:p14="http://schemas.microsoft.com/office/powerpoint/2010/main" val="73620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2B9D-D5BB-6345-8F45-D65E3075DE64}"/>
              </a:ext>
            </a:extLst>
          </p:cNvPr>
          <p:cNvSpPr>
            <a:spLocks noGrp="1"/>
          </p:cNvSpPr>
          <p:nvPr>
            <p:ph type="title"/>
          </p:nvPr>
        </p:nvSpPr>
        <p:spPr/>
        <p:txBody>
          <a:bodyPr>
            <a:normAutofit/>
          </a:bodyPr>
          <a:lstStyle/>
          <a:p>
            <a:r>
              <a:rPr lang="en-US" dirty="0"/>
              <a:t>1973 developments (cont’d)</a:t>
            </a:r>
          </a:p>
        </p:txBody>
      </p:sp>
      <p:sp>
        <p:nvSpPr>
          <p:cNvPr id="3" name="Content Placeholder 2">
            <a:extLst>
              <a:ext uri="{FF2B5EF4-FFF2-40B4-BE49-F238E27FC236}">
                <a16:creationId xmlns:a16="http://schemas.microsoft.com/office/drawing/2014/main" id="{9BA61DC9-B0C1-BF46-AF20-45294AACC7B9}"/>
              </a:ext>
            </a:extLst>
          </p:cNvPr>
          <p:cNvSpPr>
            <a:spLocks noGrp="1"/>
          </p:cNvSpPr>
          <p:nvPr>
            <p:ph idx="1"/>
          </p:nvPr>
        </p:nvSpPr>
        <p:spPr/>
        <p:txBody>
          <a:bodyPr/>
          <a:lstStyle/>
          <a:p>
            <a:r>
              <a:rPr lang="en-CA" altLang="en-US" dirty="0">
                <a:ea typeface="ＭＳ Ｐゴシック" panose="020B0600070205080204" pitchFamily="34" charset="-128"/>
              </a:rPr>
              <a:t>Through another 1973 amendment, it became easier for non-profit housing organizations to develop housing projects, in three main ways.  </a:t>
            </a:r>
          </a:p>
          <a:p>
            <a:endParaRPr lang="en-US" altLang="en-US" dirty="0">
              <a:ea typeface="ＭＳ Ｐゴシック" panose="020B0600070205080204" pitchFamily="34" charset="-128"/>
            </a:endParaRPr>
          </a:p>
          <a:p>
            <a:pPr>
              <a:buFont typeface="Arial" panose="020B0604020202020204" pitchFamily="34" charset="0"/>
              <a:buAutoNum type="arabicPeriod"/>
            </a:pPr>
            <a:r>
              <a:rPr lang="en-CA" altLang="en-US" dirty="0">
                <a:ea typeface="ＭＳ Ｐゴシック" panose="020B0600070205080204" pitchFamily="34" charset="-128"/>
              </a:rPr>
              <a:t>It would be easier for organization to borrow.  </a:t>
            </a:r>
            <a:r>
              <a:rPr lang="en-US" altLang="en-US" dirty="0">
                <a:ea typeface="ＭＳ Ｐゴシック" panose="020B0600070205080204" pitchFamily="34" charset="-128"/>
              </a:rPr>
              <a:t>CMHC would actually lend the money to the non-profit group; non-profits </a:t>
            </a:r>
            <a:r>
              <a:rPr lang="en-US" altLang="en-US" dirty="0" err="1">
                <a:ea typeface="ＭＳ Ｐゴシック" panose="020B0600070205080204" pitchFamily="34" charset="-128"/>
              </a:rPr>
              <a:t>didn</a:t>
            </a:r>
            <a:r>
              <a:rPr lang="ja-JP" altLang="en-US">
                <a:ea typeface="ＭＳ Ｐゴシック" panose="020B0600070205080204" pitchFamily="34" charset="-128"/>
              </a:rPr>
              <a:t>’</a:t>
            </a:r>
            <a:r>
              <a:rPr lang="en-US" altLang="ja-JP" dirty="0">
                <a:ea typeface="ＭＳ Ｐゴシック" panose="020B0600070205080204" pitchFamily="34" charset="-128"/>
              </a:rPr>
              <a:t>t have to go to a bank.  </a:t>
            </a:r>
          </a:p>
          <a:p>
            <a:pPr>
              <a:buFont typeface="Arial" panose="020B0604020202020204" pitchFamily="34" charset="0"/>
              <a:buAutoNum type="arabicPeriod"/>
            </a:pPr>
            <a:endParaRPr lang="en-US" altLang="en-US" dirty="0">
              <a:ea typeface="ＭＳ Ｐゴシック" panose="020B0600070205080204" pitchFamily="34" charset="-128"/>
            </a:endParaRPr>
          </a:p>
          <a:p>
            <a:pPr>
              <a:buNone/>
            </a:pPr>
            <a:r>
              <a:rPr lang="en-US" altLang="en-US" dirty="0">
                <a:ea typeface="ＭＳ Ｐゴシック" panose="020B0600070205080204" pitchFamily="34" charset="-128"/>
              </a:rPr>
              <a:t>(Banks required slightly higher interest rates; plus, CMHC would give them higher ratios.)</a:t>
            </a:r>
          </a:p>
          <a:p>
            <a:endParaRPr lang="en-US" dirty="0"/>
          </a:p>
        </p:txBody>
      </p:sp>
    </p:spTree>
    <p:extLst>
      <p:ext uri="{BB962C8B-B14F-4D97-AF65-F5344CB8AC3E}">
        <p14:creationId xmlns:p14="http://schemas.microsoft.com/office/powerpoint/2010/main" val="2731694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F3816-2DAC-8F4A-94BB-A5ED655775B9}"/>
              </a:ext>
            </a:extLst>
          </p:cNvPr>
          <p:cNvSpPr>
            <a:spLocks noGrp="1"/>
          </p:cNvSpPr>
          <p:nvPr>
            <p:ph type="title"/>
          </p:nvPr>
        </p:nvSpPr>
        <p:spPr/>
        <p:txBody>
          <a:bodyPr>
            <a:normAutofit/>
          </a:bodyPr>
          <a:lstStyle/>
          <a:p>
            <a:r>
              <a:rPr lang="en-US" dirty="0"/>
              <a:t>1973 developments (cont’d)</a:t>
            </a:r>
          </a:p>
        </p:txBody>
      </p:sp>
      <p:sp>
        <p:nvSpPr>
          <p:cNvPr id="3" name="Content Placeholder 2">
            <a:extLst>
              <a:ext uri="{FF2B5EF4-FFF2-40B4-BE49-F238E27FC236}">
                <a16:creationId xmlns:a16="http://schemas.microsoft.com/office/drawing/2014/main" id="{CA9D10A5-0BAD-EE42-9553-7EA6139E29ED}"/>
              </a:ext>
            </a:extLst>
          </p:cNvPr>
          <p:cNvSpPr>
            <a:spLocks noGrp="1"/>
          </p:cNvSpPr>
          <p:nvPr>
            <p:ph idx="1"/>
          </p:nvPr>
        </p:nvSpPr>
        <p:spPr/>
        <p:txBody>
          <a:bodyPr/>
          <a:lstStyle/>
          <a:p>
            <a:endParaRPr lang="en-CA" altLang="en-US" dirty="0">
              <a:ea typeface="ＭＳ Ｐゴシック" panose="020B0600070205080204" pitchFamily="34" charset="-128"/>
            </a:endParaRPr>
          </a:p>
          <a:p>
            <a:pPr>
              <a:buNone/>
            </a:pPr>
            <a:r>
              <a:rPr lang="en-CA" altLang="en-US" dirty="0">
                <a:ea typeface="ＭＳ Ｐゴシック" panose="020B0600070205080204" pitchFamily="34" charset="-128"/>
              </a:rPr>
              <a:t>2. Some of the loan did not have to be paid back.  Thus, CMHC was providing a small subsidy (up to 10% of capital costs), over the duration of the mortgage. </a:t>
            </a:r>
            <a:endParaRPr lang="en-US" altLang="en-US" dirty="0">
              <a:ea typeface="ＭＳ Ｐゴシック" panose="020B0600070205080204" pitchFamily="34" charset="-128"/>
            </a:endParaRPr>
          </a:p>
          <a:p>
            <a:pPr>
              <a:buNone/>
            </a:pPr>
            <a:endParaRPr lang="en-US" altLang="en-US" dirty="0">
              <a:ea typeface="ＭＳ Ｐゴシック" panose="020B0600070205080204" pitchFamily="34" charset="-128"/>
            </a:endParaRPr>
          </a:p>
          <a:p>
            <a:pPr>
              <a:buNone/>
            </a:pPr>
            <a:endParaRPr lang="en-US" altLang="en-US" dirty="0">
              <a:ea typeface="ＭＳ Ｐゴシック" panose="020B0600070205080204" pitchFamily="34" charset="-128"/>
            </a:endParaRPr>
          </a:p>
          <a:p>
            <a:pPr>
              <a:buNone/>
            </a:pPr>
            <a:r>
              <a:rPr lang="en-US" altLang="en-US" dirty="0">
                <a:ea typeface="ＭＳ Ｐゴシック" panose="020B0600070205080204" pitchFamily="34" charset="-128"/>
              </a:rPr>
              <a:t>3. </a:t>
            </a:r>
            <a:r>
              <a:rPr lang="en-CA" altLang="en-US" dirty="0">
                <a:ea typeface="ＭＳ Ｐゴシック" panose="020B0600070205080204" pitchFamily="34" charset="-128"/>
              </a:rPr>
              <a:t>Three-year “capacity funding” was provided by CMHC to church groups and service clubs to hire a consultant to help them develop their own housing.</a:t>
            </a: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279479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1A72-7C5D-FA40-BF14-A1885F060FA0}"/>
              </a:ext>
            </a:extLst>
          </p:cNvPr>
          <p:cNvSpPr>
            <a:spLocks noGrp="1"/>
          </p:cNvSpPr>
          <p:nvPr>
            <p:ph type="title"/>
          </p:nvPr>
        </p:nvSpPr>
        <p:spPr/>
        <p:txBody>
          <a:bodyPr>
            <a:normAutofit/>
          </a:bodyPr>
          <a:lstStyle/>
          <a:p>
            <a:r>
              <a:rPr lang="en-US" dirty="0"/>
              <a:t>1973 developments (cont’d)</a:t>
            </a:r>
          </a:p>
        </p:txBody>
      </p:sp>
      <p:sp>
        <p:nvSpPr>
          <p:cNvPr id="3" name="Content Placeholder 2">
            <a:extLst>
              <a:ext uri="{FF2B5EF4-FFF2-40B4-BE49-F238E27FC236}">
                <a16:creationId xmlns:a16="http://schemas.microsoft.com/office/drawing/2014/main" id="{412EA6E6-69DA-A740-8F0C-48EFF3D5C03B}"/>
              </a:ext>
            </a:extLst>
          </p:cNvPr>
          <p:cNvSpPr>
            <a:spLocks noGrp="1"/>
          </p:cNvSpPr>
          <p:nvPr>
            <p:ph idx="1"/>
          </p:nvPr>
        </p:nvSpPr>
        <p:spPr/>
        <p:txBody>
          <a:bodyPr/>
          <a:lstStyle/>
          <a:p>
            <a:endParaRPr lang="en-CA" dirty="0"/>
          </a:p>
          <a:p>
            <a:r>
              <a:rPr lang="en-CA" dirty="0"/>
              <a:t>The 1973 amendments also made it easier for groups of people to organize themselves into co-operative organizations to both build new co-op housing and to buy already-existing housing and turn it into co-op housing (by renovating it, for example). </a:t>
            </a:r>
          </a:p>
          <a:p>
            <a:endParaRPr lang="en-US" dirty="0"/>
          </a:p>
        </p:txBody>
      </p:sp>
    </p:spTree>
    <p:extLst>
      <p:ext uri="{BB962C8B-B14F-4D97-AF65-F5344CB8AC3E}">
        <p14:creationId xmlns:p14="http://schemas.microsoft.com/office/powerpoint/2010/main" val="163722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72BD3-CCCF-744C-8B1F-063D493295A5}"/>
              </a:ext>
            </a:extLst>
          </p:cNvPr>
          <p:cNvSpPr>
            <a:spLocks noGrp="1"/>
          </p:cNvSpPr>
          <p:nvPr>
            <p:ph type="title"/>
          </p:nvPr>
        </p:nvSpPr>
        <p:spPr/>
        <p:txBody>
          <a:bodyPr>
            <a:normAutofit/>
          </a:bodyPr>
          <a:lstStyle/>
          <a:p>
            <a:r>
              <a:rPr lang="en-US" dirty="0"/>
              <a:t>1973 developments (cont’d)</a:t>
            </a:r>
          </a:p>
        </p:txBody>
      </p:sp>
      <p:sp>
        <p:nvSpPr>
          <p:cNvPr id="3" name="Content Placeholder 2">
            <a:extLst>
              <a:ext uri="{FF2B5EF4-FFF2-40B4-BE49-F238E27FC236}">
                <a16:creationId xmlns:a16="http://schemas.microsoft.com/office/drawing/2014/main" id="{8C244CD0-4C13-D445-9531-C5D8B916B334}"/>
              </a:ext>
            </a:extLst>
          </p:cNvPr>
          <p:cNvSpPr>
            <a:spLocks noGrp="1"/>
          </p:cNvSpPr>
          <p:nvPr>
            <p:ph idx="1"/>
          </p:nvPr>
        </p:nvSpPr>
        <p:spPr/>
        <p:txBody>
          <a:bodyPr/>
          <a:lstStyle/>
          <a:p>
            <a:endParaRPr lang="en-US" dirty="0"/>
          </a:p>
          <a:p>
            <a:r>
              <a:rPr lang="en-US" altLang="en-US" dirty="0">
                <a:ea typeface="ＭＳ Ｐゴシック" panose="020B0600070205080204" pitchFamily="34" charset="-128"/>
              </a:rPr>
              <a:t>Like non-profit housing, co-op housing was to feature income mix.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But non-profit housing was not owned collectively by tenants. Rather, it belonged to a non-profit group. </a:t>
            </a:r>
          </a:p>
          <a:p>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11300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F5F6E-2D4F-F643-94F3-91258C4CFCD9}"/>
              </a:ext>
            </a:extLst>
          </p:cNvPr>
          <p:cNvSpPr>
            <a:spLocks noGrp="1"/>
          </p:cNvSpPr>
          <p:nvPr>
            <p:ph type="title"/>
          </p:nvPr>
        </p:nvSpPr>
        <p:spPr/>
        <p:txBody>
          <a:bodyPr>
            <a:normAutofit/>
          </a:bodyPr>
          <a:lstStyle/>
          <a:p>
            <a:r>
              <a:rPr lang="en-US" dirty="0"/>
              <a:t>1973 developments (cont’d)</a:t>
            </a:r>
          </a:p>
        </p:txBody>
      </p:sp>
      <p:sp>
        <p:nvSpPr>
          <p:cNvPr id="3" name="Content Placeholder 2">
            <a:extLst>
              <a:ext uri="{FF2B5EF4-FFF2-40B4-BE49-F238E27FC236}">
                <a16:creationId xmlns:a16="http://schemas.microsoft.com/office/drawing/2014/main" id="{4BD96012-91B9-6142-8141-03347033BF68}"/>
              </a:ext>
            </a:extLst>
          </p:cNvPr>
          <p:cNvSpPr>
            <a:spLocks noGrp="1"/>
          </p:cNvSpPr>
          <p:nvPr>
            <p:ph idx="1"/>
          </p:nvPr>
        </p:nvSpPr>
        <p:spPr/>
        <p:txBody>
          <a:bodyPr/>
          <a:lstStyle/>
          <a:p>
            <a:pPr marL="0" indent="0"/>
            <a:endParaRPr lang="en-US" altLang="en-US" dirty="0">
              <a:ea typeface="ＭＳ Ｐゴシック" panose="020B0600070205080204" pitchFamily="34" charset="-128"/>
            </a:endParaRPr>
          </a:p>
          <a:p>
            <a:pPr marL="0" indent="0"/>
            <a:r>
              <a:rPr lang="en-US" altLang="en-US" dirty="0">
                <a:ea typeface="ＭＳ Ｐゴシック" panose="020B0600070205080204" pitchFamily="34" charset="-128"/>
              </a:rPr>
              <a:t>A cooperative is a legal form of a corporation where control resides in the hands of resident members. (In public housing, control resides in the hands of publicly-appointed and/or elected officials.)</a:t>
            </a:r>
          </a:p>
          <a:p>
            <a:pPr marL="0" indent="0"/>
            <a:endParaRPr lang="en-US" altLang="en-US" dirty="0">
              <a:ea typeface="ＭＳ Ｐゴシック" panose="020B0600070205080204" pitchFamily="34" charset="-128"/>
            </a:endParaRPr>
          </a:p>
          <a:p>
            <a:pPr marL="0" indent="0"/>
            <a:r>
              <a:rPr lang="en-US" altLang="en-US" dirty="0">
                <a:ea typeface="ＭＳ Ｐゴシック" panose="020B0600070205080204" pitchFamily="34" charset="-128"/>
              </a:rPr>
              <a:t>The board of a co-op is elected by its members.  </a:t>
            </a:r>
          </a:p>
          <a:p>
            <a:endParaRPr lang="en-US" dirty="0"/>
          </a:p>
        </p:txBody>
      </p:sp>
    </p:spTree>
    <p:extLst>
      <p:ext uri="{BB962C8B-B14F-4D97-AF65-F5344CB8AC3E}">
        <p14:creationId xmlns:p14="http://schemas.microsoft.com/office/powerpoint/2010/main" val="2734769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E0CB-47EF-8F42-B834-282D7349D59A}"/>
              </a:ext>
            </a:extLst>
          </p:cNvPr>
          <p:cNvSpPr>
            <a:spLocks noGrp="1"/>
          </p:cNvSpPr>
          <p:nvPr>
            <p:ph type="title"/>
          </p:nvPr>
        </p:nvSpPr>
        <p:spPr/>
        <p:txBody>
          <a:bodyPr>
            <a:normAutofit/>
          </a:bodyPr>
          <a:lstStyle/>
          <a:p>
            <a:r>
              <a:rPr lang="en-US" dirty="0"/>
              <a:t>1973 developments (cont’d)</a:t>
            </a:r>
          </a:p>
        </p:txBody>
      </p:sp>
      <p:sp>
        <p:nvSpPr>
          <p:cNvPr id="3" name="Content Placeholder 2">
            <a:extLst>
              <a:ext uri="{FF2B5EF4-FFF2-40B4-BE49-F238E27FC236}">
                <a16:creationId xmlns:a16="http://schemas.microsoft.com/office/drawing/2014/main" id="{2A286006-85C9-A049-A6C4-4A2E385867C4}"/>
              </a:ext>
            </a:extLst>
          </p:cNvPr>
          <p:cNvSpPr>
            <a:spLocks noGrp="1"/>
          </p:cNvSpPr>
          <p:nvPr>
            <p:ph idx="1"/>
          </p:nvPr>
        </p:nvSpPr>
        <p:spPr/>
        <p:txBody>
          <a:bodyPr/>
          <a:lstStyle/>
          <a:p>
            <a:r>
              <a:rPr lang="en-US" altLang="en-US" dirty="0">
                <a:ea typeface="ＭＳ Ｐゴシック" panose="020B0600070205080204" pitchFamily="34" charset="-128"/>
              </a:rPr>
              <a:t>Another big difference: participation.  In the ‘70s, there was an expectation with new co-op housing that members would do a lot of participation.  This never really panned out.  Some maintenance requires specialized knowledge (i.e. boiler on the roof of an apartment building).</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Co-ops have committees, such as a finance committee, and a membership committee (which approves new members).  Co-op members sometimes do lots of cleaning, snow-shoveling, landscaping.</a:t>
            </a:r>
          </a:p>
          <a:p>
            <a:endParaRPr lang="en-US" dirty="0"/>
          </a:p>
        </p:txBody>
      </p:sp>
    </p:spTree>
    <p:extLst>
      <p:ext uri="{BB962C8B-B14F-4D97-AF65-F5344CB8AC3E}">
        <p14:creationId xmlns:p14="http://schemas.microsoft.com/office/powerpoint/2010/main" val="2310641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1736-D343-4D41-8F00-E46933EC5A0C}"/>
              </a:ext>
            </a:extLst>
          </p:cNvPr>
          <p:cNvSpPr>
            <a:spLocks noGrp="1"/>
          </p:cNvSpPr>
          <p:nvPr>
            <p:ph type="title"/>
          </p:nvPr>
        </p:nvSpPr>
        <p:spPr/>
        <p:txBody>
          <a:bodyPr/>
          <a:lstStyle/>
          <a:p>
            <a:r>
              <a:rPr lang="en-US" dirty="0"/>
              <a:t>Overview (cont’d)</a:t>
            </a:r>
          </a:p>
        </p:txBody>
      </p:sp>
      <p:sp>
        <p:nvSpPr>
          <p:cNvPr id="3" name="Content Placeholder 2">
            <a:extLst>
              <a:ext uri="{FF2B5EF4-FFF2-40B4-BE49-F238E27FC236}">
                <a16:creationId xmlns:a16="http://schemas.microsoft.com/office/drawing/2014/main" id="{76C492E7-EBFD-5348-8410-B55A09E4CF17}"/>
              </a:ext>
            </a:extLst>
          </p:cNvPr>
          <p:cNvSpPr>
            <a:spLocks noGrp="1"/>
          </p:cNvSpPr>
          <p:nvPr>
            <p:ph idx="1"/>
          </p:nvPr>
        </p:nvSpPr>
        <p:spPr/>
        <p:txBody>
          <a:bodyPr/>
          <a:lstStyle/>
          <a:p>
            <a:endParaRPr lang="en-US" dirty="0"/>
          </a:p>
          <a:p>
            <a:r>
              <a:rPr lang="en-US" dirty="0"/>
              <a:t>The Chrétien/Martin years</a:t>
            </a:r>
          </a:p>
          <a:p>
            <a:endParaRPr lang="en-US" dirty="0"/>
          </a:p>
          <a:p>
            <a:r>
              <a:rPr lang="en-US" dirty="0"/>
              <a:t>The Harper years</a:t>
            </a:r>
          </a:p>
          <a:p>
            <a:endParaRPr lang="en-US" dirty="0"/>
          </a:p>
          <a:p>
            <a:r>
              <a:rPr lang="en-US" dirty="0"/>
              <a:t>The National Housing Strategy</a:t>
            </a:r>
          </a:p>
        </p:txBody>
      </p:sp>
    </p:spTree>
    <p:extLst>
      <p:ext uri="{BB962C8B-B14F-4D97-AF65-F5344CB8AC3E}">
        <p14:creationId xmlns:p14="http://schemas.microsoft.com/office/powerpoint/2010/main" val="2520185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DDCAF-D66D-1941-8235-926248C1928C}"/>
              </a:ext>
            </a:extLst>
          </p:cNvPr>
          <p:cNvSpPr>
            <a:spLocks noGrp="1"/>
          </p:cNvSpPr>
          <p:nvPr>
            <p:ph type="title"/>
          </p:nvPr>
        </p:nvSpPr>
        <p:spPr/>
        <p:txBody>
          <a:bodyPr>
            <a:normAutofit/>
          </a:bodyPr>
          <a:lstStyle/>
          <a:p>
            <a:r>
              <a:rPr lang="en-US" dirty="0"/>
              <a:t>1973 developments (cont’d)</a:t>
            </a:r>
          </a:p>
        </p:txBody>
      </p:sp>
      <p:sp>
        <p:nvSpPr>
          <p:cNvPr id="3" name="Content Placeholder 2">
            <a:extLst>
              <a:ext uri="{FF2B5EF4-FFF2-40B4-BE49-F238E27FC236}">
                <a16:creationId xmlns:a16="http://schemas.microsoft.com/office/drawing/2014/main" id="{5E293523-0109-8D42-8588-BACE1FB0A485}"/>
              </a:ext>
            </a:extLst>
          </p:cNvPr>
          <p:cNvSpPr>
            <a:spLocks noGrp="1"/>
          </p:cNvSpPr>
          <p:nvPr>
            <p:ph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Difference between coop and non-profit is mainly managements system; with co-op housing, you typically own your unit but you can</a:t>
            </a:r>
            <a:r>
              <a:rPr lang="ja-JP" altLang="en-US">
                <a:ea typeface="ＭＳ Ｐゴシック" panose="020B0600070205080204" pitchFamily="34" charset="-128"/>
              </a:rPr>
              <a:t>’</a:t>
            </a:r>
            <a:r>
              <a:rPr lang="en-US" altLang="ja-JP" dirty="0">
                <a:ea typeface="ＭＳ Ｐゴシック" panose="020B0600070205080204" pitchFamily="34" charset="-128"/>
              </a:rPr>
              <a:t>t sell it. </a:t>
            </a:r>
          </a:p>
          <a:p>
            <a:pPr marL="0" indent="0">
              <a:buNone/>
            </a:pPr>
            <a:endParaRPr lang="en-US" altLang="en-US" dirty="0">
              <a:ea typeface="ＭＳ Ｐゴシック" panose="020B0600070205080204" pitchFamily="34" charset="-128"/>
            </a:endParaRPr>
          </a:p>
          <a:p>
            <a:r>
              <a:rPr lang="en-US" altLang="ja-JP" dirty="0">
                <a:ea typeface="ＭＳ Ｐゴシック" panose="020B0600070205080204" pitchFamily="34" charset="-128"/>
              </a:rPr>
              <a:t>If you leave, it goes to the next occupant.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Some people felt that tenants should have autonomy and control.  </a:t>
            </a:r>
            <a:r>
              <a:rPr lang="en-US" altLang="en-US" dirty="0" err="1">
                <a:ea typeface="ＭＳ Ｐゴシック" panose="020B0600070205080204" pitchFamily="34" charset="-128"/>
              </a:rPr>
              <a:t>Shouldn</a:t>
            </a:r>
            <a:r>
              <a:rPr lang="ja-JP" altLang="en-US">
                <a:ea typeface="ＭＳ Ｐゴシック" panose="020B0600070205080204" pitchFamily="34" charset="-128"/>
              </a:rPr>
              <a:t>’</a:t>
            </a:r>
            <a:r>
              <a:rPr lang="en-US" altLang="ja-JP" dirty="0">
                <a:ea typeface="ＭＳ Ｐゴシック" panose="020B0600070205080204" pitchFamily="34" charset="-128"/>
              </a:rPr>
              <a:t>t be autocratic, and distantly managed.</a:t>
            </a:r>
          </a:p>
          <a:p>
            <a:pPr>
              <a:buNone/>
            </a:pPr>
            <a:r>
              <a:rPr lang="en-US" altLang="en-US" dirty="0">
                <a:ea typeface="ＭＳ Ｐゴシック" panose="020B0600070205080204" pitchFamily="34" charset="-128"/>
              </a:rPr>
              <a:t>	 </a:t>
            </a:r>
          </a:p>
          <a:p>
            <a:endParaRPr lang="en-US" dirty="0"/>
          </a:p>
        </p:txBody>
      </p:sp>
    </p:spTree>
    <p:extLst>
      <p:ext uri="{BB962C8B-B14F-4D97-AF65-F5344CB8AC3E}">
        <p14:creationId xmlns:p14="http://schemas.microsoft.com/office/powerpoint/2010/main" val="2602439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77E46-B440-C844-9DB5-CB3A94473885}"/>
              </a:ext>
            </a:extLst>
          </p:cNvPr>
          <p:cNvSpPr>
            <a:spLocks noGrp="1"/>
          </p:cNvSpPr>
          <p:nvPr>
            <p:ph type="title"/>
          </p:nvPr>
        </p:nvSpPr>
        <p:spPr/>
        <p:txBody>
          <a:bodyPr>
            <a:normAutofit/>
          </a:bodyPr>
          <a:lstStyle/>
          <a:p>
            <a:r>
              <a:rPr lang="en-US" dirty="0"/>
              <a:t>1973 developments (cont’d)</a:t>
            </a:r>
          </a:p>
        </p:txBody>
      </p:sp>
      <p:sp>
        <p:nvSpPr>
          <p:cNvPr id="3" name="Content Placeholder 2">
            <a:extLst>
              <a:ext uri="{FF2B5EF4-FFF2-40B4-BE49-F238E27FC236}">
                <a16:creationId xmlns:a16="http://schemas.microsoft.com/office/drawing/2014/main" id="{4C3D0168-F862-4B47-8CAA-FEBDCE7EF604}"/>
              </a:ext>
            </a:extLst>
          </p:cNvPr>
          <p:cNvSpPr>
            <a:spLocks noGrp="1"/>
          </p:cNvSpPr>
          <p:nvPr>
            <p:ph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An advantage of co-op housing:  low cost for residents, more control over the administration, and community (i.e. knowing your </a:t>
            </a:r>
            <a:r>
              <a:rPr lang="en-US" altLang="en-US" dirty="0" err="1">
                <a:ea typeface="ＭＳ Ｐゴシック" panose="020B0600070205080204" pitchFamily="34" charset="-128"/>
              </a:rPr>
              <a:t>neighbours</a:t>
            </a:r>
            <a:r>
              <a:rPr lang="en-US" altLang="en-US" dirty="0">
                <a:ea typeface="ＭＳ Ｐゴシック" panose="020B0600070205080204" pitchFamily="34" charset="-128"/>
              </a:rPr>
              <a:t>).</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 disadvantage: scale.  Historically, most co-ops in Quebec and Nova Scotia had 20-30 units each, and this created problems of scale.  Many of the small Nova Scotia ones had volunteer bookkeepers, for example.</a:t>
            </a:r>
          </a:p>
          <a:p>
            <a:endParaRPr lang="en-US" dirty="0"/>
          </a:p>
        </p:txBody>
      </p:sp>
    </p:spTree>
    <p:extLst>
      <p:ext uri="{BB962C8B-B14F-4D97-AF65-F5344CB8AC3E}">
        <p14:creationId xmlns:p14="http://schemas.microsoft.com/office/powerpoint/2010/main" val="912482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8996-83EF-F741-B18F-028D2D9AAD4D}"/>
              </a:ext>
            </a:extLst>
          </p:cNvPr>
          <p:cNvSpPr>
            <a:spLocks noGrp="1"/>
          </p:cNvSpPr>
          <p:nvPr>
            <p:ph type="title"/>
          </p:nvPr>
        </p:nvSpPr>
        <p:spPr/>
        <p:txBody>
          <a:bodyPr/>
          <a:lstStyle/>
          <a:p>
            <a:pPr>
              <a:defRPr/>
            </a:pPr>
            <a:r>
              <a:rPr lang="en-US" dirty="0">
                <a:ea typeface="+mj-ea"/>
                <a:cs typeface="+mj-cs"/>
              </a:rPr>
              <a:t>Off-reserve housing</a:t>
            </a:r>
          </a:p>
        </p:txBody>
      </p:sp>
      <p:sp>
        <p:nvSpPr>
          <p:cNvPr id="24578" name="Content Placeholder 2">
            <a:extLst>
              <a:ext uri="{FF2B5EF4-FFF2-40B4-BE49-F238E27FC236}">
                <a16:creationId xmlns:a16="http://schemas.microsoft.com/office/drawing/2014/main" id="{375389BF-F65C-9B4A-A1BF-3FBC80724D0C}"/>
              </a:ext>
            </a:extLst>
          </p:cNvPr>
          <p:cNvSpPr>
            <a:spLocks noGrp="1"/>
          </p:cNvSpPr>
          <p:nvPr>
            <p:ph idx="1"/>
          </p:nvPr>
        </p:nvSpPr>
        <p:spPr/>
        <p:txBody>
          <a:bodyPr/>
          <a:lstStyle/>
          <a:p>
            <a:r>
              <a:rPr lang="en-US" altLang="en-US" dirty="0">
                <a:ea typeface="ＭＳ Ｐゴシック" panose="020B0600070205080204" pitchFamily="34" charset="-128"/>
              </a:rPr>
              <a:t>The Rural and Native Housing (RNH) program was established by the federal government in 1974. It was for</a:t>
            </a:r>
            <a:r>
              <a:rPr lang="en-US" altLang="ja-JP" dirty="0">
                <a:ea typeface="ＭＳ Ｐゴシック" panose="020B0600070205080204" pitchFamily="34" charset="-128"/>
              </a:rPr>
              <a:t> small communities with populations under 2,500.</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Urban Native Housing Program was established by the federal government in 1978. It was for communities with populations of over 2,500 and cities.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RNH program </a:t>
            </a:r>
            <a:r>
              <a:rPr lang="ja-JP" altLang="en-US">
                <a:ea typeface="ＭＳ Ｐゴシック" panose="020B0600070205080204" pitchFamily="34" charset="-128"/>
              </a:rPr>
              <a:t>“</a:t>
            </a:r>
            <a:r>
              <a:rPr lang="en-US" altLang="ja-JP" dirty="0">
                <a:ea typeface="ＭＳ Ｐゴシック" panose="020B0600070205080204" pitchFamily="34" charset="-128"/>
              </a:rPr>
              <a:t>was not exclusively targeted to Aboriginal households; the Urban Native program was 100% targeted.</a:t>
            </a:r>
            <a:r>
              <a:rPr lang="ja-JP" altLang="en-US">
                <a:ea typeface="ＭＳ Ｐゴシック" panose="020B0600070205080204" pitchFamily="34" charset="-128"/>
              </a:rPr>
              <a:t>”</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7969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11D5B-C1AE-B042-9B7F-F1A114948CF2}"/>
              </a:ext>
            </a:extLst>
          </p:cNvPr>
          <p:cNvSpPr>
            <a:spLocks noGrp="1"/>
          </p:cNvSpPr>
          <p:nvPr>
            <p:ph type="title"/>
          </p:nvPr>
        </p:nvSpPr>
        <p:spPr/>
        <p:txBody>
          <a:bodyPr wrap="square" numCol="1" anchorCtr="0" compatLnSpc="1">
            <a:prstTxWarp prst="textNoShape">
              <a:avLst/>
            </a:prstTxWarp>
          </a:bodyPr>
          <a:lstStyle/>
          <a:p>
            <a:pPr eaLnBrk="1" hangingPunct="1"/>
            <a:r>
              <a:rPr lang="en-US" altLang="en-US">
                <a:ea typeface="ＭＳ Ｐゴシック" panose="020B0600070205080204" pitchFamily="34" charset="-128"/>
              </a:rPr>
              <a:t>Off-Reserve Housing (cont</a:t>
            </a:r>
            <a:r>
              <a:rPr lang="ja-JP" altLang="en-US">
                <a:ea typeface="ＭＳ Ｐゴシック" panose="020B0600070205080204" pitchFamily="34" charset="-128"/>
              </a:rPr>
              <a:t>’</a:t>
            </a:r>
            <a:r>
              <a:rPr lang="en-US" altLang="ja-JP">
                <a:ea typeface="ＭＳ Ｐゴシック" panose="020B0600070205080204" pitchFamily="34" charset="-128"/>
              </a:rPr>
              <a:t>d)</a:t>
            </a:r>
            <a:endParaRPr lang="en-US" altLang="en-US">
              <a:ea typeface="ＭＳ Ｐゴシック" panose="020B0600070205080204" pitchFamily="34" charset="-128"/>
            </a:endParaRPr>
          </a:p>
        </p:txBody>
      </p:sp>
      <p:sp>
        <p:nvSpPr>
          <p:cNvPr id="28674" name="Content Placeholder 2">
            <a:extLst>
              <a:ext uri="{FF2B5EF4-FFF2-40B4-BE49-F238E27FC236}">
                <a16:creationId xmlns:a16="http://schemas.microsoft.com/office/drawing/2014/main" id="{5660D65B-C68B-5F49-B1DB-641C11860D3E}"/>
              </a:ext>
            </a:extLst>
          </p:cNvPr>
          <p:cNvSpPr>
            <a:spLocks noGrp="1"/>
          </p:cNvSpPr>
          <p:nvPr>
            <p:ph idx="1"/>
          </p:nvPr>
        </p:nvSpPr>
        <p:spPr/>
        <p:txBody>
          <a:bodyPr/>
          <a:lstStyle/>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Urban Native housing units have involved 35-50 year operating agreements, similar to other social housing throughout Canada.  </a:t>
            </a:r>
          </a:p>
          <a:p>
            <a:pPr eaLnBrk="1" hangingPunct="1"/>
            <a:endParaRPr lang="en-US" altLang="en-US" dirty="0">
              <a:ea typeface="ＭＳ Ｐゴシック" panose="020B0600070205080204" pitchFamily="34" charset="-128"/>
            </a:endParaRPr>
          </a:p>
          <a:p>
            <a:r>
              <a:rPr lang="en-US" altLang="en-US" dirty="0">
                <a:ea typeface="ＭＳ Ｐゴシック" panose="020B0600070205080204" pitchFamily="34" charset="-128"/>
              </a:rPr>
              <a:t>As of 1994, two-thirds of RNH units were home ownership units (acquired with the help of direct lending from CMHC).  </a:t>
            </a:r>
          </a:p>
          <a:p>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28675" name="Footer Placeholder 3">
            <a:extLst>
              <a:ext uri="{FF2B5EF4-FFF2-40B4-BE49-F238E27FC236}">
                <a16:creationId xmlns:a16="http://schemas.microsoft.com/office/drawing/2014/main" id="{8A1FE768-127A-7543-B475-96D0C872D868}"/>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FFFFFF"/>
                </a:solidFill>
              </a:rPr>
              <a:t>Off-Reserve Housing</a:t>
            </a:r>
          </a:p>
        </p:txBody>
      </p:sp>
      <p:sp>
        <p:nvSpPr>
          <p:cNvPr id="28676" name="Slide Number Placeholder 4">
            <a:extLst>
              <a:ext uri="{FF2B5EF4-FFF2-40B4-BE49-F238E27FC236}">
                <a16:creationId xmlns:a16="http://schemas.microsoft.com/office/drawing/2014/main" id="{3CFD27CC-2744-5849-AD13-8FD552E42F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20FA95C-B554-2E41-B2AB-3539CA21CE08}" type="slidenum">
              <a:rPr lang="en-US" altLang="en-US" sz="1400">
                <a:solidFill>
                  <a:srgbClr val="FFFFFF"/>
                </a:solidFill>
              </a:rPr>
              <a:pPr eaLnBrk="1" hangingPunct="1"/>
              <a:t>33</a:t>
            </a:fld>
            <a:endParaRPr lang="en-US" altLang="en-US" sz="1400">
              <a:solidFill>
                <a:srgbClr val="FFFFFF"/>
              </a:solidFill>
            </a:endParaRPr>
          </a:p>
        </p:txBody>
      </p:sp>
    </p:spTree>
    <p:extLst>
      <p:ext uri="{BB962C8B-B14F-4D97-AF65-F5344CB8AC3E}">
        <p14:creationId xmlns:p14="http://schemas.microsoft.com/office/powerpoint/2010/main" val="3018212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F1BF-2499-114C-B78F-039617DBB641}"/>
              </a:ext>
            </a:extLst>
          </p:cNvPr>
          <p:cNvSpPr>
            <a:spLocks noGrp="1"/>
          </p:cNvSpPr>
          <p:nvPr>
            <p:ph type="title"/>
          </p:nvPr>
        </p:nvSpPr>
        <p:spPr/>
        <p:txBody>
          <a:bodyPr/>
          <a:lstStyle/>
          <a:p>
            <a:pPr eaLnBrk="1" fontAlgn="auto" hangingPunct="1">
              <a:spcAft>
                <a:spcPts val="0"/>
              </a:spcAft>
              <a:defRPr/>
            </a:pPr>
            <a:r>
              <a:rPr lang="en-US" dirty="0">
                <a:ea typeface="+mj-ea"/>
                <a:cs typeface="+mj-cs"/>
              </a:rPr>
              <a:t>On-Reserve Housing: CMHC</a:t>
            </a:r>
          </a:p>
        </p:txBody>
      </p:sp>
      <p:sp>
        <p:nvSpPr>
          <p:cNvPr id="26626" name="Content Placeholder 2">
            <a:extLst>
              <a:ext uri="{FF2B5EF4-FFF2-40B4-BE49-F238E27FC236}">
                <a16:creationId xmlns:a16="http://schemas.microsoft.com/office/drawing/2014/main" id="{521A5906-95D0-5A49-8A7B-654ACBAF21D1}"/>
              </a:ext>
            </a:extLst>
          </p:cNvPr>
          <p:cNvSpPr>
            <a:spLocks noGrp="1"/>
          </p:cNvSpPr>
          <p:nvPr>
            <p:ph idx="1"/>
          </p:nvPr>
        </p:nvSpPr>
        <p:spPr/>
        <p:txBody>
          <a:bodyPr/>
          <a:lstStyle/>
          <a:p>
            <a:pPr marL="0" indent="0" eaLnBrk="1" hangingPunct="1">
              <a:buFont typeface="Arial" panose="020B0604020202020204" pitchFamily="34" charset="0"/>
              <a:buNone/>
            </a:pPr>
            <a:endParaRPr lang="en-US" altLang="en-US" dirty="0">
              <a:ea typeface="ＭＳ Ｐゴシック" panose="020B0600070205080204" pitchFamily="34" charset="-128"/>
            </a:endParaRPr>
          </a:p>
          <a:p>
            <a:pPr marL="0" indent="0" eaLnBrk="1" hangingPunct="1">
              <a:buFont typeface="Arial" panose="020B0604020202020204" pitchFamily="34" charset="0"/>
              <a:buNone/>
            </a:pPr>
            <a:r>
              <a:rPr lang="en-US" altLang="en-US" dirty="0">
                <a:ea typeface="ＭＳ Ｐゴシック" panose="020B0600070205080204" pitchFamily="34" charset="-128"/>
              </a:rPr>
              <a:t>In the late 1970s, “CMHC became involved in on-reserve housing, mainly through the Non-Profit Rental Housing Program. Under this program, which was originally designed to be delivered and managed by non-profit groups in Canada’s cities and towns, band councils received a combination of loan financing and operating subsidies to build and operate housing units.”</a:t>
            </a:r>
          </a:p>
          <a:p>
            <a:pPr marL="0" indent="0" eaLnBrk="1" hangingPunct="1">
              <a:buFont typeface="Arial" panose="020B0604020202020204" pitchFamily="34" charset="0"/>
              <a:buNone/>
            </a:pPr>
            <a:endParaRPr lang="en-US" altLang="en-US" dirty="0">
              <a:ea typeface="ＭＳ Ｐゴシック" panose="020B0600070205080204" pitchFamily="34" charset="-128"/>
            </a:endParaRPr>
          </a:p>
          <a:p>
            <a:pPr marL="0" indent="0" eaLnBrk="1" hangingPunct="1">
              <a:buFont typeface="Arial" panose="020B0604020202020204" pitchFamily="34" charset="0"/>
              <a:buNone/>
            </a:pPr>
            <a:r>
              <a:rPr lang="en-US" altLang="en-US" dirty="0">
                <a:ea typeface="ＭＳ Ｐゴシック" panose="020B0600070205080204" pitchFamily="34" charset="-128"/>
              </a:rPr>
              <a:t>					— G. Devine</a:t>
            </a:r>
          </a:p>
        </p:txBody>
      </p:sp>
    </p:spTree>
    <p:extLst>
      <p:ext uri="{BB962C8B-B14F-4D97-AF65-F5344CB8AC3E}">
        <p14:creationId xmlns:p14="http://schemas.microsoft.com/office/powerpoint/2010/main" val="2440544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2C07C-177C-9649-8B93-6C0AB8D46962}"/>
              </a:ext>
            </a:extLst>
          </p:cNvPr>
          <p:cNvSpPr>
            <a:spLocks noGrp="1"/>
          </p:cNvSpPr>
          <p:nvPr>
            <p:ph type="title"/>
          </p:nvPr>
        </p:nvSpPr>
        <p:spPr/>
        <p:txBody>
          <a:bodyPr wrap="square" numCol="1" anchorCtr="0" compatLnSpc="1">
            <a:prstTxWarp prst="textNoShape">
              <a:avLst/>
            </a:prstTxWarp>
          </a:bodyPr>
          <a:lstStyle/>
          <a:p>
            <a:pPr eaLnBrk="1" hangingPunct="1"/>
            <a:r>
              <a:rPr lang="en-US" altLang="en-US" sz="3600">
                <a:ea typeface="ＭＳ Ｐゴシック" panose="020B0600070205080204" pitchFamily="34" charset="-128"/>
              </a:rPr>
              <a:t>On-Reserve Housing: CMHC (cont</a:t>
            </a:r>
            <a:r>
              <a:rPr lang="ja-JP" altLang="en-US" sz="3600">
                <a:ea typeface="ＭＳ Ｐゴシック" panose="020B0600070205080204" pitchFamily="34" charset="-128"/>
              </a:rPr>
              <a:t>’</a:t>
            </a:r>
            <a:r>
              <a:rPr lang="en-US" altLang="ja-JP" sz="3600">
                <a:ea typeface="ＭＳ Ｐゴシック" panose="020B0600070205080204" pitchFamily="34" charset="-128"/>
              </a:rPr>
              <a:t>d)</a:t>
            </a:r>
            <a:endParaRPr lang="en-US" altLang="en-US" sz="3600">
              <a:ea typeface="ＭＳ Ｐゴシック" panose="020B0600070205080204" pitchFamily="34" charset="-128"/>
            </a:endParaRPr>
          </a:p>
        </p:txBody>
      </p:sp>
      <p:sp>
        <p:nvSpPr>
          <p:cNvPr id="28674" name="Content Placeholder 2">
            <a:extLst>
              <a:ext uri="{FF2B5EF4-FFF2-40B4-BE49-F238E27FC236}">
                <a16:creationId xmlns:a16="http://schemas.microsoft.com/office/drawing/2014/main" id="{759C039F-3380-3C4F-B438-2D3F447768F3}"/>
              </a:ext>
            </a:extLst>
          </p:cNvPr>
          <p:cNvSpPr>
            <a:spLocks noGrp="1"/>
          </p:cNvSpPr>
          <p:nvPr>
            <p:ph idx="1"/>
          </p:nvPr>
        </p:nvSpPr>
        <p:spPr/>
        <p:txBody>
          <a:bodyPr/>
          <a:lstStyle/>
          <a:p>
            <a:pPr marL="0" indent="0" eaLnBrk="1" hangingPunct="1">
              <a:buFont typeface="Arial" panose="020B0604020202020204" pitchFamily="34" charset="0"/>
              <a:buNone/>
            </a:pPr>
            <a:endParaRPr lang="en-US" altLang="en-US" dirty="0">
              <a:ea typeface="ＭＳ Ｐゴシック" panose="020B0600070205080204" pitchFamily="34" charset="-128"/>
            </a:endParaRPr>
          </a:p>
          <a:p>
            <a:pPr marL="0" indent="0" eaLnBrk="1" hangingPunct="1"/>
            <a:r>
              <a:rPr lang="en-US" altLang="en-US" sz="2800" dirty="0">
                <a:ea typeface="ＭＳ Ｐゴシック" panose="020B0600070205080204" pitchFamily="34" charset="-128"/>
              </a:rPr>
              <a:t>With the Non-Profit Rental Housing Program, band councils were required to follow operating policies that proved challenging. </a:t>
            </a:r>
          </a:p>
          <a:p>
            <a:pPr marL="0" indent="0" eaLnBrk="1" hangingPunct="1"/>
            <a:endParaRPr lang="en-US" altLang="en-US" sz="2800" dirty="0">
              <a:ea typeface="ＭＳ Ｐゴシック" panose="020B0600070205080204" pitchFamily="34" charset="-128"/>
            </a:endParaRPr>
          </a:p>
          <a:p>
            <a:pPr marL="0" indent="0" eaLnBrk="1" hangingPunct="1">
              <a:buFont typeface="Arial" panose="020B0604020202020204" pitchFamily="34" charset="0"/>
              <a:buNone/>
            </a:pPr>
            <a:r>
              <a:rPr lang="ja-JP" altLang="en-US" sz="2800">
                <a:ea typeface="ＭＳ Ｐゴシック" panose="020B0600070205080204" pitchFamily="34" charset="-128"/>
              </a:rPr>
              <a:t>“</a:t>
            </a:r>
            <a:r>
              <a:rPr lang="en-US" altLang="ja-JP" sz="2800" dirty="0">
                <a:ea typeface="ＭＳ Ｐゴシック" panose="020B0600070205080204" pitchFamily="34" charset="-128"/>
              </a:rPr>
              <a:t>The most significant of these was the requirement to adopt a national rental scale and definition of income.</a:t>
            </a:r>
            <a:r>
              <a:rPr lang="ja-JP" altLang="en-US" sz="2800">
                <a:ea typeface="ＭＳ Ｐゴシック" panose="020B0600070205080204" pitchFamily="34" charset="-128"/>
              </a:rPr>
              <a:t>”</a:t>
            </a:r>
            <a:r>
              <a:rPr lang="en-US" altLang="ja-JP" sz="2800" dirty="0">
                <a:ea typeface="ＭＳ Ｐゴシック" panose="020B0600070205080204" pitchFamily="34" charset="-128"/>
              </a:rPr>
              <a:t>				</a:t>
            </a:r>
          </a:p>
          <a:p>
            <a:pPr marL="0" indent="0" eaLnBrk="1" hangingPunct="1">
              <a:buFont typeface="Arial" panose="020B0604020202020204" pitchFamily="34" charset="0"/>
              <a:buNone/>
            </a:pPr>
            <a:r>
              <a:rPr lang="en-US" altLang="ja-JP" sz="2800" dirty="0">
                <a:ea typeface="ＭＳ Ｐゴシック" panose="020B0600070205080204" pitchFamily="34" charset="-128"/>
              </a:rPr>
              <a:t>					— G. Devine</a:t>
            </a:r>
            <a:endParaRPr lang="en-US" altLang="en-US" sz="2800" dirty="0">
              <a:ea typeface="ＭＳ Ｐゴシック" panose="020B0600070205080204" pitchFamily="34" charset="-128"/>
            </a:endParaRPr>
          </a:p>
        </p:txBody>
      </p:sp>
    </p:spTree>
    <p:extLst>
      <p:ext uri="{BB962C8B-B14F-4D97-AF65-F5344CB8AC3E}">
        <p14:creationId xmlns:p14="http://schemas.microsoft.com/office/powerpoint/2010/main" val="1953612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5ED08-BDE9-9242-9413-25AF19EC7C35}"/>
              </a:ext>
            </a:extLst>
          </p:cNvPr>
          <p:cNvSpPr>
            <a:spLocks noGrp="1"/>
          </p:cNvSpPr>
          <p:nvPr>
            <p:ph type="title"/>
          </p:nvPr>
        </p:nvSpPr>
        <p:spPr/>
        <p:txBody>
          <a:bodyPr wrap="square" numCol="1" anchorCtr="0" compatLnSpc="1">
            <a:prstTxWarp prst="textNoShape">
              <a:avLst/>
            </a:prstTxWarp>
          </a:bodyPr>
          <a:lstStyle/>
          <a:p>
            <a:pPr eaLnBrk="1" hangingPunct="1"/>
            <a:r>
              <a:rPr lang="en-US" altLang="en-US" sz="3600">
                <a:ea typeface="ＭＳ Ｐゴシック" panose="020B0600070205080204" pitchFamily="34" charset="-128"/>
              </a:rPr>
              <a:t>On-Reserve Housing: CMHC (cont</a:t>
            </a:r>
            <a:r>
              <a:rPr lang="ja-JP" altLang="en-US" sz="3600">
                <a:ea typeface="ＭＳ Ｐゴシック" panose="020B0600070205080204" pitchFamily="34" charset="-128"/>
              </a:rPr>
              <a:t>’</a:t>
            </a:r>
            <a:r>
              <a:rPr lang="en-US" altLang="ja-JP" sz="3600">
                <a:ea typeface="ＭＳ Ｐゴシック" panose="020B0600070205080204" pitchFamily="34" charset="-128"/>
              </a:rPr>
              <a:t>d)</a:t>
            </a:r>
            <a:endParaRPr lang="en-US" altLang="en-US" sz="3600">
              <a:ea typeface="ＭＳ Ｐゴシック" panose="020B0600070205080204" pitchFamily="34" charset="-128"/>
            </a:endParaRPr>
          </a:p>
        </p:txBody>
      </p:sp>
      <p:sp>
        <p:nvSpPr>
          <p:cNvPr id="30722" name="Content Placeholder 2">
            <a:extLst>
              <a:ext uri="{FF2B5EF4-FFF2-40B4-BE49-F238E27FC236}">
                <a16:creationId xmlns:a16="http://schemas.microsoft.com/office/drawing/2014/main" id="{E220CD9D-DEEE-2144-A2EC-FEEE361A2611}"/>
              </a:ext>
            </a:extLst>
          </p:cNvPr>
          <p:cNvSpPr>
            <a:spLocks noGrp="1"/>
          </p:cNvSpPr>
          <p:nvPr>
            <p:ph idx="1"/>
          </p:nvPr>
        </p:nvSpPr>
        <p:spPr/>
        <p:txBody>
          <a:bodyPr/>
          <a:lstStyle/>
          <a:p>
            <a:pPr marL="0" indent="0" eaLnBrk="1" hangingPunct="1">
              <a:buFont typeface="Arial" panose="020B0604020202020204" pitchFamily="34" charset="0"/>
              <a:buNone/>
            </a:pPr>
            <a:endParaRPr lang="en-US" altLang="en-US" sz="2800">
              <a:ea typeface="ＭＳ Ｐゴシック" panose="020B0600070205080204" pitchFamily="34" charset="-128"/>
            </a:endParaRPr>
          </a:p>
          <a:p>
            <a:pPr marL="0" indent="0" eaLnBrk="1" hangingPunct="1">
              <a:buFont typeface="Arial" panose="020B0604020202020204" pitchFamily="34" charset="0"/>
              <a:buNone/>
            </a:pPr>
            <a:r>
              <a:rPr lang="en-US" altLang="en-US" sz="2800">
                <a:ea typeface="ＭＳ Ｐゴシック" panose="020B0600070205080204" pitchFamily="34" charset="-128"/>
              </a:rPr>
              <a:t>“Given the fact that the majority of other band households were not required to pay rent for their housing, many bands objected to charging rents under the CMHC program…As a result, the band council either fell into arrears on their federal housing loans, or used other revenue streams to keep the loans current, which meant other band services were neglected.”</a:t>
            </a:r>
          </a:p>
          <a:p>
            <a:pPr marL="0" indent="0" eaLnBrk="1" hangingPunct="1">
              <a:buFont typeface="Arial" panose="020B0604020202020204" pitchFamily="34" charset="0"/>
              <a:buNone/>
            </a:pPr>
            <a:r>
              <a:rPr lang="en-US" altLang="en-US" sz="2800">
                <a:ea typeface="ＭＳ Ｐゴシック" panose="020B0600070205080204" pitchFamily="34" charset="-128"/>
              </a:rPr>
              <a:t>					— G. Devine</a:t>
            </a:r>
          </a:p>
        </p:txBody>
      </p:sp>
    </p:spTree>
    <p:extLst>
      <p:ext uri="{BB962C8B-B14F-4D97-AF65-F5344CB8AC3E}">
        <p14:creationId xmlns:p14="http://schemas.microsoft.com/office/powerpoint/2010/main" val="3193146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65A1-8371-7646-A055-05DEEC79000A}"/>
              </a:ext>
            </a:extLst>
          </p:cNvPr>
          <p:cNvSpPr>
            <a:spLocks noGrp="1"/>
          </p:cNvSpPr>
          <p:nvPr>
            <p:ph type="title"/>
          </p:nvPr>
        </p:nvSpPr>
        <p:spPr/>
        <p:txBody>
          <a:bodyPr>
            <a:normAutofit/>
          </a:bodyPr>
          <a:lstStyle/>
          <a:p>
            <a:r>
              <a:rPr lang="en-US" dirty="0"/>
              <a:t>The 1980s</a:t>
            </a:r>
          </a:p>
        </p:txBody>
      </p:sp>
      <p:sp>
        <p:nvSpPr>
          <p:cNvPr id="3" name="Content Placeholder 2">
            <a:extLst>
              <a:ext uri="{FF2B5EF4-FFF2-40B4-BE49-F238E27FC236}">
                <a16:creationId xmlns:a16="http://schemas.microsoft.com/office/drawing/2014/main" id="{EF06E704-D39B-C04A-9F3D-0E3CFE268F4F}"/>
              </a:ext>
            </a:extLst>
          </p:cNvPr>
          <p:cNvSpPr>
            <a:spLocks noGrp="1"/>
          </p:cNvSpPr>
          <p:nvPr>
            <p:ph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September 1984, the federal government established the Task Force on Program Review (aka the Neilson Committee).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As part of the process, a “Study Team on Housing Programs is directed to evaluate 24 housing programs.”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Findings made as a result of this process had serious implications for social housing across Canada.</a:t>
            </a:r>
          </a:p>
          <a:p>
            <a:endParaRPr lang="en-US" dirty="0"/>
          </a:p>
        </p:txBody>
      </p:sp>
    </p:spTree>
    <p:extLst>
      <p:ext uri="{BB962C8B-B14F-4D97-AF65-F5344CB8AC3E}">
        <p14:creationId xmlns:p14="http://schemas.microsoft.com/office/powerpoint/2010/main" val="211208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4851-5183-3949-9887-5FCA17781FDF}"/>
              </a:ext>
            </a:extLst>
          </p:cNvPr>
          <p:cNvSpPr>
            <a:spLocks noGrp="1"/>
          </p:cNvSpPr>
          <p:nvPr>
            <p:ph type="title"/>
          </p:nvPr>
        </p:nvSpPr>
        <p:spPr/>
        <p:txBody>
          <a:bodyPr>
            <a:normAutofit/>
          </a:bodyPr>
          <a:lstStyle/>
          <a:p>
            <a:r>
              <a:rPr lang="en-US" dirty="0"/>
              <a:t>The 1980s (cont’d)</a:t>
            </a:r>
          </a:p>
        </p:txBody>
      </p:sp>
      <p:sp>
        <p:nvSpPr>
          <p:cNvPr id="3" name="Content Placeholder 2">
            <a:extLst>
              <a:ext uri="{FF2B5EF4-FFF2-40B4-BE49-F238E27FC236}">
                <a16:creationId xmlns:a16="http://schemas.microsoft.com/office/drawing/2014/main" id="{0CEF9165-5438-5D44-9FB7-93411AED6164}"/>
              </a:ext>
            </a:extLst>
          </p:cNvPr>
          <p:cNvSpPr>
            <a:spLocks noGrp="1"/>
          </p:cNvSpPr>
          <p:nvPr>
            <p:ph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Beginning in the mid-1980s, the federal government would target new units of social housing exclusively to low-income households. </a:t>
            </a:r>
          </a:p>
          <a:p>
            <a:pPr>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Fed gov</a:t>
            </a:r>
            <a:r>
              <a:rPr lang="en-US" altLang="ja-JP" dirty="0">
                <a:ea typeface="ＭＳ Ｐゴシック" panose="020B0600070205080204" pitchFamily="34" charset="-128"/>
              </a:rPr>
              <a:t>t would now focus on households in </a:t>
            </a:r>
            <a:r>
              <a:rPr lang="ja-JP" altLang="en-US">
                <a:ea typeface="ＭＳ Ｐゴシック" panose="020B0600070205080204" pitchFamily="34" charset="-128"/>
              </a:rPr>
              <a:t>“</a:t>
            </a:r>
            <a:r>
              <a:rPr lang="en-US" altLang="ja-JP" dirty="0">
                <a:ea typeface="ＭＳ Ｐゴシック" panose="020B0600070205080204" pitchFamily="34" charset="-128"/>
              </a:rPr>
              <a:t>core need.</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That said, already-existing tenants in social housing who did not fall below the </a:t>
            </a:r>
            <a:r>
              <a:rPr lang="ja-JP" altLang="en-US">
                <a:ea typeface="ＭＳ Ｐゴシック" panose="020B0600070205080204" pitchFamily="34" charset="-128"/>
              </a:rPr>
              <a:t>“</a:t>
            </a:r>
            <a:r>
              <a:rPr lang="en-US" altLang="ja-JP" dirty="0">
                <a:ea typeface="ＭＳ Ｐゴシック" panose="020B0600070205080204" pitchFamily="34" charset="-128"/>
              </a:rPr>
              <a:t>core need</a:t>
            </a:r>
            <a:r>
              <a:rPr lang="ja-JP" altLang="en-US">
                <a:ea typeface="ＭＳ Ｐゴシック" panose="020B0600070205080204" pitchFamily="34" charset="-128"/>
              </a:rPr>
              <a:t>”</a:t>
            </a:r>
            <a:r>
              <a:rPr lang="en-US" altLang="ja-JP" dirty="0">
                <a:ea typeface="ＭＳ Ｐゴシック" panose="020B0600070205080204" pitchFamily="34" charset="-128"/>
              </a:rPr>
              <a:t> threshold were allowed to remain in their units.</a:t>
            </a:r>
            <a:br>
              <a:rPr lang="en-US" altLang="ja-JP" dirty="0">
                <a:ea typeface="ＭＳ Ｐゴシック" panose="020B0600070205080204" pitchFamily="34" charset="-128"/>
              </a:rPr>
            </a:br>
            <a:endParaRPr lang="en-US" altLang="ja-JP"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1602548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0330C-445B-0540-8727-D7D02E21FD8A}"/>
              </a:ext>
            </a:extLst>
          </p:cNvPr>
          <p:cNvSpPr>
            <a:spLocks noGrp="1"/>
          </p:cNvSpPr>
          <p:nvPr>
            <p:ph type="title"/>
          </p:nvPr>
        </p:nvSpPr>
        <p:spPr/>
        <p:txBody>
          <a:bodyPr>
            <a:normAutofit/>
          </a:bodyPr>
          <a:lstStyle/>
          <a:p>
            <a:r>
              <a:rPr lang="en-US" dirty="0"/>
              <a:t>The 1980s (cont’d)</a:t>
            </a:r>
          </a:p>
        </p:txBody>
      </p:sp>
      <p:sp>
        <p:nvSpPr>
          <p:cNvPr id="3" name="Content Placeholder 2">
            <a:extLst>
              <a:ext uri="{FF2B5EF4-FFF2-40B4-BE49-F238E27FC236}">
                <a16:creationId xmlns:a16="http://schemas.microsoft.com/office/drawing/2014/main" id="{9AF9E465-0AEE-084D-A328-5C6D861D24DA}"/>
              </a:ext>
            </a:extLst>
          </p:cNvPr>
          <p:cNvSpPr>
            <a:spLocks noGrp="1"/>
          </p:cNvSpPr>
          <p:nvPr>
            <p:ph idx="1"/>
          </p:nvPr>
        </p:nvSpPr>
        <p:spPr/>
        <p:txBody>
          <a:bodyPr/>
          <a:lstStyle/>
          <a:p>
            <a:pPr marL="0" indent="0"/>
            <a:endParaRPr lang="en-US" altLang="en-US" dirty="0">
              <a:ea typeface="ＭＳ Ｐゴシック" panose="020B0600070205080204" pitchFamily="34" charset="-128"/>
            </a:endParaRPr>
          </a:p>
          <a:p>
            <a:pPr marL="0" indent="0"/>
            <a:r>
              <a:rPr lang="en-US" altLang="en-US" dirty="0">
                <a:ea typeface="ＭＳ Ｐゴシック" panose="020B0600070205080204" pitchFamily="34" charset="-128"/>
              </a:rPr>
              <a:t>CMHC designed the concept of </a:t>
            </a:r>
            <a:r>
              <a:rPr lang="ja-JP" altLang="en-US">
                <a:ea typeface="ＭＳ Ｐゴシック" panose="020B0600070205080204" pitchFamily="34" charset="-128"/>
              </a:rPr>
              <a:t>“</a:t>
            </a:r>
            <a:r>
              <a:rPr lang="en-US" altLang="ja-JP" dirty="0">
                <a:ea typeface="ＭＳ Ｐゴシック" panose="020B0600070205080204" pitchFamily="34" charset="-128"/>
              </a:rPr>
              <a:t>core need.</a:t>
            </a:r>
            <a:r>
              <a:rPr lang="ja-JP" altLang="en-US">
                <a:ea typeface="ＭＳ Ｐゴシック" panose="020B0600070205080204" pitchFamily="34" charset="-128"/>
              </a:rPr>
              <a:t>”</a:t>
            </a:r>
            <a:r>
              <a:rPr lang="en-US" altLang="ja-JP" dirty="0">
                <a:ea typeface="ＭＳ Ｐゴシック" panose="020B0600070205080204" pitchFamily="34" charset="-128"/>
              </a:rPr>
              <a:t> </a:t>
            </a:r>
          </a:p>
          <a:p>
            <a:pPr marL="0" indent="0">
              <a:buNone/>
            </a:pPr>
            <a:endParaRPr lang="en-US" altLang="en-US" dirty="0">
              <a:ea typeface="ＭＳ Ｐゴシック" panose="020B0600070205080204" pitchFamily="34" charset="-128"/>
            </a:endParaRPr>
          </a:p>
          <a:p>
            <a:pPr marL="0" indent="0"/>
            <a:r>
              <a:rPr lang="en-US" altLang="en-US" dirty="0">
                <a:ea typeface="ＭＳ Ｐゴシック" panose="020B0600070205080204" pitchFamily="34" charset="-128"/>
              </a:rPr>
              <a:t>From that point on, the federal government would only provide operating subsidies for units of tenants in core need.</a:t>
            </a:r>
          </a:p>
          <a:p>
            <a:endParaRPr lang="en-US" dirty="0"/>
          </a:p>
        </p:txBody>
      </p:sp>
    </p:spTree>
    <p:extLst>
      <p:ext uri="{BB962C8B-B14F-4D97-AF65-F5344CB8AC3E}">
        <p14:creationId xmlns:p14="http://schemas.microsoft.com/office/powerpoint/2010/main" val="305353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49FB-861C-2C41-B512-5A04E5939680}"/>
              </a:ext>
            </a:extLst>
          </p:cNvPr>
          <p:cNvSpPr>
            <a:spLocks noGrp="1"/>
          </p:cNvSpPr>
          <p:nvPr>
            <p:ph type="title"/>
          </p:nvPr>
        </p:nvSpPr>
        <p:spPr/>
        <p:txBody>
          <a:bodyPr/>
          <a:lstStyle/>
          <a:p>
            <a:r>
              <a:rPr lang="en-US" dirty="0"/>
              <a:t>Caveats	</a:t>
            </a:r>
          </a:p>
        </p:txBody>
      </p:sp>
      <p:sp>
        <p:nvSpPr>
          <p:cNvPr id="3" name="Content Placeholder 2">
            <a:extLst>
              <a:ext uri="{FF2B5EF4-FFF2-40B4-BE49-F238E27FC236}">
                <a16:creationId xmlns:a16="http://schemas.microsoft.com/office/drawing/2014/main" id="{0F5392AE-975D-EC46-A3E4-2D2B920BB779}"/>
              </a:ext>
            </a:extLst>
          </p:cNvPr>
          <p:cNvSpPr>
            <a:spLocks noGrp="1"/>
          </p:cNvSpPr>
          <p:nvPr>
            <p:ph idx="1"/>
          </p:nvPr>
        </p:nvSpPr>
        <p:spPr/>
        <p:txBody>
          <a:bodyPr/>
          <a:lstStyle/>
          <a:p>
            <a:r>
              <a:rPr lang="en-US" dirty="0"/>
              <a:t>This presentation won’t discuss pre-1964 housing policy. </a:t>
            </a:r>
          </a:p>
          <a:p>
            <a:endParaRPr lang="en-US" dirty="0"/>
          </a:p>
          <a:p>
            <a:r>
              <a:rPr lang="en-US" dirty="0"/>
              <a:t>Nor will it discuss provincial, territorial or municipal housing initiatives (or absolute homelessness).</a:t>
            </a:r>
          </a:p>
          <a:p>
            <a:endParaRPr lang="en-US" dirty="0"/>
          </a:p>
          <a:p>
            <a:r>
              <a:rPr lang="en-US" dirty="0"/>
              <a:t>Rather, it will focus on federal housing policy since 1964.</a:t>
            </a:r>
          </a:p>
          <a:p>
            <a:endParaRPr lang="en-US" dirty="0"/>
          </a:p>
          <a:p>
            <a:r>
              <a:rPr lang="en-US" dirty="0"/>
              <a:t>I’d be happy to take questions during the Q&amp;A (including on topics not covered during the presentation).</a:t>
            </a:r>
          </a:p>
        </p:txBody>
      </p:sp>
    </p:spTree>
    <p:extLst>
      <p:ext uri="{BB962C8B-B14F-4D97-AF65-F5344CB8AC3E}">
        <p14:creationId xmlns:p14="http://schemas.microsoft.com/office/powerpoint/2010/main" val="2099918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5A6A-050F-6542-8FFF-8256A566CDDB}"/>
              </a:ext>
            </a:extLst>
          </p:cNvPr>
          <p:cNvSpPr>
            <a:spLocks noGrp="1"/>
          </p:cNvSpPr>
          <p:nvPr>
            <p:ph type="title"/>
          </p:nvPr>
        </p:nvSpPr>
        <p:spPr/>
        <p:txBody>
          <a:bodyPr>
            <a:normAutofit/>
          </a:bodyPr>
          <a:lstStyle/>
          <a:p>
            <a:r>
              <a:rPr lang="en-US" dirty="0"/>
              <a:t>The 1980s (cont’d)</a:t>
            </a:r>
          </a:p>
        </p:txBody>
      </p:sp>
      <p:sp>
        <p:nvSpPr>
          <p:cNvPr id="3" name="Content Placeholder 2">
            <a:extLst>
              <a:ext uri="{FF2B5EF4-FFF2-40B4-BE49-F238E27FC236}">
                <a16:creationId xmlns:a16="http://schemas.microsoft.com/office/drawing/2014/main" id="{57B4222C-D33D-FE4A-9180-E8AE0AAF8767}"/>
              </a:ext>
            </a:extLst>
          </p:cNvPr>
          <p:cNvSpPr>
            <a:spLocks noGrp="1"/>
          </p:cNvSpPr>
          <p:nvPr>
            <p:ph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Private non-profit providers and co-ops continued to receive funding for new units.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However, all of the new units had to be occupied by tenants who, at the time of receipt of housing, fell below the “core need” threshold. </a:t>
            </a:r>
          </a:p>
          <a:p>
            <a:endParaRPr lang="en-US" dirty="0"/>
          </a:p>
        </p:txBody>
      </p:sp>
    </p:spTree>
    <p:extLst>
      <p:ext uri="{BB962C8B-B14F-4D97-AF65-F5344CB8AC3E}">
        <p14:creationId xmlns:p14="http://schemas.microsoft.com/office/powerpoint/2010/main" val="1024317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876B-8802-054C-86BC-E2363BC8195F}"/>
              </a:ext>
            </a:extLst>
          </p:cNvPr>
          <p:cNvSpPr>
            <a:spLocks noGrp="1"/>
          </p:cNvSpPr>
          <p:nvPr>
            <p:ph type="title"/>
          </p:nvPr>
        </p:nvSpPr>
        <p:spPr/>
        <p:txBody>
          <a:bodyPr>
            <a:normAutofit/>
          </a:bodyPr>
          <a:lstStyle/>
          <a:p>
            <a:r>
              <a:rPr lang="en-US" dirty="0"/>
              <a:t>1993 federal budget</a:t>
            </a:r>
          </a:p>
        </p:txBody>
      </p:sp>
      <p:sp>
        <p:nvSpPr>
          <p:cNvPr id="3" name="Content Placeholder 2">
            <a:extLst>
              <a:ext uri="{FF2B5EF4-FFF2-40B4-BE49-F238E27FC236}">
                <a16:creationId xmlns:a16="http://schemas.microsoft.com/office/drawing/2014/main" id="{FEC322A0-D508-D845-99FE-315708BD00EC}"/>
              </a:ext>
            </a:extLst>
          </p:cNvPr>
          <p:cNvSpPr>
            <a:spLocks noGrp="1"/>
          </p:cNvSpPr>
          <p:nvPr>
            <p:ph idx="1"/>
          </p:nvPr>
        </p:nvSpPr>
        <p:spPr/>
        <p:txBody>
          <a:bodyPr/>
          <a:lstStyle/>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Then, in its April 1993 budget, the fed gov</a:t>
            </a:r>
            <a:r>
              <a:rPr lang="ja-JP" altLang="en-US">
                <a:ea typeface="ＭＳ Ｐゴシック" panose="020B0600070205080204" pitchFamily="34" charset="-128"/>
              </a:rPr>
              <a:t>’</a:t>
            </a:r>
            <a:r>
              <a:rPr lang="en-US" altLang="ja-JP" dirty="0">
                <a:ea typeface="ＭＳ Ｐゴシック" panose="020B0600070205080204" pitchFamily="34" charset="-128"/>
              </a:rPr>
              <a:t>t announced that, with the exception of on-reserve housing, there would be no new federal money for social housing.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This was </a:t>
            </a:r>
            <a:r>
              <a:rPr lang="ja-JP" altLang="en-US">
                <a:ea typeface="ＭＳ Ｐゴシック" panose="020B0600070205080204" pitchFamily="34" charset="-128"/>
              </a:rPr>
              <a:t>“</a:t>
            </a:r>
            <a:r>
              <a:rPr lang="en-US" altLang="ja-JP" dirty="0">
                <a:ea typeface="ＭＳ Ｐゴシック" panose="020B0600070205080204" pitchFamily="34" charset="-128"/>
              </a:rPr>
              <a:t>really only the culmination of almost nine years of more or less constant spending restraint measures with respect to housing programs.</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037233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C286-9006-4A43-B8A7-1EF39A8F99CC}"/>
              </a:ext>
            </a:extLst>
          </p:cNvPr>
          <p:cNvSpPr>
            <a:spLocks noGrp="1"/>
          </p:cNvSpPr>
          <p:nvPr>
            <p:ph type="title"/>
          </p:nvPr>
        </p:nvSpPr>
        <p:spPr/>
        <p:txBody>
          <a:bodyPr/>
          <a:lstStyle/>
          <a:p>
            <a:pPr eaLnBrk="1" fontAlgn="auto" hangingPunct="1">
              <a:spcAft>
                <a:spcPts val="0"/>
              </a:spcAft>
              <a:defRPr/>
            </a:pPr>
            <a:r>
              <a:rPr lang="en-US" dirty="0">
                <a:ea typeface="+mj-ea"/>
                <a:cs typeface="+mj-cs"/>
              </a:rPr>
              <a:t>1993: Retreat from Off-Reserve</a:t>
            </a:r>
          </a:p>
        </p:txBody>
      </p:sp>
      <p:sp>
        <p:nvSpPr>
          <p:cNvPr id="34818" name="Content Placeholder 2">
            <a:extLst>
              <a:ext uri="{FF2B5EF4-FFF2-40B4-BE49-F238E27FC236}">
                <a16:creationId xmlns:a16="http://schemas.microsoft.com/office/drawing/2014/main" id="{FA206C0F-AA6A-4246-89A1-4AED090B23B8}"/>
              </a:ext>
            </a:extLst>
          </p:cNvPr>
          <p:cNvSpPr>
            <a:spLocks noGrp="1"/>
          </p:cNvSpPr>
          <p:nvPr>
            <p:ph idx="1"/>
          </p:nvPr>
        </p:nvSpPr>
        <p:spPr/>
        <p:txBody>
          <a:bodyPr/>
          <a:lstStyle/>
          <a:p>
            <a:pPr marL="0" indent="0" eaLnBrk="1" hangingPunct="1">
              <a:buFont typeface="Arial" panose="020B0604020202020204" pitchFamily="34" charset="0"/>
              <a:buNone/>
            </a:pPr>
            <a:endParaRPr lang="en-US" altLang="en-US">
              <a:ea typeface="ＭＳ Ｐゴシック" panose="020B0600070205080204" pitchFamily="34" charset="-128"/>
            </a:endParaRPr>
          </a:p>
          <a:p>
            <a:pPr marL="0" indent="0" eaLnBrk="1" hangingPunct="1">
              <a:buFont typeface="Arial" panose="020B0604020202020204" pitchFamily="34" charset="0"/>
              <a:buNone/>
            </a:pPr>
            <a:r>
              <a:rPr lang="en-US" altLang="en-US">
                <a:ea typeface="ＭＳ Ｐゴシック" panose="020B0600070205080204" pitchFamily="34" charset="-128"/>
              </a:rPr>
              <a:t>“When the federal government terminated funding for new social housing (including the Urban Native program) in 1993, it concurrently directed CMHC, as Canada’s housing agency, to maintain programs for on-reserve Aboriginal housing. It did not, however, direct CMHC to similarly serve the much larger and growing population of Aboriginal peoples living off reserve, many in urban communities.”</a:t>
            </a:r>
          </a:p>
          <a:p>
            <a:pPr marL="0" indent="0" eaLnBrk="1" hangingPunct="1">
              <a:buFont typeface="Arial" panose="020B0604020202020204" pitchFamily="34" charset="0"/>
              <a:buNone/>
            </a:pPr>
            <a:endParaRPr lang="en-US" altLang="en-US">
              <a:ea typeface="ＭＳ Ｐゴシック" panose="020B0600070205080204" pitchFamily="34" charset="-128"/>
            </a:endParaRPr>
          </a:p>
          <a:p>
            <a:pPr marL="0" indent="0" eaLnBrk="1" hangingPunct="1">
              <a:buFont typeface="Arial" panose="020B0604020202020204" pitchFamily="34" charset="0"/>
              <a:buNone/>
            </a:pPr>
            <a:r>
              <a:rPr lang="en-US" altLang="en-US">
                <a:ea typeface="ＭＳ Ｐゴシック" panose="020B0600070205080204" pitchFamily="34" charset="-128"/>
              </a:rPr>
              <a:t>			</a:t>
            </a:r>
            <a:r>
              <a:rPr lang="en-US" altLang="en-US" sz="2000">
                <a:latin typeface="Times New Roman" panose="02020603050405020304" pitchFamily="18" charset="0"/>
                <a:ea typeface="ＭＳ Ｐゴシック" panose="020B0600070205080204" pitchFamily="34" charset="-128"/>
              </a:rPr>
              <a:t>— </a:t>
            </a:r>
            <a:r>
              <a:rPr lang="en-US" altLang="en-US" sz="2000">
                <a:ea typeface="ＭＳ Ｐゴシック" panose="020B0600070205080204" pitchFamily="34" charset="-128"/>
              </a:rPr>
              <a:t>National Aboriginal Housing Association</a:t>
            </a:r>
          </a:p>
        </p:txBody>
      </p:sp>
      <p:sp>
        <p:nvSpPr>
          <p:cNvPr id="34819" name="Footer Placeholder 3">
            <a:extLst>
              <a:ext uri="{FF2B5EF4-FFF2-40B4-BE49-F238E27FC236}">
                <a16:creationId xmlns:a16="http://schemas.microsoft.com/office/drawing/2014/main" id="{3E9FC899-F38B-7A41-9BB4-8152F2F3977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FFFFFF"/>
                </a:solidFill>
              </a:rPr>
              <a:t>Off-Reserve Housing</a:t>
            </a:r>
          </a:p>
        </p:txBody>
      </p:sp>
      <p:sp>
        <p:nvSpPr>
          <p:cNvPr id="34820" name="Slide Number Placeholder 4">
            <a:extLst>
              <a:ext uri="{FF2B5EF4-FFF2-40B4-BE49-F238E27FC236}">
                <a16:creationId xmlns:a16="http://schemas.microsoft.com/office/drawing/2014/main" id="{F0628B59-55C4-E449-8217-F42355348C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07C4C4-30AB-4243-85E7-ACA581C70435}" type="slidenum">
              <a:rPr lang="en-US" altLang="en-US" sz="1400">
                <a:solidFill>
                  <a:srgbClr val="FFFFFF"/>
                </a:solidFill>
              </a:rPr>
              <a:pPr eaLnBrk="1" hangingPunct="1"/>
              <a:t>42</a:t>
            </a:fld>
            <a:endParaRPr lang="en-US" altLang="en-US" sz="1400">
              <a:solidFill>
                <a:srgbClr val="FFFFFF"/>
              </a:solidFill>
            </a:endParaRPr>
          </a:p>
        </p:txBody>
      </p:sp>
    </p:spTree>
    <p:extLst>
      <p:ext uri="{BB962C8B-B14F-4D97-AF65-F5344CB8AC3E}">
        <p14:creationId xmlns:p14="http://schemas.microsoft.com/office/powerpoint/2010/main" val="3741385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DBC8-A669-4242-8C30-EAE748943137}"/>
              </a:ext>
            </a:extLst>
          </p:cNvPr>
          <p:cNvSpPr>
            <a:spLocks noGrp="1"/>
          </p:cNvSpPr>
          <p:nvPr>
            <p:ph type="title"/>
          </p:nvPr>
        </p:nvSpPr>
        <p:spPr/>
        <p:txBody>
          <a:bodyPr>
            <a:normAutofit/>
          </a:bodyPr>
          <a:lstStyle/>
          <a:p>
            <a:r>
              <a:rPr lang="en-US" dirty="0"/>
              <a:t>The Chrétien/Martin years</a:t>
            </a:r>
          </a:p>
        </p:txBody>
      </p:sp>
      <p:sp>
        <p:nvSpPr>
          <p:cNvPr id="3" name="Content Placeholder 2">
            <a:extLst>
              <a:ext uri="{FF2B5EF4-FFF2-40B4-BE49-F238E27FC236}">
                <a16:creationId xmlns:a16="http://schemas.microsoft.com/office/drawing/2014/main" id="{F2AFFB55-7692-8D44-8366-04510E074E1E}"/>
              </a:ext>
            </a:extLst>
          </p:cNvPr>
          <p:cNvSpPr>
            <a:spLocks noGrp="1"/>
          </p:cNvSpPr>
          <p:nvPr>
            <p:ph idx="1"/>
          </p:nvPr>
        </p:nvSpPr>
        <p:spPr/>
        <p:txBody>
          <a:bodyPr/>
          <a:lstStyle/>
          <a:p>
            <a:endParaRPr lang="en-US" dirty="0"/>
          </a:p>
          <a:p>
            <a:r>
              <a:rPr lang="en-US" dirty="0"/>
              <a:t>The Liberals were in power federally from 1993 until 2006.</a:t>
            </a:r>
          </a:p>
          <a:p>
            <a:endParaRPr lang="en-US" dirty="0"/>
          </a:p>
          <a:p>
            <a:r>
              <a:rPr lang="en-US" dirty="0"/>
              <a:t>On the whole, I’d argue that they were a major disappointment on the affordable housing front (though they were less disappointing beginning in 2001).</a:t>
            </a:r>
          </a:p>
          <a:p>
            <a:endParaRPr lang="en-US" dirty="0"/>
          </a:p>
        </p:txBody>
      </p:sp>
    </p:spTree>
    <p:extLst>
      <p:ext uri="{BB962C8B-B14F-4D97-AF65-F5344CB8AC3E}">
        <p14:creationId xmlns:p14="http://schemas.microsoft.com/office/powerpoint/2010/main" val="1940789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BE961-532B-A144-A395-EF691C2CF449}"/>
              </a:ext>
            </a:extLst>
          </p:cNvPr>
          <p:cNvSpPr>
            <a:spLocks noGrp="1"/>
          </p:cNvSpPr>
          <p:nvPr>
            <p:ph type="title"/>
          </p:nvPr>
        </p:nvSpPr>
        <p:spPr/>
        <p:txBody>
          <a:bodyPr/>
          <a:lstStyle/>
          <a:p>
            <a:pPr fontAlgn="auto">
              <a:spcAft>
                <a:spcPts val="0"/>
              </a:spcAft>
              <a:defRPr/>
            </a:pPr>
            <a:r>
              <a:rPr lang="en-US" dirty="0"/>
              <a:t>The Chrétien/Martin years (cont’d)</a:t>
            </a:r>
            <a:endParaRPr lang="en-US" dirty="0">
              <a:ea typeface="+mj-ea"/>
              <a:cs typeface="+mj-cs"/>
            </a:endParaRPr>
          </a:p>
        </p:txBody>
      </p:sp>
      <p:sp>
        <p:nvSpPr>
          <p:cNvPr id="36866" name="Content Placeholder 2">
            <a:extLst>
              <a:ext uri="{FF2B5EF4-FFF2-40B4-BE49-F238E27FC236}">
                <a16:creationId xmlns:a16="http://schemas.microsoft.com/office/drawing/2014/main" id="{2C16DF00-4AB1-5F49-905D-E7C9ED6E02DA}"/>
              </a:ext>
            </a:extLst>
          </p:cNvPr>
          <p:cNvSpPr>
            <a:spLocks noGrp="1"/>
          </p:cNvSpPr>
          <p:nvPr>
            <p:ph idx="1"/>
          </p:nvPr>
        </p:nvSpPr>
        <p:spPr/>
        <p:txBody>
          <a:bodyPr/>
          <a:lstStyle/>
          <a:p>
            <a:pPr eaLnBrk="1" hangingPunct="1"/>
            <a:r>
              <a:rPr lang="en-US" altLang="en-US" dirty="0">
                <a:ea typeface="ＭＳ Ｐゴシック" panose="020B0600070205080204" pitchFamily="34" charset="-128"/>
              </a:rPr>
              <a:t>In 1996, the fed govt announced in that year’s budget that responsibility for off-reserve housing for Aboriginal persons was being transferred to the P/Ts.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This was to apply to already-existing and future off-reserve units.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“The federal government would continue to transfer the annual subsidy to the provinces, but this was capped at the 1996 level.”</a:t>
            </a:r>
          </a:p>
        </p:txBody>
      </p:sp>
    </p:spTree>
    <p:extLst>
      <p:ext uri="{BB962C8B-B14F-4D97-AF65-F5344CB8AC3E}">
        <p14:creationId xmlns:p14="http://schemas.microsoft.com/office/powerpoint/2010/main" val="309735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CA7E-1485-E342-B2D3-F0EE0F3CF57E}"/>
              </a:ext>
            </a:extLst>
          </p:cNvPr>
          <p:cNvSpPr>
            <a:spLocks noGrp="1"/>
          </p:cNvSpPr>
          <p:nvPr>
            <p:ph type="title"/>
          </p:nvPr>
        </p:nvSpPr>
        <p:spPr/>
        <p:txBody>
          <a:bodyPr/>
          <a:lstStyle/>
          <a:p>
            <a:pPr eaLnBrk="1" fontAlgn="auto" hangingPunct="1">
              <a:spcAft>
                <a:spcPts val="0"/>
              </a:spcAft>
              <a:defRPr/>
            </a:pPr>
            <a:r>
              <a:rPr lang="en-US" dirty="0">
                <a:ea typeface="+mj-ea"/>
                <a:cs typeface="+mj-cs"/>
              </a:rPr>
              <a:t>1996 Policy Changes</a:t>
            </a:r>
          </a:p>
        </p:txBody>
      </p:sp>
      <p:sp>
        <p:nvSpPr>
          <p:cNvPr id="32770" name="Content Placeholder 2">
            <a:extLst>
              <a:ext uri="{FF2B5EF4-FFF2-40B4-BE49-F238E27FC236}">
                <a16:creationId xmlns:a16="http://schemas.microsoft.com/office/drawing/2014/main" id="{1D8FE633-7A14-9B49-AF9B-63AB3C6C4B80}"/>
              </a:ext>
            </a:extLst>
          </p:cNvPr>
          <p:cNvSpPr>
            <a:spLocks noGrp="1"/>
          </p:cNvSpPr>
          <p:nvPr>
            <p:ph idx="1"/>
          </p:nvPr>
        </p:nvSpPr>
        <p:spPr/>
        <p:txBody>
          <a:bodyPr/>
          <a:lstStyle/>
          <a:p>
            <a:pPr eaLnBrk="1" hangingPunct="1">
              <a:lnSpc>
                <a:spcPct val="90000"/>
              </a:lnSpc>
            </a:pPr>
            <a:r>
              <a:rPr lang="en-US" altLang="en-US" sz="2800">
                <a:ea typeface="ＭＳ Ｐゴシック" panose="020B0600070205080204" pitchFamily="34" charset="-128"/>
              </a:rPr>
              <a:t>Both the INAC and CMHC on-reserve housing programs </a:t>
            </a:r>
            <a:r>
              <a:rPr lang="ja-JP" altLang="en-US" sz="2800">
                <a:ea typeface="ＭＳ Ｐゴシック" panose="020B0600070205080204" pitchFamily="34" charset="-128"/>
              </a:rPr>
              <a:t>“</a:t>
            </a:r>
            <a:r>
              <a:rPr lang="en-US" altLang="ja-JP" sz="2800">
                <a:ea typeface="ＭＳ Ｐゴシック" panose="020B0600070205080204" pitchFamily="34" charset="-128"/>
              </a:rPr>
              <a:t>remained largely unaltered until 1996, when the federal government approved $140 million in new funding and a new policy for on-reserve housing, intended to give reserve communities more flexibility and control in managing their housing funds…The new policy [required] band councils to prepare and implement multi-year [plans]…</a:t>
            </a:r>
            <a:r>
              <a:rPr lang="ja-JP" altLang="en-US" sz="2800">
                <a:ea typeface="ＭＳ Ｐゴシック" panose="020B0600070205080204" pitchFamily="34" charset="-128"/>
              </a:rPr>
              <a:t>”</a:t>
            </a:r>
            <a:endParaRPr lang="en-US" altLang="ja-JP" sz="2800">
              <a:ea typeface="ＭＳ Ｐゴシック" panose="020B0600070205080204" pitchFamily="34" charset="-128"/>
            </a:endParaRPr>
          </a:p>
          <a:p>
            <a:pPr eaLnBrk="1" hangingPunct="1">
              <a:lnSpc>
                <a:spcPct val="90000"/>
              </a:lnSpc>
              <a:buFont typeface="Arial" panose="020B0604020202020204" pitchFamily="34" charset="0"/>
              <a:buNone/>
            </a:pPr>
            <a:endParaRPr lang="en-US" altLang="en-US" sz="2800">
              <a:ea typeface="ＭＳ Ｐゴシック" panose="020B0600070205080204" pitchFamily="34" charset="-128"/>
            </a:endParaRPr>
          </a:p>
          <a:p>
            <a:pPr eaLnBrk="1" hangingPunct="1">
              <a:lnSpc>
                <a:spcPct val="90000"/>
              </a:lnSpc>
              <a:buFont typeface="Arial" panose="020B0604020202020204" pitchFamily="34" charset="0"/>
              <a:buNone/>
            </a:pPr>
            <a:r>
              <a:rPr lang="en-US" altLang="en-US" sz="2800">
                <a:ea typeface="ＭＳ Ｐゴシック" panose="020B0600070205080204" pitchFamily="34" charset="-128"/>
              </a:rPr>
              <a:t>						— G. Devine</a:t>
            </a:r>
          </a:p>
          <a:p>
            <a:pPr eaLnBrk="1" hangingPunct="1">
              <a:lnSpc>
                <a:spcPct val="90000"/>
              </a:lnSpc>
            </a:pPr>
            <a:endParaRPr lang="en-US" altLang="en-US">
              <a:ea typeface="ＭＳ Ｐゴシック" panose="020B0600070205080204" pitchFamily="34" charset="-128"/>
            </a:endParaRPr>
          </a:p>
          <a:p>
            <a:pPr lvl="4" eaLnBrk="1" hangingPunct="1">
              <a:lnSpc>
                <a:spcPct val="90000"/>
              </a:lnSpc>
            </a:pPr>
            <a:endParaRPr lang="en-US" altLang="en-US">
              <a:ea typeface="ＭＳ Ｐゴシック" panose="020B0600070205080204" pitchFamily="34" charset="-128"/>
            </a:endParaRPr>
          </a:p>
        </p:txBody>
      </p:sp>
      <p:sp>
        <p:nvSpPr>
          <p:cNvPr id="32771" name="Footer Placeholder 3">
            <a:extLst>
              <a:ext uri="{FF2B5EF4-FFF2-40B4-BE49-F238E27FC236}">
                <a16:creationId xmlns:a16="http://schemas.microsoft.com/office/drawing/2014/main" id="{540ABC53-19A3-644B-97E8-C5B50EB8A85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200">
                <a:solidFill>
                  <a:srgbClr val="FFFFFF"/>
                </a:solidFill>
              </a:rPr>
              <a:t>On-Reserve Housing</a:t>
            </a:r>
          </a:p>
        </p:txBody>
      </p:sp>
      <p:sp>
        <p:nvSpPr>
          <p:cNvPr id="32772" name="Slide Number Placeholder 4">
            <a:extLst>
              <a:ext uri="{FF2B5EF4-FFF2-40B4-BE49-F238E27FC236}">
                <a16:creationId xmlns:a16="http://schemas.microsoft.com/office/drawing/2014/main" id="{02933998-E7B0-C94C-9B22-9CBB35551DF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7CDB357-D207-8E48-86B1-4D79BDC42EE1}" type="slidenum">
              <a:rPr lang="en-US" altLang="en-US" sz="1400">
                <a:solidFill>
                  <a:srgbClr val="FFFFFF"/>
                </a:solidFill>
              </a:rPr>
              <a:pPr eaLnBrk="1" hangingPunct="1"/>
              <a:t>45</a:t>
            </a:fld>
            <a:endParaRPr lang="en-US" altLang="en-US" sz="1400">
              <a:solidFill>
                <a:srgbClr val="FFFFFF"/>
              </a:solidFill>
            </a:endParaRPr>
          </a:p>
        </p:txBody>
      </p:sp>
    </p:spTree>
    <p:extLst>
      <p:ext uri="{BB962C8B-B14F-4D97-AF65-F5344CB8AC3E}">
        <p14:creationId xmlns:p14="http://schemas.microsoft.com/office/powerpoint/2010/main" val="3011157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3CFF-4D69-8A44-B56D-2A1A09960CE7}"/>
              </a:ext>
            </a:extLst>
          </p:cNvPr>
          <p:cNvSpPr>
            <a:spLocks noGrp="1"/>
          </p:cNvSpPr>
          <p:nvPr>
            <p:ph type="title"/>
          </p:nvPr>
        </p:nvSpPr>
        <p:spPr/>
        <p:txBody>
          <a:bodyPr wrap="square" numCol="1" anchorCtr="0" compatLnSpc="1">
            <a:prstTxWarp prst="textNoShape">
              <a:avLst/>
            </a:prstTxWarp>
          </a:bodyPr>
          <a:lstStyle/>
          <a:p>
            <a:r>
              <a:rPr lang="en-US" dirty="0"/>
              <a:t>The Chrétien/Martin years (cont’d)</a:t>
            </a:r>
            <a:endParaRPr lang="en-US" altLang="en-US" dirty="0">
              <a:ea typeface="ＭＳ Ｐゴシック" panose="020B0600070205080204" pitchFamily="34" charset="-128"/>
            </a:endParaRPr>
          </a:p>
        </p:txBody>
      </p:sp>
      <p:sp>
        <p:nvSpPr>
          <p:cNvPr id="38914" name="Content Placeholder 2">
            <a:extLst>
              <a:ext uri="{FF2B5EF4-FFF2-40B4-BE49-F238E27FC236}">
                <a16:creationId xmlns:a16="http://schemas.microsoft.com/office/drawing/2014/main" id="{A351F58E-3129-2E45-BEE7-F390D5F8A0A7}"/>
              </a:ext>
            </a:extLst>
          </p:cNvPr>
          <p:cNvSpPr>
            <a:spLocks noGrp="1"/>
          </p:cNvSpPr>
          <p:nvPr>
            <p:ph idx="1"/>
          </p:nvPr>
        </p:nvSpPr>
        <p:spPr/>
        <p:txBody>
          <a:bodyPr/>
          <a:lstStyle/>
          <a:p>
            <a:pPr marL="0" indent="0" eaLnBrk="1" hangingPunct="1">
              <a:lnSpc>
                <a:spcPct val="90000"/>
              </a:lnSpc>
              <a:buFont typeface="Arial" panose="020B0604020202020204" pitchFamily="34" charset="0"/>
              <a:buNone/>
            </a:pPr>
            <a:endParaRPr lang="en-US" altLang="en-US" sz="2800">
              <a:ea typeface="ＭＳ Ｐゴシック" panose="020B0600070205080204" pitchFamily="34" charset="-128"/>
            </a:endParaRPr>
          </a:p>
          <a:p>
            <a:pPr marL="0" indent="0" eaLnBrk="1" hangingPunct="1">
              <a:lnSpc>
                <a:spcPct val="90000"/>
              </a:lnSpc>
              <a:buFont typeface="Arial" panose="020B0604020202020204" pitchFamily="34" charset="0"/>
              <a:buNone/>
            </a:pPr>
            <a:r>
              <a:rPr lang="en-US" altLang="en-US" sz="2800">
                <a:ea typeface="ＭＳ Ｐゴシック" panose="020B0600070205080204" pitchFamily="34" charset="-128"/>
              </a:rPr>
              <a:t>“[T]he transfer was executed without any consultation. Federal officials and politicians steadfastly refused to invite Aboriginal representatives to its [sic] bilateral discussions with provinces and territories. Nor were they ready to enter into any bilateral discussions with Aboriginal organizations on the future management of the programs.”</a:t>
            </a:r>
          </a:p>
          <a:p>
            <a:pPr marL="0" indent="0" eaLnBrk="1" hangingPunct="1">
              <a:lnSpc>
                <a:spcPct val="90000"/>
              </a:lnSpc>
              <a:buFont typeface="Arial" panose="020B0604020202020204" pitchFamily="34" charset="0"/>
              <a:buNone/>
            </a:pPr>
            <a:endParaRPr lang="en-US" altLang="en-US" sz="2800">
              <a:ea typeface="ＭＳ Ｐゴシック" panose="020B0600070205080204" pitchFamily="34" charset="-128"/>
            </a:endParaRPr>
          </a:p>
          <a:p>
            <a:pPr marL="0" indent="0" eaLnBrk="1" hangingPunct="1">
              <a:lnSpc>
                <a:spcPct val="90000"/>
              </a:lnSpc>
              <a:buFont typeface="Arial" panose="020B0604020202020204" pitchFamily="34" charset="0"/>
              <a:buNone/>
            </a:pPr>
            <a:r>
              <a:rPr lang="en-US" altLang="en-US" sz="2800">
                <a:ea typeface="ＭＳ Ｐゴシック" panose="020B0600070205080204" pitchFamily="34" charset="-128"/>
              </a:rPr>
              <a:t>				— G. Devine</a:t>
            </a:r>
          </a:p>
        </p:txBody>
      </p:sp>
    </p:spTree>
    <p:extLst>
      <p:ext uri="{BB962C8B-B14F-4D97-AF65-F5344CB8AC3E}">
        <p14:creationId xmlns:p14="http://schemas.microsoft.com/office/powerpoint/2010/main" val="3632155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4F6C0-B9B6-7249-874E-EA7057652125}"/>
              </a:ext>
            </a:extLst>
          </p:cNvPr>
          <p:cNvSpPr>
            <a:spLocks noGrp="1"/>
          </p:cNvSpPr>
          <p:nvPr>
            <p:ph type="title"/>
          </p:nvPr>
        </p:nvSpPr>
        <p:spPr/>
        <p:txBody>
          <a:bodyPr/>
          <a:lstStyle/>
          <a:p>
            <a:r>
              <a:rPr lang="en-US" dirty="0"/>
              <a:t>The Chrétien/Martin years (cont’d)</a:t>
            </a:r>
          </a:p>
        </p:txBody>
      </p:sp>
      <p:sp>
        <p:nvSpPr>
          <p:cNvPr id="3" name="Content Placeholder 2">
            <a:extLst>
              <a:ext uri="{FF2B5EF4-FFF2-40B4-BE49-F238E27FC236}">
                <a16:creationId xmlns:a16="http://schemas.microsoft.com/office/drawing/2014/main" id="{EA89774C-F0BD-E149-A5B4-99A3B44AB07C}"/>
              </a:ext>
            </a:extLst>
          </p:cNvPr>
          <p:cNvSpPr>
            <a:spLocks noGrp="1"/>
          </p:cNvSpPr>
          <p:nvPr>
            <p:ph idx="1"/>
          </p:nvPr>
        </p:nvSpPr>
        <p:spPr/>
        <p:txBody>
          <a:bodyPr/>
          <a:lstStyle/>
          <a:p>
            <a:endParaRPr lang="en-US" dirty="0"/>
          </a:p>
          <a:p>
            <a:r>
              <a:rPr lang="en-US" dirty="0"/>
              <a:t>The 2001 federal budget did announce $680M in new funding (over 5 </a:t>
            </a:r>
            <a:r>
              <a:rPr lang="en-US" dirty="0" err="1"/>
              <a:t>yrs</a:t>
            </a:r>
            <a:r>
              <a:rPr lang="en-US" dirty="0"/>
              <a:t>) for the Affordable Housing Initiative.</a:t>
            </a:r>
          </a:p>
          <a:p>
            <a:endParaRPr lang="en-US" dirty="0"/>
          </a:p>
          <a:p>
            <a:r>
              <a:rPr lang="en-US" dirty="0"/>
              <a:t>The 2003 federal budget then added $230M to this initiative, making it a $1B program.</a:t>
            </a:r>
          </a:p>
          <a:p>
            <a:endParaRPr lang="en-US" dirty="0"/>
          </a:p>
          <a:p>
            <a:r>
              <a:rPr lang="en-US" dirty="0"/>
              <a:t>This initiative </a:t>
            </a:r>
            <a:r>
              <a:rPr lang="en-US" dirty="0" err="1"/>
              <a:t>signalled</a:t>
            </a:r>
            <a:r>
              <a:rPr lang="en-US" dirty="0"/>
              <a:t> a new way of doing things: an up front capital subsidy rather than ongoing subsidies for operating costs. </a:t>
            </a:r>
          </a:p>
        </p:txBody>
      </p:sp>
    </p:spTree>
    <p:extLst>
      <p:ext uri="{BB962C8B-B14F-4D97-AF65-F5344CB8AC3E}">
        <p14:creationId xmlns:p14="http://schemas.microsoft.com/office/powerpoint/2010/main" val="1102515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52FE0-577A-DA45-B1F8-57EA20AA0453}"/>
              </a:ext>
            </a:extLst>
          </p:cNvPr>
          <p:cNvSpPr>
            <a:spLocks noGrp="1"/>
          </p:cNvSpPr>
          <p:nvPr>
            <p:ph type="title"/>
          </p:nvPr>
        </p:nvSpPr>
        <p:spPr/>
        <p:txBody>
          <a:bodyPr/>
          <a:lstStyle/>
          <a:p>
            <a:r>
              <a:rPr lang="en-US" dirty="0"/>
              <a:t>The Chrétien/Martin years (cont’d)</a:t>
            </a:r>
          </a:p>
        </p:txBody>
      </p:sp>
      <p:sp>
        <p:nvSpPr>
          <p:cNvPr id="3" name="Content Placeholder 2">
            <a:extLst>
              <a:ext uri="{FF2B5EF4-FFF2-40B4-BE49-F238E27FC236}">
                <a16:creationId xmlns:a16="http://schemas.microsoft.com/office/drawing/2014/main" id="{96AE00CE-C631-8842-9DF5-786838CE4F47}"/>
              </a:ext>
            </a:extLst>
          </p:cNvPr>
          <p:cNvSpPr>
            <a:spLocks noGrp="1"/>
          </p:cNvSpPr>
          <p:nvPr>
            <p:ph idx="1"/>
          </p:nvPr>
        </p:nvSpPr>
        <p:spPr/>
        <p:txBody>
          <a:bodyPr/>
          <a:lstStyle/>
          <a:p>
            <a:endParaRPr lang="en-US" dirty="0"/>
          </a:p>
          <a:p>
            <a:r>
              <a:rPr lang="en-US" dirty="0"/>
              <a:t>With the Liberals in a minority position, the NDP supported the 2005 federal budget on condition that it contain $1.4B in new spending on housing.</a:t>
            </a:r>
          </a:p>
          <a:p>
            <a:endParaRPr lang="en-US" dirty="0"/>
          </a:p>
          <a:p>
            <a:r>
              <a:rPr lang="en-US" dirty="0"/>
              <a:t>Specifically: $800M for the P/Ts, $300M for off-reserve housing; and $300M for the North.</a:t>
            </a:r>
          </a:p>
        </p:txBody>
      </p:sp>
    </p:spTree>
    <p:extLst>
      <p:ext uri="{BB962C8B-B14F-4D97-AF65-F5344CB8AC3E}">
        <p14:creationId xmlns:p14="http://schemas.microsoft.com/office/powerpoint/2010/main" val="88267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C3D81-D0B9-CD46-B763-A599EB17C274}"/>
              </a:ext>
            </a:extLst>
          </p:cNvPr>
          <p:cNvSpPr>
            <a:spLocks noGrp="1"/>
          </p:cNvSpPr>
          <p:nvPr>
            <p:ph type="title"/>
          </p:nvPr>
        </p:nvSpPr>
        <p:spPr/>
        <p:txBody>
          <a:bodyPr/>
          <a:lstStyle/>
          <a:p>
            <a:pPr>
              <a:defRPr/>
            </a:pPr>
            <a:r>
              <a:rPr lang="en-US" dirty="0"/>
              <a:t>The Chrétien/Martin years (cont’d)</a:t>
            </a:r>
            <a:endParaRPr lang="en-US" dirty="0">
              <a:ea typeface="+mj-ea"/>
              <a:cs typeface="+mj-cs"/>
            </a:endParaRPr>
          </a:p>
        </p:txBody>
      </p:sp>
      <p:sp>
        <p:nvSpPr>
          <p:cNvPr id="34818" name="Content Placeholder 2">
            <a:extLst>
              <a:ext uri="{FF2B5EF4-FFF2-40B4-BE49-F238E27FC236}">
                <a16:creationId xmlns:a16="http://schemas.microsoft.com/office/drawing/2014/main" id="{709ACB11-CE6F-9C42-91A9-1CB7E5ACFB8A}"/>
              </a:ext>
            </a:extLst>
          </p:cNvPr>
          <p:cNvSpPr>
            <a:spLocks noGrp="1"/>
          </p:cNvSpPr>
          <p:nvPr>
            <p:ph idx="1"/>
          </p:nvPr>
        </p:nvSpPr>
        <p:spPr/>
        <p:txBody>
          <a:bodyPr/>
          <a:lstStyle/>
          <a:p>
            <a:pPr marL="0" indent="0" eaLnBrk="1" hangingPunct="1">
              <a:buFont typeface="Arial" panose="020B0604020202020204" pitchFamily="34" charset="0"/>
              <a:buNone/>
            </a:pPr>
            <a:endParaRPr lang="en-US" altLang="en-US" dirty="0">
              <a:ea typeface="ＭＳ Ｐゴシック" panose="020B0600070205080204" pitchFamily="34" charset="-128"/>
            </a:endParaRPr>
          </a:p>
          <a:p>
            <a:pPr marL="0" indent="0" eaLnBrk="1" hangingPunct="1">
              <a:buFont typeface="Arial" panose="020B0604020202020204" pitchFamily="34" charset="0"/>
              <a:buNone/>
            </a:pPr>
            <a:r>
              <a:rPr lang="en-US" altLang="en-US" dirty="0">
                <a:ea typeface="ＭＳ Ｐゴシック" panose="020B0600070205080204" pitchFamily="34" charset="-128"/>
              </a:rPr>
              <a:t>“In Budget 2005, the Government [also] announced the investment of an additional $295 million over five years through INAC and CMHC for housing construction, renovation, and lot servicing on-reserve. INAC’s portion of Budget 2005 funds were to be spent by March 2008 – CMHC’s portion was committed by March 2007.”</a:t>
            </a:r>
          </a:p>
          <a:p>
            <a:pPr marL="0" indent="0" eaLnBrk="1" hangingPunct="1">
              <a:buFont typeface="Arial" panose="020B0604020202020204" pitchFamily="34" charset="0"/>
              <a:buNone/>
            </a:pPr>
            <a:endParaRPr lang="en-US" altLang="en-US" dirty="0">
              <a:ea typeface="ＭＳ Ｐゴシック" panose="020B0600070205080204" pitchFamily="34" charset="-128"/>
            </a:endParaRPr>
          </a:p>
          <a:p>
            <a:pPr marL="0" indent="0" eaLnBrk="1" hangingPunct="1">
              <a:buFont typeface="Arial" panose="020B0604020202020204" pitchFamily="34" charset="0"/>
              <a:buNone/>
            </a:pPr>
            <a:r>
              <a:rPr lang="en-US" altLang="en-US" dirty="0">
                <a:ea typeface="ＭＳ Ｐゴシック" panose="020B0600070205080204" pitchFamily="34" charset="-128"/>
              </a:rPr>
              <a:t>					― INAC, 2008</a:t>
            </a:r>
          </a:p>
        </p:txBody>
      </p:sp>
    </p:spTree>
    <p:extLst>
      <p:ext uri="{BB962C8B-B14F-4D97-AF65-F5344CB8AC3E}">
        <p14:creationId xmlns:p14="http://schemas.microsoft.com/office/powerpoint/2010/main" val="84109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C765C-AE81-F849-A411-F8CC6B89B1FB}"/>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DA51DB7E-310D-E142-B7B8-77D82D21D830}"/>
              </a:ext>
            </a:extLst>
          </p:cNvPr>
          <p:cNvSpPr>
            <a:spLocks noGrp="1"/>
          </p:cNvSpPr>
          <p:nvPr>
            <p:ph idx="1"/>
          </p:nvPr>
        </p:nvSpPr>
        <p:spPr/>
        <p:txBody>
          <a:bodyPr/>
          <a:lstStyle/>
          <a:p>
            <a:r>
              <a:rPr lang="en-US" dirty="0"/>
              <a:t>References that support the content of this presentation.</a:t>
            </a:r>
          </a:p>
          <a:p>
            <a:endParaRPr lang="en-US" dirty="0"/>
          </a:p>
          <a:p>
            <a:r>
              <a:rPr lang="en-US" dirty="0"/>
              <a:t>Some references are embedded inside the slide.</a:t>
            </a:r>
          </a:p>
          <a:p>
            <a:endParaRPr lang="en-US" dirty="0"/>
          </a:p>
          <a:p>
            <a:r>
              <a:rPr lang="en-US" dirty="0"/>
              <a:t>In other cases, references can be found in the “notes” section below each slide.</a:t>
            </a:r>
          </a:p>
          <a:p>
            <a:endParaRPr lang="en-US" dirty="0"/>
          </a:p>
          <a:p>
            <a:r>
              <a:rPr lang="en-US" dirty="0"/>
              <a:t>If you don’t see a reference but would like to read more about a specific issue, please email me at </a:t>
            </a:r>
            <a:r>
              <a:rPr lang="en-US" dirty="0" err="1"/>
              <a:t>falvo.nicholas@gmail.com</a:t>
            </a:r>
            <a:endParaRPr lang="en-US" dirty="0"/>
          </a:p>
          <a:p>
            <a:endParaRPr lang="en-US" dirty="0"/>
          </a:p>
        </p:txBody>
      </p:sp>
    </p:spTree>
    <p:extLst>
      <p:ext uri="{BB962C8B-B14F-4D97-AF65-F5344CB8AC3E}">
        <p14:creationId xmlns:p14="http://schemas.microsoft.com/office/powerpoint/2010/main" val="4014593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01F8-9430-F348-96E6-C0061570E9E7}"/>
              </a:ext>
            </a:extLst>
          </p:cNvPr>
          <p:cNvSpPr>
            <a:spLocks noGrp="1"/>
          </p:cNvSpPr>
          <p:nvPr>
            <p:ph type="title"/>
          </p:nvPr>
        </p:nvSpPr>
        <p:spPr/>
        <p:txBody>
          <a:bodyPr/>
          <a:lstStyle/>
          <a:p>
            <a:r>
              <a:rPr lang="en-US" dirty="0"/>
              <a:t>The Harper years </a:t>
            </a:r>
          </a:p>
        </p:txBody>
      </p:sp>
      <p:sp>
        <p:nvSpPr>
          <p:cNvPr id="3" name="Content Placeholder 2">
            <a:extLst>
              <a:ext uri="{FF2B5EF4-FFF2-40B4-BE49-F238E27FC236}">
                <a16:creationId xmlns:a16="http://schemas.microsoft.com/office/drawing/2014/main" id="{7343763F-1F18-B34D-814C-E78202E0808F}"/>
              </a:ext>
            </a:extLst>
          </p:cNvPr>
          <p:cNvSpPr>
            <a:spLocks noGrp="1"/>
          </p:cNvSpPr>
          <p:nvPr>
            <p:ph idx="1"/>
          </p:nvPr>
        </p:nvSpPr>
        <p:spPr/>
        <p:txBody>
          <a:bodyPr/>
          <a:lstStyle/>
          <a:p>
            <a:r>
              <a:rPr lang="en-US" dirty="0"/>
              <a:t>Harper’s Conservatives formed a minority govt in 2006.</a:t>
            </a:r>
          </a:p>
          <a:p>
            <a:endParaRPr lang="en-US" dirty="0"/>
          </a:p>
          <a:p>
            <a:r>
              <a:rPr lang="en-US" dirty="0"/>
              <a:t>In 2006, they announced the extension of max mortgage amortization period on CMCH-insured loans from 35 to 40 years.</a:t>
            </a:r>
          </a:p>
          <a:p>
            <a:endParaRPr lang="en-US" dirty="0"/>
          </a:p>
          <a:p>
            <a:r>
              <a:rPr lang="en-US" dirty="0"/>
              <a:t>The same year, they announced the elimination of a down payment requirement on CMHC-insured loans.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81856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5E4B-778E-A74E-9951-144E05309A04}"/>
              </a:ext>
            </a:extLst>
          </p:cNvPr>
          <p:cNvSpPr>
            <a:spLocks noGrp="1"/>
          </p:cNvSpPr>
          <p:nvPr>
            <p:ph type="title"/>
          </p:nvPr>
        </p:nvSpPr>
        <p:spPr/>
        <p:txBody>
          <a:bodyPr/>
          <a:lstStyle/>
          <a:p>
            <a:pPr eaLnBrk="1" fontAlgn="auto" hangingPunct="1">
              <a:spcAft>
                <a:spcPts val="0"/>
              </a:spcAft>
              <a:defRPr/>
            </a:pPr>
            <a:r>
              <a:rPr lang="en-US" dirty="0">
                <a:ea typeface="+mj-ea"/>
                <a:cs typeface="+mj-cs"/>
              </a:rPr>
              <a:t>The Harper years (cont’d)</a:t>
            </a:r>
          </a:p>
        </p:txBody>
      </p:sp>
      <p:sp>
        <p:nvSpPr>
          <p:cNvPr id="49154" name="Content Placeholder 2">
            <a:extLst>
              <a:ext uri="{FF2B5EF4-FFF2-40B4-BE49-F238E27FC236}">
                <a16:creationId xmlns:a16="http://schemas.microsoft.com/office/drawing/2014/main" id="{4E2BA36F-FA74-4443-AD80-EB46014AC77C}"/>
              </a:ext>
            </a:extLst>
          </p:cNvPr>
          <p:cNvSpPr>
            <a:spLocks noGrp="1"/>
          </p:cNvSpPr>
          <p:nvPr>
            <p:ph idx="1"/>
          </p:nvPr>
        </p:nvSpPr>
        <p:spPr/>
        <p:txBody>
          <a:bodyPr/>
          <a:lstStyle/>
          <a:p>
            <a:pPr marL="0" indent="0" eaLnBrk="1" hangingPunct="1">
              <a:buFont typeface="Arial" panose="020B0604020202020204" pitchFamily="34" charset="0"/>
              <a:buNone/>
            </a:pPr>
            <a:endParaRPr lang="en-US" altLang="en-US">
              <a:ea typeface="ＭＳ Ｐゴシック" panose="020B0600070205080204" pitchFamily="34" charset="-128"/>
            </a:endParaRPr>
          </a:p>
          <a:p>
            <a:pPr marL="0" indent="0" eaLnBrk="1" hangingPunct="1">
              <a:buFont typeface="Arial" panose="020B0604020202020204" pitchFamily="34" charset="0"/>
              <a:buNone/>
            </a:pPr>
            <a:r>
              <a:rPr lang="en-US" altLang="en-US" sz="2800">
                <a:ea typeface="ＭＳ Ｐゴシック" panose="020B0600070205080204" pitchFamily="34" charset="-128"/>
              </a:rPr>
              <a:t>“Many of the conventional Canadian approaches to housing, such as homeownership, do not apply to on-reserve housing. Because most of the land [on reserves] is owned by the Crown, band households are precluded from outright ownership and land title, and from obtaining mortgage financing to repair or upgrade their housing unit.”</a:t>
            </a:r>
          </a:p>
          <a:p>
            <a:pPr marL="0" indent="0" eaLnBrk="1" hangingPunct="1">
              <a:buFont typeface="Arial" panose="020B0604020202020204" pitchFamily="34" charset="0"/>
              <a:buNone/>
            </a:pPr>
            <a:endParaRPr lang="en-US" altLang="en-US">
              <a:ea typeface="ＭＳ Ｐゴシック" panose="020B0600070205080204" pitchFamily="34" charset="-128"/>
            </a:endParaRPr>
          </a:p>
          <a:p>
            <a:pPr marL="0" indent="0" eaLnBrk="1" hangingPunct="1">
              <a:buFont typeface="Arial" panose="020B0604020202020204" pitchFamily="34" charset="0"/>
              <a:buNone/>
            </a:pPr>
            <a:r>
              <a:rPr lang="en-US" altLang="en-US">
                <a:ea typeface="ＭＳ Ｐゴシック" panose="020B0600070205080204" pitchFamily="34" charset="-128"/>
              </a:rPr>
              <a:t>					— G. Devine</a:t>
            </a:r>
          </a:p>
        </p:txBody>
      </p:sp>
    </p:spTree>
    <p:extLst>
      <p:ext uri="{BB962C8B-B14F-4D97-AF65-F5344CB8AC3E}">
        <p14:creationId xmlns:p14="http://schemas.microsoft.com/office/powerpoint/2010/main" val="2050143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0D8F-9F5D-9F40-8549-E3F10683BD85}"/>
              </a:ext>
            </a:extLst>
          </p:cNvPr>
          <p:cNvSpPr>
            <a:spLocks noGrp="1"/>
          </p:cNvSpPr>
          <p:nvPr>
            <p:ph type="title"/>
          </p:nvPr>
        </p:nvSpPr>
        <p:spPr/>
        <p:txBody>
          <a:bodyPr wrap="square" numCol="1" anchorCtr="0" compatLnSpc="1">
            <a:prstTxWarp prst="textNoShape">
              <a:avLst/>
            </a:prstTxWarp>
          </a:bodyPr>
          <a:lstStyle/>
          <a:p>
            <a:r>
              <a:rPr lang="en-US" dirty="0"/>
              <a:t>The Harper years (cont’d)</a:t>
            </a:r>
            <a:endParaRPr lang="en-US" altLang="en-US" dirty="0">
              <a:ea typeface="ＭＳ Ｐゴシック" panose="020B0600070205080204" pitchFamily="34" charset="-128"/>
            </a:endParaRPr>
          </a:p>
        </p:txBody>
      </p:sp>
      <p:sp>
        <p:nvSpPr>
          <p:cNvPr id="55298" name="Content Placeholder 2">
            <a:extLst>
              <a:ext uri="{FF2B5EF4-FFF2-40B4-BE49-F238E27FC236}">
                <a16:creationId xmlns:a16="http://schemas.microsoft.com/office/drawing/2014/main" id="{4003A274-DD39-6D40-950F-F6E1F8502238}"/>
              </a:ext>
            </a:extLst>
          </p:cNvPr>
          <p:cNvSpPr>
            <a:spLocks noGrp="1"/>
          </p:cNvSpPr>
          <p:nvPr>
            <p:ph idx="1"/>
          </p:nvPr>
        </p:nvSpPr>
        <p:spPr/>
        <p:txBody>
          <a:bodyPr/>
          <a:lstStyle/>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a:t>
            </a:r>
            <a:r>
              <a:rPr lang="en-US" altLang="ja-JP" dirty="0">
                <a:ea typeface="ＭＳ Ｐゴシック" panose="020B0600070205080204" pitchFamily="34" charset="-128"/>
              </a:rPr>
              <a:t>Because the land on reserves belongs to the Crown, lending institutions cannot secure loans by conventional mortgages…[A loan guarantee program administered by Indigenous Services Canada] enables individual First Nations members to obtain secured loans from lending institutions so that they can construct new homes or purchase existing ones.</a:t>
            </a:r>
            <a:r>
              <a:rPr lang="ja-JP" altLang="en-US">
                <a:ea typeface="ＭＳ Ｐゴシック" panose="020B0600070205080204" pitchFamily="34" charset="-128"/>
              </a:rPr>
              <a:t>”</a:t>
            </a:r>
            <a:endParaRPr lang="en-US" altLang="ja-JP" dirty="0">
              <a:ea typeface="ＭＳ Ｐゴシック" panose="020B0600070205080204" pitchFamily="34" charset="-128"/>
            </a:endParaRPr>
          </a:p>
          <a:p>
            <a:pPr eaLnBrk="1" hangingPunct="1">
              <a:buFont typeface="Arial" panose="020B0604020202020204" pitchFamily="34" charset="0"/>
              <a:buNone/>
            </a:pPr>
            <a:endParaRPr lang="en-US" altLang="en-US" dirty="0">
              <a:ea typeface="ＭＳ Ｐゴシック" panose="020B0600070205080204" pitchFamily="34" charset="-128"/>
            </a:endParaRPr>
          </a:p>
          <a:p>
            <a:pPr eaLnBrk="1" hangingPunct="1">
              <a:buFont typeface="Arial" panose="020B0604020202020204" pitchFamily="34" charset="0"/>
              <a:buNone/>
            </a:pPr>
            <a:r>
              <a:rPr lang="en-US" altLang="en-US" dirty="0">
                <a:ea typeface="ＭＳ Ｐゴシック" panose="020B0600070205080204" pitchFamily="34" charset="-128"/>
              </a:rPr>
              <a:t>						— OAG, 2011</a:t>
            </a:r>
          </a:p>
          <a:p>
            <a:pPr eaLnBrk="1" hangingPunct="1"/>
            <a:endParaRPr lang="en-US" altLang="en-US" dirty="0">
              <a:ea typeface="ＭＳ Ｐゴシック" panose="020B0600070205080204" pitchFamily="34" charset="-128"/>
            </a:endParaRPr>
          </a:p>
          <a:p>
            <a:pPr lvl="3"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133848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A24AB-92C5-4549-8D09-67C35363EFFC}"/>
              </a:ext>
            </a:extLst>
          </p:cNvPr>
          <p:cNvSpPr>
            <a:spLocks noGrp="1"/>
          </p:cNvSpPr>
          <p:nvPr>
            <p:ph type="title"/>
          </p:nvPr>
        </p:nvSpPr>
        <p:spPr/>
        <p:txBody>
          <a:bodyPr/>
          <a:lstStyle/>
          <a:p>
            <a:pPr eaLnBrk="1" hangingPunct="1">
              <a:defRPr/>
            </a:pPr>
            <a:r>
              <a:rPr lang="en-CA" dirty="0">
                <a:ea typeface="+mj-ea"/>
                <a:cs typeface="+mj-cs"/>
              </a:rPr>
              <a:t>The Harper years (cont’d)</a:t>
            </a:r>
          </a:p>
        </p:txBody>
      </p:sp>
      <p:sp>
        <p:nvSpPr>
          <p:cNvPr id="57346" name="Content Placeholder 2">
            <a:extLst>
              <a:ext uri="{FF2B5EF4-FFF2-40B4-BE49-F238E27FC236}">
                <a16:creationId xmlns:a16="http://schemas.microsoft.com/office/drawing/2014/main" id="{B1E68256-D11A-C642-9E03-8DB9FED1FEEF}"/>
              </a:ext>
            </a:extLst>
          </p:cNvPr>
          <p:cNvSpPr>
            <a:spLocks noGrp="1"/>
          </p:cNvSpPr>
          <p:nvPr>
            <p:ph idx="1"/>
          </p:nvPr>
        </p:nvSpPr>
        <p:spPr/>
        <p:txBody>
          <a:bodyPr/>
          <a:lstStyle/>
          <a:p>
            <a:pPr eaLnBrk="1" hangingPunct="1">
              <a:lnSpc>
                <a:spcPct val="80000"/>
              </a:lnSpc>
            </a:pPr>
            <a:endParaRPr lang="en-CA" altLang="en-US" sz="2200" dirty="0">
              <a:ea typeface="ＭＳ Ｐゴシック" panose="020B0600070205080204" pitchFamily="34" charset="-128"/>
            </a:endParaRPr>
          </a:p>
          <a:p>
            <a:pPr eaLnBrk="1" hangingPunct="1">
              <a:lnSpc>
                <a:spcPct val="80000"/>
              </a:lnSpc>
            </a:pPr>
            <a:r>
              <a:rPr lang="en-CA" altLang="en-US" sz="2200" dirty="0">
                <a:ea typeface="ＭＳ Ｐゴシック" panose="020B0600070205080204" pitchFamily="34" charset="-128"/>
              </a:rPr>
              <a:t>In the 2007 federal budget, the Harper government created a $300-million First Nations Market Housing Fund through CMHC.</a:t>
            </a:r>
          </a:p>
          <a:p>
            <a:pPr eaLnBrk="1" hangingPunct="1">
              <a:lnSpc>
                <a:spcPct val="80000"/>
              </a:lnSpc>
            </a:pPr>
            <a:endParaRPr lang="en-CA" altLang="en-US" sz="2200" dirty="0">
              <a:ea typeface="ＭＳ Ｐゴシック" panose="020B0600070205080204" pitchFamily="34" charset="-128"/>
            </a:endParaRPr>
          </a:p>
          <a:p>
            <a:pPr eaLnBrk="1" hangingPunct="1">
              <a:lnSpc>
                <a:spcPct val="80000"/>
              </a:lnSpc>
            </a:pPr>
            <a:r>
              <a:rPr lang="en-CA" altLang="en-US" sz="2200" dirty="0">
                <a:ea typeface="ＭＳ Ｐゴシック" panose="020B0600070205080204" pitchFamily="34" charset="-128"/>
              </a:rPr>
              <a:t>This is a loan guarantee fund.  It’s reserve money 	in the event of a default.  </a:t>
            </a:r>
            <a:r>
              <a:rPr lang="en-CA" altLang="en-US" sz="2200" u="sng" dirty="0">
                <a:ea typeface="ＭＳ Ｐゴシック" panose="020B0600070205080204" pitchFamily="34" charset="-128"/>
              </a:rPr>
              <a:t>Not a cash outlay</a:t>
            </a:r>
            <a:r>
              <a:rPr lang="en-CA" altLang="en-US" sz="2200" dirty="0">
                <a:ea typeface="ＭＳ Ｐゴシック" panose="020B0600070205080204" pitchFamily="34" charset="-128"/>
              </a:rPr>
              <a:t>.</a:t>
            </a:r>
          </a:p>
          <a:p>
            <a:pPr eaLnBrk="1" hangingPunct="1">
              <a:lnSpc>
                <a:spcPct val="80000"/>
              </a:lnSpc>
            </a:pPr>
            <a:endParaRPr lang="en-CA" altLang="en-US" sz="2200" dirty="0">
              <a:ea typeface="ＭＳ Ｐゴシック" panose="020B0600070205080204" pitchFamily="34" charset="-128"/>
            </a:endParaRPr>
          </a:p>
          <a:p>
            <a:pPr eaLnBrk="1" hangingPunct="1">
              <a:lnSpc>
                <a:spcPct val="80000"/>
              </a:lnSpc>
            </a:pPr>
            <a:r>
              <a:rPr lang="en-CA" altLang="en-US" sz="2200" dirty="0">
                <a:ea typeface="ＭＳ Ｐゴシック" panose="020B0600070205080204" pitchFamily="34" charset="-128"/>
              </a:rPr>
              <a:t>In the event of a default, it’s the First Nation that covers the cost (via a reduction in future base funding from Indigenous Services Canada).</a:t>
            </a:r>
          </a:p>
          <a:p>
            <a:pPr eaLnBrk="1" hangingPunct="1">
              <a:lnSpc>
                <a:spcPct val="80000"/>
              </a:lnSpc>
              <a:buFont typeface="Arial" panose="020B0604020202020204" pitchFamily="34" charset="0"/>
              <a:buNone/>
            </a:pPr>
            <a:endParaRPr lang="en-CA" altLang="en-US" sz="2600" dirty="0">
              <a:ea typeface="ＭＳ Ｐゴシック" panose="020B0600070205080204" pitchFamily="34" charset="-128"/>
            </a:endParaRPr>
          </a:p>
          <a:p>
            <a:pPr eaLnBrk="1" hangingPunct="1">
              <a:lnSpc>
                <a:spcPct val="80000"/>
              </a:lnSpc>
              <a:buFont typeface="Arial" panose="020B0604020202020204" pitchFamily="34" charset="0"/>
              <a:buNone/>
            </a:pPr>
            <a:endParaRPr lang="en-CA" altLang="en-US" sz="2600" dirty="0">
              <a:ea typeface="ＭＳ Ｐゴシック" panose="020B0600070205080204" pitchFamily="34" charset="-128"/>
            </a:endParaRPr>
          </a:p>
          <a:p>
            <a:pPr eaLnBrk="1" hangingPunct="1">
              <a:lnSpc>
                <a:spcPct val="80000"/>
              </a:lnSpc>
              <a:buFont typeface="Arial" panose="020B0604020202020204" pitchFamily="34" charset="0"/>
              <a:buNone/>
            </a:pPr>
            <a:endParaRPr lang="en-CA" altLang="en-US" sz="2200" dirty="0">
              <a:ea typeface="ＭＳ Ｐゴシック" panose="020B0600070205080204" pitchFamily="34" charset="-128"/>
            </a:endParaRPr>
          </a:p>
          <a:p>
            <a:pPr eaLnBrk="1" hangingPunct="1">
              <a:lnSpc>
                <a:spcPct val="80000"/>
              </a:lnSpc>
              <a:buFont typeface="Arial" panose="020B0604020202020204" pitchFamily="34" charset="0"/>
              <a:buNone/>
            </a:pPr>
            <a:r>
              <a:rPr lang="en-CA" altLang="en-US" sz="2200" dirty="0">
                <a:ea typeface="ＭＳ Ｐゴシック" panose="020B0600070205080204" pitchFamily="34" charset="-128"/>
              </a:rPr>
              <a:t>	</a:t>
            </a:r>
          </a:p>
        </p:txBody>
      </p:sp>
    </p:spTree>
    <p:extLst>
      <p:ext uri="{BB962C8B-B14F-4D97-AF65-F5344CB8AC3E}">
        <p14:creationId xmlns:p14="http://schemas.microsoft.com/office/powerpoint/2010/main" val="11296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4A727-F1FB-5546-A1EC-2EA8D6B05F6F}"/>
              </a:ext>
            </a:extLst>
          </p:cNvPr>
          <p:cNvSpPr>
            <a:spLocks noGrp="1"/>
          </p:cNvSpPr>
          <p:nvPr>
            <p:ph type="title"/>
          </p:nvPr>
        </p:nvSpPr>
        <p:spPr/>
        <p:txBody>
          <a:bodyPr/>
          <a:lstStyle/>
          <a:p>
            <a:r>
              <a:rPr lang="en-US" dirty="0"/>
              <a:t>The Harper years (cont’d)</a:t>
            </a:r>
          </a:p>
        </p:txBody>
      </p:sp>
      <p:sp>
        <p:nvSpPr>
          <p:cNvPr id="3" name="Content Placeholder 2">
            <a:extLst>
              <a:ext uri="{FF2B5EF4-FFF2-40B4-BE49-F238E27FC236}">
                <a16:creationId xmlns:a16="http://schemas.microsoft.com/office/drawing/2014/main" id="{AAE7C180-CC5A-8344-B3A0-FCBA4F0D8B9F}"/>
              </a:ext>
            </a:extLst>
          </p:cNvPr>
          <p:cNvSpPr>
            <a:spLocks noGrp="1"/>
          </p:cNvSpPr>
          <p:nvPr>
            <p:ph idx="1"/>
          </p:nvPr>
        </p:nvSpPr>
        <p:spPr/>
        <p:txBody>
          <a:bodyPr/>
          <a:lstStyle/>
          <a:p>
            <a:r>
              <a:rPr lang="en-US" dirty="0"/>
              <a:t>Canada’s Economic Action Plan (brought in in 2009) included $2B for affordable housing over 2 yrs.</a:t>
            </a:r>
          </a:p>
          <a:p>
            <a:endParaRPr lang="en-US" dirty="0"/>
          </a:p>
          <a:p>
            <a:r>
              <a:rPr lang="en-US" dirty="0"/>
              <a:t>This included $1B for repair to existing social housing.</a:t>
            </a:r>
          </a:p>
          <a:p>
            <a:endParaRPr lang="en-US" dirty="0"/>
          </a:p>
          <a:p>
            <a:r>
              <a:rPr lang="en-US" dirty="0"/>
              <a:t>It also included $1B for new construction of social housing (specifically: $400M for seniors; $400M for Aboriginal on-reserve; $75M for persons w disabilities; $200M for northern housing).</a:t>
            </a:r>
          </a:p>
          <a:p>
            <a:endParaRPr lang="en-US" dirty="0"/>
          </a:p>
          <a:p>
            <a:r>
              <a:rPr lang="en-US" dirty="0"/>
              <a:t>Plan also included incentives for 1st-time home buyers.</a:t>
            </a:r>
          </a:p>
          <a:p>
            <a:endParaRPr lang="en-US" dirty="0"/>
          </a:p>
        </p:txBody>
      </p:sp>
    </p:spTree>
    <p:extLst>
      <p:ext uri="{BB962C8B-B14F-4D97-AF65-F5344CB8AC3E}">
        <p14:creationId xmlns:p14="http://schemas.microsoft.com/office/powerpoint/2010/main" val="2869310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923A-5055-BA4A-AD21-F3EB3D26BEB2}"/>
              </a:ext>
            </a:extLst>
          </p:cNvPr>
          <p:cNvSpPr>
            <a:spLocks noGrp="1"/>
          </p:cNvSpPr>
          <p:nvPr>
            <p:ph type="title"/>
          </p:nvPr>
        </p:nvSpPr>
        <p:spPr/>
        <p:txBody>
          <a:bodyPr/>
          <a:lstStyle/>
          <a:p>
            <a:r>
              <a:rPr lang="en-US" dirty="0"/>
              <a:t>The Harper years (cont’d)</a:t>
            </a:r>
          </a:p>
        </p:txBody>
      </p:sp>
      <p:sp>
        <p:nvSpPr>
          <p:cNvPr id="3" name="Content Placeholder 2">
            <a:extLst>
              <a:ext uri="{FF2B5EF4-FFF2-40B4-BE49-F238E27FC236}">
                <a16:creationId xmlns:a16="http://schemas.microsoft.com/office/drawing/2014/main" id="{37211DB4-0DD6-9341-867F-16633FD3B9C3}"/>
              </a:ext>
            </a:extLst>
          </p:cNvPr>
          <p:cNvSpPr>
            <a:spLocks noGrp="1"/>
          </p:cNvSpPr>
          <p:nvPr>
            <p:ph idx="1"/>
          </p:nvPr>
        </p:nvSpPr>
        <p:spPr/>
        <p:txBody>
          <a:bodyPr/>
          <a:lstStyle/>
          <a:p>
            <a:endParaRPr lang="en-US" dirty="0"/>
          </a:p>
          <a:p>
            <a:r>
              <a:rPr lang="en-US" dirty="0"/>
              <a:t>In 2011, the Harper govt decreased the maximum amortization period for CMHC-insured mortgages from 35 to 30 years.</a:t>
            </a:r>
          </a:p>
          <a:p>
            <a:endParaRPr lang="en-US" dirty="0"/>
          </a:p>
          <a:p>
            <a:r>
              <a:rPr lang="en-US" dirty="0"/>
              <a:t>In 2012, they lowered it to 25 years.</a:t>
            </a:r>
          </a:p>
          <a:p>
            <a:endParaRPr lang="en-US" dirty="0"/>
          </a:p>
          <a:p>
            <a:r>
              <a:rPr lang="en-US" dirty="0"/>
              <a:t>Also in 2012, they lowered the maximum loan-to-value ratio for CMHC-insured mortgages from 85% to 80%.</a:t>
            </a:r>
          </a:p>
        </p:txBody>
      </p:sp>
    </p:spTree>
    <p:extLst>
      <p:ext uri="{BB962C8B-B14F-4D97-AF65-F5344CB8AC3E}">
        <p14:creationId xmlns:p14="http://schemas.microsoft.com/office/powerpoint/2010/main" val="3606069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E142-391E-4841-8875-BB05F0CC4667}"/>
              </a:ext>
            </a:extLst>
          </p:cNvPr>
          <p:cNvSpPr>
            <a:spLocks noGrp="1"/>
          </p:cNvSpPr>
          <p:nvPr>
            <p:ph type="title"/>
          </p:nvPr>
        </p:nvSpPr>
        <p:spPr/>
        <p:txBody>
          <a:bodyPr/>
          <a:lstStyle/>
          <a:p>
            <a:r>
              <a:rPr lang="en-US" dirty="0"/>
              <a:t>The National Housing Strategy</a:t>
            </a:r>
          </a:p>
        </p:txBody>
      </p:sp>
      <p:sp>
        <p:nvSpPr>
          <p:cNvPr id="3" name="Content Placeholder 2">
            <a:extLst>
              <a:ext uri="{FF2B5EF4-FFF2-40B4-BE49-F238E27FC236}">
                <a16:creationId xmlns:a16="http://schemas.microsoft.com/office/drawing/2014/main" id="{B6071E08-2A05-2C40-8943-229B0905D6CA}"/>
              </a:ext>
            </a:extLst>
          </p:cNvPr>
          <p:cNvSpPr>
            <a:spLocks noGrp="1"/>
          </p:cNvSpPr>
          <p:nvPr>
            <p:ph idx="1"/>
          </p:nvPr>
        </p:nvSpPr>
        <p:spPr/>
        <p:txBody>
          <a:bodyPr/>
          <a:lstStyle/>
          <a:p>
            <a:endParaRPr lang="en-US" dirty="0"/>
          </a:p>
          <a:p>
            <a:r>
              <a:rPr lang="en-US" dirty="0"/>
              <a:t>Unveiled in November 2017</a:t>
            </a:r>
          </a:p>
          <a:p>
            <a:endParaRPr lang="en-US" dirty="0"/>
          </a:p>
          <a:p>
            <a:r>
              <a:rPr lang="en-US" dirty="0"/>
              <a:t>Some Liberal MPs have been quite vocal about its transformative nature. However, it’s scale was exaggerated from the outset.</a:t>
            </a:r>
          </a:p>
          <a:p>
            <a:endParaRPr lang="en-US" dirty="0"/>
          </a:p>
          <a:p>
            <a:r>
              <a:rPr lang="en-US" dirty="0"/>
              <a:t>It relies a lot on loans, as opposed to grants.</a:t>
            </a:r>
          </a:p>
          <a:p>
            <a:endParaRPr lang="en-US" dirty="0"/>
          </a:p>
          <a:p>
            <a:r>
              <a:rPr lang="en-US" dirty="0"/>
              <a:t>Further, the pace of implementation has been sluggish.</a:t>
            </a:r>
          </a:p>
          <a:p>
            <a:endParaRPr lang="en-US" dirty="0"/>
          </a:p>
          <a:p>
            <a:endParaRPr lang="en-US" dirty="0"/>
          </a:p>
          <a:p>
            <a:endParaRPr lang="en-US" dirty="0"/>
          </a:p>
        </p:txBody>
      </p:sp>
    </p:spTree>
    <p:extLst>
      <p:ext uri="{BB962C8B-B14F-4D97-AF65-F5344CB8AC3E}">
        <p14:creationId xmlns:p14="http://schemas.microsoft.com/office/powerpoint/2010/main" val="2050505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873D5-969F-4941-9B11-20CF984E8E06}"/>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0E6FCB3A-9BB4-1248-83E7-3212165A8B7C}"/>
              </a:ext>
            </a:extLst>
          </p:cNvPr>
          <p:cNvSpPr>
            <a:spLocks noGrp="1"/>
          </p:cNvSpPr>
          <p:nvPr>
            <p:ph idx="1"/>
          </p:nvPr>
        </p:nvSpPr>
        <p:spPr/>
        <p:txBody>
          <a:bodyPr/>
          <a:lstStyle/>
          <a:p>
            <a:endParaRPr lang="en-US" dirty="0"/>
          </a:p>
          <a:p>
            <a:r>
              <a:rPr lang="en-US" dirty="0"/>
              <a:t>NHS announced intent to launch Canada Housing Benefit, in partnership w provinces.</a:t>
            </a:r>
          </a:p>
          <a:p>
            <a:endParaRPr lang="en-US" dirty="0"/>
          </a:p>
          <a:p>
            <a:r>
              <a:rPr lang="en-US" dirty="0"/>
              <a:t>It was supposed to take effect on 1 April 2020.</a:t>
            </a:r>
          </a:p>
          <a:p>
            <a:endParaRPr lang="en-US" dirty="0"/>
          </a:p>
          <a:p>
            <a:r>
              <a:rPr lang="en-CA" dirty="0"/>
              <a:t>As of 31 December 2020, however, just 7 provinces and territories had signed agreements, and just 5 were actually dispersing funds to households in need. </a:t>
            </a:r>
          </a:p>
          <a:p>
            <a:endParaRPr lang="en-US" dirty="0"/>
          </a:p>
        </p:txBody>
      </p:sp>
    </p:spTree>
    <p:extLst>
      <p:ext uri="{BB962C8B-B14F-4D97-AF65-F5344CB8AC3E}">
        <p14:creationId xmlns:p14="http://schemas.microsoft.com/office/powerpoint/2010/main" val="20297346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4BB4-4CF5-4644-8FAB-CB1D3BA8A1EB}"/>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C461EC3F-DE2E-5745-A810-293F862B09DD}"/>
              </a:ext>
            </a:extLst>
          </p:cNvPr>
          <p:cNvSpPr>
            <a:spLocks noGrp="1"/>
          </p:cNvSpPr>
          <p:nvPr>
            <p:ph idx="1"/>
          </p:nvPr>
        </p:nvSpPr>
        <p:spPr/>
        <p:txBody>
          <a:bodyPr/>
          <a:lstStyle/>
          <a:p>
            <a:endParaRPr lang="en-CA" dirty="0"/>
          </a:p>
          <a:p>
            <a:r>
              <a:rPr lang="en-US" dirty="0"/>
              <a:t>Launch of National Housing Co-Investment Fund (combination of loans and grants for both new builds and repair; helps both non-profit &amp; for-profit providers). </a:t>
            </a:r>
          </a:p>
          <a:p>
            <a:endParaRPr lang="en-US" dirty="0"/>
          </a:p>
          <a:p>
            <a:r>
              <a:rPr lang="en-US" dirty="0"/>
              <a:t>Primarily a loan program (as opposed to a grant program) the Co-Investment Fund has been criticized for providing insufficient funding to make rent levels truly affordable for low-income tenants. </a:t>
            </a:r>
          </a:p>
          <a:p>
            <a:endParaRPr lang="en-US" dirty="0"/>
          </a:p>
        </p:txBody>
      </p:sp>
    </p:spTree>
    <p:extLst>
      <p:ext uri="{BB962C8B-B14F-4D97-AF65-F5344CB8AC3E}">
        <p14:creationId xmlns:p14="http://schemas.microsoft.com/office/powerpoint/2010/main" val="782501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8759F-B71E-1644-892E-7B1002D9138C}"/>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F95BA0E1-933E-D541-BDB3-E30050CFF8CF}"/>
              </a:ext>
            </a:extLst>
          </p:cNvPr>
          <p:cNvSpPr>
            <a:spLocks noGrp="1"/>
          </p:cNvSpPr>
          <p:nvPr>
            <p:ph idx="1"/>
          </p:nvPr>
        </p:nvSpPr>
        <p:spPr/>
        <p:txBody>
          <a:bodyPr/>
          <a:lstStyle/>
          <a:p>
            <a:endParaRPr lang="en-US" dirty="0"/>
          </a:p>
          <a:p>
            <a:r>
              <a:rPr lang="en-US" dirty="0"/>
              <a:t>The Canada Community Housing Initiative was announced with a focus on preserving existing units of social housing. This requires cost-matching from P/Ts.</a:t>
            </a:r>
          </a:p>
          <a:p>
            <a:endParaRPr lang="en-US" dirty="0"/>
          </a:p>
          <a:p>
            <a:r>
              <a:rPr lang="en-US" dirty="0"/>
              <a:t>The Federal Community Housing Initiative will do the same thing for social housing units that are federally-administered. This does </a:t>
            </a:r>
            <a:r>
              <a:rPr lang="en-US" u="sng" dirty="0"/>
              <a:t>not</a:t>
            </a:r>
            <a:r>
              <a:rPr lang="en-US" dirty="0"/>
              <a:t> require cost-matching from P/Ts.</a:t>
            </a:r>
          </a:p>
        </p:txBody>
      </p:sp>
    </p:spTree>
    <p:extLst>
      <p:ext uri="{BB962C8B-B14F-4D97-AF65-F5344CB8AC3E}">
        <p14:creationId xmlns:p14="http://schemas.microsoft.com/office/powerpoint/2010/main" val="170566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E49FA-6406-1140-9A83-9BADBA1A75E7}"/>
              </a:ext>
            </a:extLst>
          </p:cNvPr>
          <p:cNvSpPr>
            <a:spLocks noGrp="1"/>
          </p:cNvSpPr>
          <p:nvPr>
            <p:ph type="title"/>
          </p:nvPr>
        </p:nvSpPr>
        <p:spPr/>
        <p:txBody>
          <a:bodyPr/>
          <a:lstStyle/>
          <a:p>
            <a:r>
              <a:rPr lang="en-US" dirty="0"/>
              <a:t>1) Ownership vs. rental	</a:t>
            </a:r>
          </a:p>
        </p:txBody>
      </p:sp>
      <p:sp>
        <p:nvSpPr>
          <p:cNvPr id="3" name="Content Placeholder 2">
            <a:extLst>
              <a:ext uri="{FF2B5EF4-FFF2-40B4-BE49-F238E27FC236}">
                <a16:creationId xmlns:a16="http://schemas.microsoft.com/office/drawing/2014/main" id="{CFD2B291-7716-674D-A7EB-4E363A772C5F}"/>
              </a:ext>
            </a:extLst>
          </p:cNvPr>
          <p:cNvSpPr>
            <a:spLocks noGrp="1"/>
          </p:cNvSpPr>
          <p:nvPr>
            <p:ph idx="1"/>
          </p:nvPr>
        </p:nvSpPr>
        <p:spPr/>
        <p:txBody>
          <a:bodyPr/>
          <a:lstStyle/>
          <a:p>
            <a:endParaRPr lang="en-US" dirty="0"/>
          </a:p>
          <a:p>
            <a:r>
              <a:rPr lang="en-US" dirty="0"/>
              <a:t>Those of you who’ve bought a home will know that CMHC plays an important role with respect to home ownership.</a:t>
            </a:r>
          </a:p>
          <a:p>
            <a:endParaRPr lang="en-US" dirty="0"/>
          </a:p>
          <a:p>
            <a:r>
              <a:rPr lang="en-US" dirty="0"/>
              <a:t>For ex., CMHC decides which homeowners should receive CMHC-insured mortgages, and what the terms should be for such mortgage support.</a:t>
            </a:r>
          </a:p>
          <a:p>
            <a:endParaRPr lang="en-US" dirty="0"/>
          </a:p>
          <a:p>
            <a:r>
              <a:rPr lang="en-US" dirty="0"/>
              <a:t>CMHC also helps renters.</a:t>
            </a:r>
          </a:p>
        </p:txBody>
      </p:sp>
    </p:spTree>
    <p:extLst>
      <p:ext uri="{BB962C8B-B14F-4D97-AF65-F5344CB8AC3E}">
        <p14:creationId xmlns:p14="http://schemas.microsoft.com/office/powerpoint/2010/main" val="333182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ACFB-DF13-2043-AA38-4BFCA88186A9}"/>
              </a:ext>
            </a:extLst>
          </p:cNvPr>
          <p:cNvSpPr>
            <a:spLocks noGrp="1"/>
          </p:cNvSpPr>
          <p:nvPr>
            <p:ph type="title"/>
          </p:nvPr>
        </p:nvSpPr>
        <p:spPr/>
        <p:txBody>
          <a:bodyPr>
            <a:normAutofit fontScale="90000"/>
          </a:bodyPr>
          <a:lstStyle/>
          <a:p>
            <a:r>
              <a:rPr lang="en-US" dirty="0"/>
              <a:t>The National Housing Strategy (cont’d)</a:t>
            </a:r>
          </a:p>
        </p:txBody>
      </p:sp>
      <p:pic>
        <p:nvPicPr>
          <p:cNvPr id="5" name="Content Placeholder 4" descr="Chart&#10;&#10;Description automatically generated">
            <a:extLst>
              <a:ext uri="{FF2B5EF4-FFF2-40B4-BE49-F238E27FC236}">
                <a16:creationId xmlns:a16="http://schemas.microsoft.com/office/drawing/2014/main" id="{D8D09884-E1EE-A54E-8EB9-01A0C3D4DA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9382" y="1600200"/>
            <a:ext cx="7505236" cy="4421188"/>
          </a:xfrm>
        </p:spPr>
      </p:pic>
    </p:spTree>
    <p:extLst>
      <p:ext uri="{BB962C8B-B14F-4D97-AF65-F5344CB8AC3E}">
        <p14:creationId xmlns:p14="http://schemas.microsoft.com/office/powerpoint/2010/main" val="36642245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FE9B-EF33-5C4D-B4C4-1146B857F47F}"/>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367ECE4C-ED7E-2940-8E8C-33B9CF52D150}"/>
              </a:ext>
            </a:extLst>
          </p:cNvPr>
          <p:cNvSpPr>
            <a:spLocks noGrp="1"/>
          </p:cNvSpPr>
          <p:nvPr>
            <p:ph idx="1"/>
          </p:nvPr>
        </p:nvSpPr>
        <p:spPr/>
        <p:txBody>
          <a:bodyPr/>
          <a:lstStyle/>
          <a:p>
            <a:endParaRPr lang="en-US" dirty="0"/>
          </a:p>
          <a:p>
            <a:r>
              <a:rPr lang="en-US" dirty="0"/>
              <a:t>Strategy says it will use Co-Investment Fund and Canada Community Housing Initiative to encourage income mix.</a:t>
            </a:r>
          </a:p>
          <a:p>
            <a:pPr marL="0" indent="0">
              <a:buNone/>
            </a:pPr>
            <a:endParaRPr lang="en-US" dirty="0"/>
          </a:p>
          <a:p>
            <a:r>
              <a:rPr lang="en-US" dirty="0"/>
              <a:t>This is very different than the types of income mix achieved in the late 1970s and early 1980s, which involved a lot of </a:t>
            </a:r>
            <a:r>
              <a:rPr lang="en-US" u="sng" dirty="0"/>
              <a:t>grant</a:t>
            </a:r>
            <a:r>
              <a:rPr lang="en-US" dirty="0"/>
              <a:t> funding from the federal government.</a:t>
            </a:r>
          </a:p>
          <a:p>
            <a:endParaRPr lang="en-US" dirty="0"/>
          </a:p>
        </p:txBody>
      </p:sp>
    </p:spTree>
    <p:extLst>
      <p:ext uri="{BB962C8B-B14F-4D97-AF65-F5344CB8AC3E}">
        <p14:creationId xmlns:p14="http://schemas.microsoft.com/office/powerpoint/2010/main" val="11727558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E134-371C-D744-971E-5F4AC176B9D7}"/>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7912ABAB-0946-634E-A10E-CC3EE1EE3A07}"/>
              </a:ext>
            </a:extLst>
          </p:cNvPr>
          <p:cNvSpPr>
            <a:spLocks noGrp="1"/>
          </p:cNvSpPr>
          <p:nvPr>
            <p:ph idx="1"/>
          </p:nvPr>
        </p:nvSpPr>
        <p:spPr/>
        <p:txBody>
          <a:bodyPr/>
          <a:lstStyle/>
          <a:p>
            <a:endParaRPr lang="en-US" dirty="0"/>
          </a:p>
          <a:p>
            <a:r>
              <a:rPr lang="en-US" altLang="en-US" dirty="0"/>
              <a:t>With private non-profit housing developed in the late 1970s and early 1980s, about 40% of units were for very low-income households.</a:t>
            </a:r>
          </a:p>
          <a:p>
            <a:pPr marL="0" indent="0">
              <a:buNone/>
            </a:pPr>
            <a:endParaRPr lang="en-US" altLang="en-US" dirty="0"/>
          </a:p>
          <a:p>
            <a:r>
              <a:rPr lang="en-US" altLang="en-US" dirty="0"/>
              <a:t>Co-op buildings have tended to have 15% of their units for very low-income households. </a:t>
            </a:r>
          </a:p>
          <a:p>
            <a:endParaRPr lang="en-US" dirty="0"/>
          </a:p>
          <a:p>
            <a:endParaRPr lang="en-US" dirty="0"/>
          </a:p>
        </p:txBody>
      </p:sp>
    </p:spTree>
    <p:extLst>
      <p:ext uri="{BB962C8B-B14F-4D97-AF65-F5344CB8AC3E}">
        <p14:creationId xmlns:p14="http://schemas.microsoft.com/office/powerpoint/2010/main" val="364265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12FE-C504-DF43-95A9-7F94DDD5A2D8}"/>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9FFFB139-E9E3-794D-932A-2AB50D017B09}"/>
              </a:ext>
            </a:extLst>
          </p:cNvPr>
          <p:cNvSpPr>
            <a:spLocks noGrp="1"/>
          </p:cNvSpPr>
          <p:nvPr>
            <p:ph idx="1"/>
          </p:nvPr>
        </p:nvSpPr>
        <p:spPr/>
        <p:txBody>
          <a:bodyPr/>
          <a:lstStyle/>
          <a:p>
            <a:endParaRPr lang="en-US" dirty="0"/>
          </a:p>
          <a:p>
            <a:r>
              <a:rPr lang="en-US" dirty="0"/>
              <a:t>I suspect that the type of ‘income mix’ achieved under the NHS will include a relatively small # of units for </a:t>
            </a:r>
            <a:r>
              <a:rPr lang="en-US" u="sng" dirty="0"/>
              <a:t>low-income households</a:t>
            </a:r>
            <a:r>
              <a:rPr lang="en-US" dirty="0"/>
              <a:t> (unless other orders of government add funding of their own to projects, or unless there are changes to the federal programs).</a:t>
            </a:r>
          </a:p>
          <a:p>
            <a:endParaRPr lang="en-US" dirty="0"/>
          </a:p>
          <a:p>
            <a:r>
              <a:rPr lang="en-US" dirty="0"/>
              <a:t>This will almost certainly result in a smaller % of units affordable for low-income households than with private non-profit housing, but perhaps comparable to the % reached in co-op housing.</a:t>
            </a:r>
          </a:p>
          <a:p>
            <a:endParaRPr lang="en-US" dirty="0"/>
          </a:p>
          <a:p>
            <a:endParaRPr lang="en-US" dirty="0"/>
          </a:p>
        </p:txBody>
      </p:sp>
    </p:spTree>
    <p:extLst>
      <p:ext uri="{BB962C8B-B14F-4D97-AF65-F5344CB8AC3E}">
        <p14:creationId xmlns:p14="http://schemas.microsoft.com/office/powerpoint/2010/main" val="4118565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EF44-BBA5-D04E-A12A-557FAB8ACB62}"/>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53163FBE-C568-BB47-9B9E-B79218A5F9D0}"/>
              </a:ext>
            </a:extLst>
          </p:cNvPr>
          <p:cNvSpPr>
            <a:spLocks noGrp="1"/>
          </p:cNvSpPr>
          <p:nvPr>
            <p:ph idx="1"/>
          </p:nvPr>
        </p:nvSpPr>
        <p:spPr/>
        <p:txBody>
          <a:bodyPr/>
          <a:lstStyle/>
          <a:p>
            <a:endParaRPr lang="en-US" dirty="0"/>
          </a:p>
          <a:p>
            <a:r>
              <a:rPr lang="en-US" dirty="0"/>
              <a:t>The Strategy also announced that a new National Housing Council would be created to provide ongoing input to CMHC. </a:t>
            </a:r>
          </a:p>
          <a:p>
            <a:endParaRPr lang="en-US" dirty="0"/>
          </a:p>
          <a:p>
            <a:r>
              <a:rPr lang="en-US" dirty="0"/>
              <a:t>Strategy said Council would begin its work in 2018; but it didn’t hold its first meeting until Feb 2021.</a:t>
            </a:r>
          </a:p>
          <a:p>
            <a:endParaRPr lang="en-US" dirty="0"/>
          </a:p>
        </p:txBody>
      </p:sp>
    </p:spTree>
    <p:extLst>
      <p:ext uri="{BB962C8B-B14F-4D97-AF65-F5344CB8AC3E}">
        <p14:creationId xmlns:p14="http://schemas.microsoft.com/office/powerpoint/2010/main" val="180013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3D32-EBFD-FD47-8091-86B30DACD7BD}"/>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105158E1-6118-4147-8182-9E0E0161D138}"/>
              </a:ext>
            </a:extLst>
          </p:cNvPr>
          <p:cNvSpPr>
            <a:spLocks noGrp="1"/>
          </p:cNvSpPr>
          <p:nvPr>
            <p:ph idx="1"/>
          </p:nvPr>
        </p:nvSpPr>
        <p:spPr/>
        <p:txBody>
          <a:bodyPr/>
          <a:lstStyle/>
          <a:p>
            <a:r>
              <a:rPr lang="en-US" dirty="0"/>
              <a:t>The Rental Construction Financing Initiative (RCFI) is also part of the National Housing Strategy.</a:t>
            </a:r>
          </a:p>
          <a:p>
            <a:endParaRPr lang="en-US" dirty="0"/>
          </a:p>
          <a:p>
            <a:r>
              <a:rPr lang="en-US" dirty="0"/>
              <a:t>Originally announced in the 2016 federal budget, this program provides low-cost </a:t>
            </a:r>
            <a:r>
              <a:rPr lang="en-US" u="sng" dirty="0"/>
              <a:t>loans</a:t>
            </a:r>
            <a:r>
              <a:rPr lang="en-US" dirty="0"/>
              <a:t> for the construction of new rental housing for ‘middle income’ households. </a:t>
            </a:r>
          </a:p>
          <a:p>
            <a:endParaRPr lang="en-US" dirty="0"/>
          </a:p>
          <a:p>
            <a:r>
              <a:rPr lang="en-US" dirty="0"/>
              <a:t>These loans are for developers (either non-profit or for-profit) and unit rents must be set 10% below full market potential.</a:t>
            </a:r>
          </a:p>
        </p:txBody>
      </p:sp>
    </p:spTree>
    <p:extLst>
      <p:ext uri="{BB962C8B-B14F-4D97-AF65-F5344CB8AC3E}">
        <p14:creationId xmlns:p14="http://schemas.microsoft.com/office/powerpoint/2010/main" val="21875867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231D-8D3D-5D41-AC5B-B1B850999C38}"/>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F813B629-9B74-2946-A20E-D0AA893E2607}"/>
              </a:ext>
            </a:extLst>
          </p:cNvPr>
          <p:cNvSpPr>
            <a:spLocks noGrp="1"/>
          </p:cNvSpPr>
          <p:nvPr>
            <p:ph idx="1"/>
          </p:nvPr>
        </p:nvSpPr>
        <p:spPr/>
        <p:txBody>
          <a:bodyPr/>
          <a:lstStyle/>
          <a:p>
            <a:endParaRPr lang="en-US" dirty="0"/>
          </a:p>
          <a:p>
            <a:r>
              <a:rPr lang="en-US" dirty="0"/>
              <a:t>Originally scheduled to be in place for four years, the 2019 federal budget announced RCFI’s extension to a total of nine years.</a:t>
            </a:r>
          </a:p>
          <a:p>
            <a:endParaRPr lang="en-US" dirty="0"/>
          </a:p>
          <a:p>
            <a:r>
              <a:rPr lang="en-US" dirty="0"/>
              <a:t>It’s received criticism for its lack of assistance with affordability for </a:t>
            </a:r>
            <a:r>
              <a:rPr lang="en-US" u="sng" dirty="0"/>
              <a:t>low-income households</a:t>
            </a:r>
            <a:r>
              <a:rPr lang="en-US" dirty="0"/>
              <a:t>. Some critics see it as a ‘gift’ to for-profit developers.</a:t>
            </a:r>
          </a:p>
        </p:txBody>
      </p:sp>
    </p:spTree>
    <p:extLst>
      <p:ext uri="{BB962C8B-B14F-4D97-AF65-F5344CB8AC3E}">
        <p14:creationId xmlns:p14="http://schemas.microsoft.com/office/powerpoint/2010/main" val="290044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EA95-B06F-9D43-ABE8-67B20DCD0FEC}"/>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94B5489D-5D75-3348-AF04-2C8CB24A2BC7}"/>
              </a:ext>
            </a:extLst>
          </p:cNvPr>
          <p:cNvSpPr>
            <a:spLocks noGrp="1"/>
          </p:cNvSpPr>
          <p:nvPr>
            <p:ph idx="1"/>
          </p:nvPr>
        </p:nvSpPr>
        <p:spPr/>
        <p:txBody>
          <a:bodyPr/>
          <a:lstStyle/>
          <a:p>
            <a:endParaRPr lang="en-US"/>
          </a:p>
          <a:p>
            <a:r>
              <a:rPr lang="en-US"/>
              <a:t>With </a:t>
            </a:r>
            <a:r>
              <a:rPr lang="en-US" dirty="0"/>
              <a:t>the launch of the NHS, the AHI/IAH was quietly rebranded the Provincial Priorities Housing Initiative.</a:t>
            </a:r>
          </a:p>
          <a:p>
            <a:endParaRPr lang="en-US" dirty="0"/>
          </a:p>
          <a:p>
            <a:r>
              <a:rPr lang="en-US" dirty="0"/>
              <a:t>It’s being phased out as of 2022-2023.</a:t>
            </a:r>
          </a:p>
        </p:txBody>
      </p:sp>
    </p:spTree>
    <p:extLst>
      <p:ext uri="{BB962C8B-B14F-4D97-AF65-F5344CB8AC3E}">
        <p14:creationId xmlns:p14="http://schemas.microsoft.com/office/powerpoint/2010/main" val="26624332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ECCF8-0B62-D24A-AD49-8A29AFF73E88}"/>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D498D149-5BAB-F84C-80CB-A1625C97B9B9}"/>
              </a:ext>
            </a:extLst>
          </p:cNvPr>
          <p:cNvSpPr>
            <a:spLocks noGrp="1"/>
          </p:cNvSpPr>
          <p:nvPr>
            <p:ph idx="1"/>
          </p:nvPr>
        </p:nvSpPr>
        <p:spPr/>
        <p:txBody>
          <a:bodyPr/>
          <a:lstStyle/>
          <a:p>
            <a:r>
              <a:rPr lang="en-US" dirty="0"/>
              <a:t>The Strategy announced that the Government of Canada is working with First Nations, Métis and Inuit organizations to develop separate housing plans.</a:t>
            </a:r>
          </a:p>
          <a:p>
            <a:endParaRPr lang="en-US" dirty="0"/>
          </a:p>
          <a:p>
            <a:r>
              <a:rPr lang="en-US" dirty="0"/>
              <a:t>I do not know the status of the </a:t>
            </a:r>
            <a:r>
              <a:rPr lang="en-US"/>
              <a:t>First Nations’ plan.</a:t>
            </a:r>
            <a:endParaRPr lang="en-US" dirty="0"/>
          </a:p>
          <a:p>
            <a:endParaRPr lang="en-US" dirty="0"/>
          </a:p>
          <a:p>
            <a:r>
              <a:rPr lang="en-US" dirty="0"/>
              <a:t>There is now a draft Métis Nation Housing Strategy available on the Internet.</a:t>
            </a:r>
          </a:p>
          <a:p>
            <a:endParaRPr lang="en-US" dirty="0"/>
          </a:p>
          <a:p>
            <a:r>
              <a:rPr lang="en-US" dirty="0"/>
              <a:t>The 2019 Inuit </a:t>
            </a:r>
            <a:r>
              <a:rPr lang="en-US" dirty="0" err="1"/>
              <a:t>Nunangat</a:t>
            </a:r>
            <a:r>
              <a:rPr lang="en-US" dirty="0"/>
              <a:t> Housing Strategy is complete.</a:t>
            </a:r>
          </a:p>
          <a:p>
            <a:endParaRPr lang="en-US" dirty="0"/>
          </a:p>
        </p:txBody>
      </p:sp>
    </p:spTree>
    <p:extLst>
      <p:ext uri="{BB962C8B-B14F-4D97-AF65-F5344CB8AC3E}">
        <p14:creationId xmlns:p14="http://schemas.microsoft.com/office/powerpoint/2010/main" val="4114638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A4F9-AC96-0A49-A199-966C95320A14}"/>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F6F20285-5F39-CF49-A59E-634ECAE4E9A6}"/>
              </a:ext>
            </a:extLst>
          </p:cNvPr>
          <p:cNvSpPr>
            <a:spLocks noGrp="1"/>
          </p:cNvSpPr>
          <p:nvPr>
            <p:ph idx="1"/>
          </p:nvPr>
        </p:nvSpPr>
        <p:spPr/>
        <p:txBody>
          <a:bodyPr/>
          <a:lstStyle/>
          <a:p>
            <a:r>
              <a:rPr lang="en-US" dirty="0"/>
              <a:t>The NHS also announced a variety of research initiatives.</a:t>
            </a:r>
          </a:p>
          <a:p>
            <a:endParaRPr lang="en-US" dirty="0"/>
          </a:p>
          <a:p>
            <a:r>
              <a:rPr lang="en-US" dirty="0"/>
              <a:t>For example, CMHC has funded the Collaborative Housing Research Network, through SSHRC’s Partnership Grant mechanism. There are 5 nodes, each consisting of a multi-institutional group doing research on housing, based at universities across the country. </a:t>
            </a:r>
          </a:p>
          <a:p>
            <a:endParaRPr lang="en-US" dirty="0"/>
          </a:p>
          <a:p>
            <a:r>
              <a:rPr lang="en-US" dirty="0"/>
              <a:t>Each Node is aligned with a theme from the National Housing Strategy.</a:t>
            </a:r>
          </a:p>
        </p:txBody>
      </p:sp>
    </p:spTree>
    <p:extLst>
      <p:ext uri="{BB962C8B-B14F-4D97-AF65-F5344CB8AC3E}">
        <p14:creationId xmlns:p14="http://schemas.microsoft.com/office/powerpoint/2010/main" val="176682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44FAF-5279-DB49-A973-46257308F5F4}"/>
              </a:ext>
            </a:extLst>
          </p:cNvPr>
          <p:cNvSpPr>
            <a:spLocks noGrp="1"/>
          </p:cNvSpPr>
          <p:nvPr>
            <p:ph type="title"/>
          </p:nvPr>
        </p:nvSpPr>
        <p:spPr/>
        <p:txBody>
          <a:bodyPr/>
          <a:lstStyle/>
          <a:p>
            <a:pPr eaLnBrk="1" hangingPunct="1">
              <a:defRPr/>
            </a:pPr>
            <a:r>
              <a:rPr lang="en-US" dirty="0"/>
              <a:t>2) Tax Expenditure</a:t>
            </a:r>
          </a:p>
        </p:txBody>
      </p:sp>
      <p:sp>
        <p:nvSpPr>
          <p:cNvPr id="8195" name="Content Placeholder 2">
            <a:extLst>
              <a:ext uri="{FF2B5EF4-FFF2-40B4-BE49-F238E27FC236}">
                <a16:creationId xmlns:a16="http://schemas.microsoft.com/office/drawing/2014/main" id="{C7A33D3F-AE6A-5F41-9359-34C545DFC6F3}"/>
              </a:ext>
            </a:extLst>
          </p:cNvPr>
          <p:cNvSpPr>
            <a:spLocks noGrp="1"/>
          </p:cNvSpPr>
          <p:nvPr>
            <p:ph idx="1"/>
          </p:nvPr>
        </p:nvSpPr>
        <p:spPr/>
        <p:txBody>
          <a:bodyPr/>
          <a:lstStyle/>
          <a:p>
            <a:pPr marL="0" indent="0" eaLnBrk="1" hangingPunct="1">
              <a:buFont typeface="Arial" panose="020B0604020202020204" pitchFamily="34" charset="0"/>
              <a:buNone/>
            </a:pPr>
            <a:endParaRPr lang="en-US" altLang="en-US" dirty="0"/>
          </a:p>
          <a:p>
            <a:r>
              <a:rPr lang="en-US" altLang="en-US" dirty="0">
                <a:cs typeface="Times New Roman" panose="02020603050405020304" pitchFamily="18" charset="0"/>
              </a:rPr>
              <a:t>“A cash benefit to taxpayers that is delivered indirectly, through a reduction in the taxes that would otherwise be payable.”</a:t>
            </a:r>
          </a:p>
          <a:p>
            <a:endParaRPr lang="en-US" dirty="0"/>
          </a:p>
          <a:p>
            <a:r>
              <a:rPr lang="en-US" dirty="0"/>
              <a:t>The federal government uses tax expenditures to assist homeowners. Federal tax expenditures for housing currently amount to more than $18B/yr., and homeowners account for nearly 90% of this total. </a:t>
            </a:r>
          </a:p>
          <a:p>
            <a:endParaRPr lang="en-US" altLang="en-US" dirty="0">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8528-DAED-404F-9510-3F092BD06D07}"/>
              </a:ext>
            </a:extLst>
          </p:cNvPr>
          <p:cNvSpPr>
            <a:spLocks noGrp="1"/>
          </p:cNvSpPr>
          <p:nvPr>
            <p:ph type="title"/>
          </p:nvPr>
        </p:nvSpPr>
        <p:spPr/>
        <p:txBody>
          <a:bodyPr>
            <a:normAutofit fontScale="90000"/>
          </a:bodyPr>
          <a:lstStyle/>
          <a:p>
            <a:r>
              <a:rPr lang="en-US" dirty="0"/>
              <a:t>The National Housing Strategy (cont’d)</a:t>
            </a:r>
          </a:p>
        </p:txBody>
      </p:sp>
      <p:sp>
        <p:nvSpPr>
          <p:cNvPr id="3" name="Content Placeholder 2">
            <a:extLst>
              <a:ext uri="{FF2B5EF4-FFF2-40B4-BE49-F238E27FC236}">
                <a16:creationId xmlns:a16="http://schemas.microsoft.com/office/drawing/2014/main" id="{88CA31B1-33A3-BC43-BFBD-A9582A129035}"/>
              </a:ext>
            </a:extLst>
          </p:cNvPr>
          <p:cNvSpPr>
            <a:spLocks noGrp="1"/>
          </p:cNvSpPr>
          <p:nvPr>
            <p:ph idx="1"/>
          </p:nvPr>
        </p:nvSpPr>
        <p:spPr/>
        <p:txBody>
          <a:bodyPr/>
          <a:lstStyle/>
          <a:p>
            <a:r>
              <a:rPr lang="en-US" dirty="0"/>
              <a:t>The CMHC has brought back PhD and postdoctoral scholarships.</a:t>
            </a:r>
          </a:p>
          <a:p>
            <a:endParaRPr lang="en-US" dirty="0"/>
          </a:p>
          <a:p>
            <a:r>
              <a:rPr lang="en-US" dirty="0"/>
              <a:t>There’s something called the Solutions Lab, whereby people get together to solve persistent, complex problems. Experimentation is welcomed and expected.</a:t>
            </a:r>
          </a:p>
          <a:p>
            <a:endParaRPr lang="en-US" dirty="0"/>
          </a:p>
          <a:p>
            <a:r>
              <a:rPr lang="en-US" dirty="0"/>
              <a:t>Research Awards are being offered. </a:t>
            </a:r>
          </a:p>
          <a:p>
            <a:endParaRPr lang="en-US" dirty="0"/>
          </a:p>
          <a:p>
            <a:r>
              <a:rPr lang="en-US" dirty="0"/>
              <a:t>There’s also the Housing Supply Challenge.</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1666351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6E5E0-5273-4E48-9CA2-85746EA0DAF4}"/>
              </a:ext>
            </a:extLst>
          </p:cNvPr>
          <p:cNvSpPr>
            <a:spLocks noGrp="1"/>
          </p:cNvSpPr>
          <p:nvPr>
            <p:ph type="title"/>
          </p:nvPr>
        </p:nvSpPr>
        <p:spPr/>
        <p:txBody>
          <a:bodyPr/>
          <a:lstStyle/>
          <a:p>
            <a:r>
              <a:rPr lang="en-US" dirty="0"/>
              <a:t>Planned future spending</a:t>
            </a:r>
          </a:p>
        </p:txBody>
      </p:sp>
      <p:pic>
        <p:nvPicPr>
          <p:cNvPr id="4" name="Content Placeholder 3">
            <a:extLst>
              <a:ext uri="{FF2B5EF4-FFF2-40B4-BE49-F238E27FC236}">
                <a16:creationId xmlns:a16="http://schemas.microsoft.com/office/drawing/2014/main" id="{7C659FBB-C9AE-5741-8DF5-40D6F5F1343B}"/>
              </a:ext>
            </a:extLst>
          </p:cNvPr>
          <p:cNvPicPr>
            <a:picLocks noGrp="1" noChangeAspect="1"/>
          </p:cNvPicPr>
          <p:nvPr>
            <p:ph idx="1"/>
          </p:nvPr>
        </p:nvPicPr>
        <p:blipFill>
          <a:blip r:embed="rId2"/>
          <a:stretch>
            <a:fillRect/>
          </a:stretch>
        </p:blipFill>
        <p:spPr>
          <a:xfrm>
            <a:off x="457200" y="2059555"/>
            <a:ext cx="8229600" cy="3502478"/>
          </a:xfrm>
          <a:prstGeom prst="rect">
            <a:avLst/>
          </a:prstGeom>
        </p:spPr>
      </p:pic>
    </p:spTree>
    <p:extLst>
      <p:ext uri="{BB962C8B-B14F-4D97-AF65-F5344CB8AC3E}">
        <p14:creationId xmlns:p14="http://schemas.microsoft.com/office/powerpoint/2010/main" val="4104208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95A8-D4F2-E743-9D9B-899904CC439F}"/>
              </a:ext>
            </a:extLst>
          </p:cNvPr>
          <p:cNvSpPr>
            <a:spLocks noGrp="1"/>
          </p:cNvSpPr>
          <p:nvPr>
            <p:ph type="title"/>
          </p:nvPr>
        </p:nvSpPr>
        <p:spPr/>
        <p:txBody>
          <a:bodyPr/>
          <a:lstStyle/>
          <a:p>
            <a:r>
              <a:rPr lang="en-US" dirty="0"/>
              <a:t>In one picture</a:t>
            </a:r>
          </a:p>
        </p:txBody>
      </p:sp>
      <p:pic>
        <p:nvPicPr>
          <p:cNvPr id="4" name="Content Placeholder 3">
            <a:extLst>
              <a:ext uri="{FF2B5EF4-FFF2-40B4-BE49-F238E27FC236}">
                <a16:creationId xmlns:a16="http://schemas.microsoft.com/office/drawing/2014/main" id="{55014904-4EA7-924C-BC30-83805041F79B}"/>
              </a:ext>
            </a:extLst>
          </p:cNvPr>
          <p:cNvPicPr>
            <a:picLocks noGrp="1" noChangeAspect="1"/>
          </p:cNvPicPr>
          <p:nvPr>
            <p:ph idx="1"/>
          </p:nvPr>
        </p:nvPicPr>
        <p:blipFill>
          <a:blip r:embed="rId2"/>
          <a:stretch>
            <a:fillRect/>
          </a:stretch>
        </p:blipFill>
        <p:spPr>
          <a:xfrm>
            <a:off x="505752" y="1600200"/>
            <a:ext cx="8132495" cy="4421188"/>
          </a:xfrm>
          <a:prstGeom prst="rect">
            <a:avLst/>
          </a:prstGeom>
        </p:spPr>
      </p:pic>
    </p:spTree>
    <p:extLst>
      <p:ext uri="{BB962C8B-B14F-4D97-AF65-F5344CB8AC3E}">
        <p14:creationId xmlns:p14="http://schemas.microsoft.com/office/powerpoint/2010/main" val="1623996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CCE4-165C-EB4B-9D67-D98E3BB5ED5B}"/>
              </a:ext>
            </a:extLst>
          </p:cNvPr>
          <p:cNvSpPr>
            <a:spLocks noGrp="1"/>
          </p:cNvSpPr>
          <p:nvPr>
            <p:ph type="title"/>
          </p:nvPr>
        </p:nvSpPr>
        <p:spPr/>
        <p:txBody>
          <a:bodyPr/>
          <a:lstStyle/>
          <a:p>
            <a:r>
              <a:rPr lang="en-US" dirty="0"/>
              <a:t>Some detail</a:t>
            </a:r>
          </a:p>
        </p:txBody>
      </p:sp>
      <p:pic>
        <p:nvPicPr>
          <p:cNvPr id="4" name="Content Placeholder 3">
            <a:extLst>
              <a:ext uri="{FF2B5EF4-FFF2-40B4-BE49-F238E27FC236}">
                <a16:creationId xmlns:a16="http://schemas.microsoft.com/office/drawing/2014/main" id="{E8FD358C-5CBA-054F-9684-E7D7C26DBB8C}"/>
              </a:ext>
            </a:extLst>
          </p:cNvPr>
          <p:cNvPicPr>
            <a:picLocks noGrp="1" noChangeAspect="1"/>
          </p:cNvPicPr>
          <p:nvPr>
            <p:ph idx="1"/>
          </p:nvPr>
        </p:nvPicPr>
        <p:blipFill>
          <a:blip r:embed="rId2"/>
          <a:stretch>
            <a:fillRect/>
          </a:stretch>
        </p:blipFill>
        <p:spPr>
          <a:xfrm>
            <a:off x="457200" y="1753394"/>
            <a:ext cx="8229600" cy="4114800"/>
          </a:xfrm>
          <a:prstGeom prst="rect">
            <a:avLst/>
          </a:prstGeom>
        </p:spPr>
      </p:pic>
    </p:spTree>
    <p:extLst>
      <p:ext uri="{BB962C8B-B14F-4D97-AF65-F5344CB8AC3E}">
        <p14:creationId xmlns:p14="http://schemas.microsoft.com/office/powerpoint/2010/main" val="2903766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2934B-23E6-A148-B9FE-34C385B4C922}"/>
              </a:ext>
            </a:extLst>
          </p:cNvPr>
          <p:cNvSpPr>
            <a:spLocks noGrp="1"/>
          </p:cNvSpPr>
          <p:nvPr>
            <p:ph type="title"/>
          </p:nvPr>
        </p:nvSpPr>
        <p:spPr/>
        <p:txBody>
          <a:bodyPr/>
          <a:lstStyle/>
          <a:p>
            <a:r>
              <a:rPr lang="en-US" dirty="0"/>
              <a:t>Rapid Housing Initiative</a:t>
            </a:r>
          </a:p>
        </p:txBody>
      </p:sp>
      <p:sp>
        <p:nvSpPr>
          <p:cNvPr id="3" name="Content Placeholder 2">
            <a:extLst>
              <a:ext uri="{FF2B5EF4-FFF2-40B4-BE49-F238E27FC236}">
                <a16:creationId xmlns:a16="http://schemas.microsoft.com/office/drawing/2014/main" id="{27153E8E-94D4-D148-81EC-06CE118A74FC}"/>
              </a:ext>
            </a:extLst>
          </p:cNvPr>
          <p:cNvSpPr>
            <a:spLocks noGrp="1"/>
          </p:cNvSpPr>
          <p:nvPr>
            <p:ph idx="1"/>
          </p:nvPr>
        </p:nvSpPr>
        <p:spPr/>
        <p:txBody>
          <a:bodyPr/>
          <a:lstStyle/>
          <a:p>
            <a:endParaRPr lang="en-US" dirty="0"/>
          </a:p>
          <a:p>
            <a:r>
              <a:rPr lang="en-US" dirty="0"/>
              <a:t>On 21 Sep 2020, the Government of Canada announced $1 billion for modular housing, the acquisition of land, and the conversion of existing buildings into affordable housing. </a:t>
            </a:r>
          </a:p>
          <a:p>
            <a:endParaRPr lang="en-US" dirty="0"/>
          </a:p>
          <a:p>
            <a:r>
              <a:rPr lang="en-US" dirty="0"/>
              <a:t>This is called the Rapid Housing Initiative (RHI).</a:t>
            </a:r>
          </a:p>
        </p:txBody>
      </p:sp>
    </p:spTree>
    <p:extLst>
      <p:ext uri="{BB962C8B-B14F-4D97-AF65-F5344CB8AC3E}">
        <p14:creationId xmlns:p14="http://schemas.microsoft.com/office/powerpoint/2010/main" val="37825517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C077-D4B2-CE46-B846-DB094C87162E}"/>
              </a:ext>
            </a:extLst>
          </p:cNvPr>
          <p:cNvSpPr>
            <a:spLocks noGrp="1"/>
          </p:cNvSpPr>
          <p:nvPr>
            <p:ph type="title"/>
          </p:nvPr>
        </p:nvSpPr>
        <p:spPr/>
        <p:txBody>
          <a:bodyPr/>
          <a:lstStyle/>
          <a:p>
            <a:r>
              <a:rPr lang="en-US" dirty="0"/>
              <a:t>Rapid Housing Initiative (cont’d)</a:t>
            </a:r>
          </a:p>
        </p:txBody>
      </p:sp>
      <p:sp>
        <p:nvSpPr>
          <p:cNvPr id="3" name="Content Placeholder 2">
            <a:extLst>
              <a:ext uri="{FF2B5EF4-FFF2-40B4-BE49-F238E27FC236}">
                <a16:creationId xmlns:a16="http://schemas.microsoft.com/office/drawing/2014/main" id="{1C598A63-79B6-5243-A317-BF7876955D59}"/>
              </a:ext>
            </a:extLst>
          </p:cNvPr>
          <p:cNvSpPr>
            <a:spLocks noGrp="1"/>
          </p:cNvSpPr>
          <p:nvPr>
            <p:ph idx="1"/>
          </p:nvPr>
        </p:nvSpPr>
        <p:spPr/>
        <p:txBody>
          <a:bodyPr/>
          <a:lstStyle/>
          <a:p>
            <a:endParaRPr lang="en-US" dirty="0"/>
          </a:p>
          <a:p>
            <a:r>
              <a:rPr lang="en-US" dirty="0"/>
              <a:t>Very fast grant application</a:t>
            </a:r>
          </a:p>
          <a:p>
            <a:endParaRPr lang="en-US" dirty="0"/>
          </a:p>
          <a:p>
            <a:r>
              <a:rPr lang="en-US" dirty="0"/>
              <a:t>Capital costs fully covered.</a:t>
            </a:r>
          </a:p>
          <a:p>
            <a:endParaRPr lang="en-US" dirty="0"/>
          </a:p>
          <a:p>
            <a:r>
              <a:rPr lang="en-US" dirty="0"/>
              <a:t>Desired to make new housing happen quickly.</a:t>
            </a:r>
          </a:p>
          <a:p>
            <a:endParaRPr lang="en-US" dirty="0"/>
          </a:p>
          <a:p>
            <a:r>
              <a:rPr lang="en-US" dirty="0"/>
              <a:t>There may be a RHI 2.0.</a:t>
            </a:r>
          </a:p>
          <a:p>
            <a:endParaRPr lang="en-US" dirty="0"/>
          </a:p>
        </p:txBody>
      </p:sp>
    </p:spTree>
    <p:extLst>
      <p:ext uri="{BB962C8B-B14F-4D97-AF65-F5344CB8AC3E}">
        <p14:creationId xmlns:p14="http://schemas.microsoft.com/office/powerpoint/2010/main" val="26221583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A301-1DFB-1849-919B-7EB2101C7079}"/>
              </a:ext>
            </a:extLst>
          </p:cNvPr>
          <p:cNvSpPr>
            <a:spLocks noGrp="1"/>
          </p:cNvSpPr>
          <p:nvPr>
            <p:ph type="title"/>
          </p:nvPr>
        </p:nvSpPr>
        <p:spPr/>
        <p:txBody>
          <a:bodyPr/>
          <a:lstStyle/>
          <a:p>
            <a:r>
              <a:rPr lang="en-US" dirty="0"/>
              <a:t>Rapid Housing Initiative (cont’d)</a:t>
            </a:r>
          </a:p>
        </p:txBody>
      </p:sp>
      <p:sp>
        <p:nvSpPr>
          <p:cNvPr id="3" name="Content Placeholder 2">
            <a:extLst>
              <a:ext uri="{FF2B5EF4-FFF2-40B4-BE49-F238E27FC236}">
                <a16:creationId xmlns:a16="http://schemas.microsoft.com/office/drawing/2014/main" id="{933B9EA4-122F-BC4A-BA66-B8FB844E5285}"/>
              </a:ext>
            </a:extLst>
          </p:cNvPr>
          <p:cNvSpPr>
            <a:spLocks noGrp="1"/>
          </p:cNvSpPr>
          <p:nvPr>
            <p:ph idx="1"/>
          </p:nvPr>
        </p:nvSpPr>
        <p:spPr/>
        <p:txBody>
          <a:bodyPr/>
          <a:lstStyle/>
          <a:p>
            <a:endParaRPr lang="en-US" dirty="0"/>
          </a:p>
          <a:p>
            <a:r>
              <a:rPr lang="en-US" dirty="0"/>
              <a:t>Thus far, no operating costs provided.</a:t>
            </a:r>
          </a:p>
          <a:p>
            <a:endParaRPr lang="en-US" dirty="0"/>
          </a:p>
          <a:p>
            <a:r>
              <a:rPr lang="en-US" dirty="0"/>
              <a:t>RHI has been rather restrictive—e.g., new construction must be modular, and acquisition of exiting </a:t>
            </a:r>
            <a:r>
              <a:rPr lang="en-US" u="sng" dirty="0"/>
              <a:t>residential</a:t>
            </a:r>
            <a:r>
              <a:rPr lang="en-US" dirty="0"/>
              <a:t> is forbidden.</a:t>
            </a:r>
          </a:p>
          <a:p>
            <a:endParaRPr lang="en-US" dirty="0"/>
          </a:p>
          <a:p>
            <a:r>
              <a:rPr lang="en-US" dirty="0"/>
              <a:t>Also, quick timeline for application created planning challenges for proponents (e.g., re-zoning and public hearings.</a:t>
            </a:r>
          </a:p>
          <a:p>
            <a:endParaRPr lang="en-US" dirty="0"/>
          </a:p>
          <a:p>
            <a:endParaRPr lang="en-US" dirty="0"/>
          </a:p>
        </p:txBody>
      </p:sp>
    </p:spTree>
    <p:extLst>
      <p:ext uri="{BB962C8B-B14F-4D97-AF65-F5344CB8AC3E}">
        <p14:creationId xmlns:p14="http://schemas.microsoft.com/office/powerpoint/2010/main" val="30454627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0D5B-A87D-C545-80BE-24FF29FE0BC2}"/>
              </a:ext>
            </a:extLst>
          </p:cNvPr>
          <p:cNvSpPr>
            <a:spLocks noGrp="1"/>
          </p:cNvSpPr>
          <p:nvPr>
            <p:ph type="title"/>
          </p:nvPr>
        </p:nvSpPr>
        <p:spPr/>
        <p:txBody>
          <a:bodyPr/>
          <a:lstStyle/>
          <a:p>
            <a:r>
              <a:rPr lang="en-US" dirty="0"/>
              <a:t>Rapid Housing Initiative (cont’d)</a:t>
            </a:r>
          </a:p>
        </p:txBody>
      </p:sp>
      <p:sp>
        <p:nvSpPr>
          <p:cNvPr id="3" name="Content Placeholder 2">
            <a:extLst>
              <a:ext uri="{FF2B5EF4-FFF2-40B4-BE49-F238E27FC236}">
                <a16:creationId xmlns:a16="http://schemas.microsoft.com/office/drawing/2014/main" id="{04385A85-6C07-D84A-8370-8CFCF594015D}"/>
              </a:ext>
            </a:extLst>
          </p:cNvPr>
          <p:cNvSpPr>
            <a:spLocks noGrp="1"/>
          </p:cNvSpPr>
          <p:nvPr>
            <p:ph idx="1"/>
          </p:nvPr>
        </p:nvSpPr>
        <p:spPr/>
        <p:txBody>
          <a:bodyPr/>
          <a:lstStyle/>
          <a:p>
            <a:endParaRPr lang="en-US" dirty="0"/>
          </a:p>
          <a:p>
            <a:r>
              <a:rPr lang="en-US" dirty="0"/>
              <a:t>RHI was announced publicly, which may have resulted in inflated costs—it’s believed, for example, that some hotel owners decided to charge more for properties because they knew about the RHI.</a:t>
            </a:r>
          </a:p>
          <a:p>
            <a:endParaRPr lang="en-US" dirty="0"/>
          </a:p>
        </p:txBody>
      </p:sp>
    </p:spTree>
    <p:extLst>
      <p:ext uri="{BB962C8B-B14F-4D97-AF65-F5344CB8AC3E}">
        <p14:creationId xmlns:p14="http://schemas.microsoft.com/office/powerpoint/2010/main" val="337699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06449-F531-B345-9CAE-9336F921C684}"/>
              </a:ext>
            </a:extLst>
          </p:cNvPr>
          <p:cNvSpPr>
            <a:spLocks noGrp="1"/>
          </p:cNvSpPr>
          <p:nvPr>
            <p:ph type="title"/>
          </p:nvPr>
        </p:nvSpPr>
        <p:spPr/>
        <p:txBody>
          <a:bodyPr/>
          <a:lstStyle/>
          <a:p>
            <a:r>
              <a:rPr lang="en-US" dirty="0"/>
              <a:t>Closing comments</a:t>
            </a:r>
          </a:p>
        </p:txBody>
      </p:sp>
      <p:sp>
        <p:nvSpPr>
          <p:cNvPr id="3" name="Content Placeholder 2">
            <a:extLst>
              <a:ext uri="{FF2B5EF4-FFF2-40B4-BE49-F238E27FC236}">
                <a16:creationId xmlns:a16="http://schemas.microsoft.com/office/drawing/2014/main" id="{9C6D836D-27EE-4B4C-87E1-7B55FFDC326E}"/>
              </a:ext>
            </a:extLst>
          </p:cNvPr>
          <p:cNvSpPr>
            <a:spLocks noGrp="1"/>
          </p:cNvSpPr>
          <p:nvPr>
            <p:ph idx="1"/>
          </p:nvPr>
        </p:nvSpPr>
        <p:spPr/>
        <p:txBody>
          <a:bodyPr/>
          <a:lstStyle/>
          <a:p>
            <a:endParaRPr lang="en-US" dirty="0"/>
          </a:p>
          <a:p>
            <a:r>
              <a:rPr lang="en-US" dirty="0"/>
              <a:t>The federal role in housing relates to both home ownership assistance and subsidies for rental housing.</a:t>
            </a:r>
          </a:p>
          <a:p>
            <a:endParaRPr lang="en-US" dirty="0"/>
          </a:p>
          <a:p>
            <a:r>
              <a:rPr lang="en-US" dirty="0"/>
              <a:t>It also includes tax expenditure.</a:t>
            </a:r>
          </a:p>
          <a:p>
            <a:endParaRPr lang="en-US" dirty="0"/>
          </a:p>
          <a:p>
            <a:r>
              <a:rPr lang="en-US" dirty="0"/>
              <a:t>My personal view is that macroeconomic context, ideology and advocacy determine the ebb and flow of federal involvement over time.</a:t>
            </a:r>
          </a:p>
          <a:p>
            <a:pPr marL="0" indent="0">
              <a:buNone/>
            </a:pPr>
            <a:endParaRPr lang="en-US" dirty="0"/>
          </a:p>
          <a:p>
            <a:endParaRPr lang="en-US" dirty="0"/>
          </a:p>
        </p:txBody>
      </p:sp>
    </p:spTree>
    <p:extLst>
      <p:ext uri="{BB962C8B-B14F-4D97-AF65-F5344CB8AC3E}">
        <p14:creationId xmlns:p14="http://schemas.microsoft.com/office/powerpoint/2010/main" val="24287853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A285-44CD-DC4D-854F-EAAC853AA205}"/>
              </a:ext>
            </a:extLst>
          </p:cNvPr>
          <p:cNvSpPr>
            <a:spLocks noGrp="1"/>
          </p:cNvSpPr>
          <p:nvPr>
            <p:ph type="title"/>
          </p:nvPr>
        </p:nvSpPr>
        <p:spPr/>
        <p:txBody>
          <a:bodyPr/>
          <a:lstStyle/>
          <a:p>
            <a:r>
              <a:rPr lang="en-US" dirty="0"/>
              <a:t>Closing comments (cont’d)</a:t>
            </a:r>
          </a:p>
        </p:txBody>
      </p:sp>
      <p:sp>
        <p:nvSpPr>
          <p:cNvPr id="3" name="Content Placeholder 2">
            <a:extLst>
              <a:ext uri="{FF2B5EF4-FFF2-40B4-BE49-F238E27FC236}">
                <a16:creationId xmlns:a16="http://schemas.microsoft.com/office/drawing/2014/main" id="{C2AA7DCF-D62D-294C-ADCD-5E0C2AF149AC}"/>
              </a:ext>
            </a:extLst>
          </p:cNvPr>
          <p:cNvSpPr>
            <a:spLocks noGrp="1"/>
          </p:cNvSpPr>
          <p:nvPr>
            <p:ph idx="1"/>
          </p:nvPr>
        </p:nvSpPr>
        <p:spPr/>
        <p:txBody>
          <a:bodyPr/>
          <a:lstStyle/>
          <a:p>
            <a:r>
              <a:rPr lang="en-US" dirty="0"/>
              <a:t>Canada’s federal government has shown great capacity to lead new housing spending.</a:t>
            </a:r>
          </a:p>
          <a:p>
            <a:endParaRPr lang="en-US" dirty="0"/>
          </a:p>
          <a:p>
            <a:r>
              <a:rPr lang="en-US" dirty="0"/>
              <a:t>Compared w other OECD countries, Canada spends rather modestly on low-income renting. The National Housing Strategy, while ‘good news’ for the sector, doesn’t change this fundamentally.</a:t>
            </a:r>
          </a:p>
          <a:p>
            <a:endParaRPr lang="en-US" dirty="0"/>
          </a:p>
          <a:p>
            <a:r>
              <a:rPr lang="en-US" dirty="0"/>
              <a:t>The scale of government involvement in housing in Canada does not meet the need.</a:t>
            </a:r>
          </a:p>
          <a:p>
            <a:endParaRPr lang="en-US" dirty="0"/>
          </a:p>
          <a:p>
            <a:endParaRPr lang="en-US" dirty="0"/>
          </a:p>
        </p:txBody>
      </p:sp>
    </p:spTree>
    <p:extLst>
      <p:ext uri="{BB962C8B-B14F-4D97-AF65-F5344CB8AC3E}">
        <p14:creationId xmlns:p14="http://schemas.microsoft.com/office/powerpoint/2010/main" val="307617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5E6D-9A9B-0F42-A414-23AD01F16418}"/>
              </a:ext>
            </a:extLst>
          </p:cNvPr>
          <p:cNvSpPr>
            <a:spLocks noGrp="1"/>
          </p:cNvSpPr>
          <p:nvPr>
            <p:ph type="title"/>
          </p:nvPr>
        </p:nvSpPr>
        <p:spPr/>
        <p:txBody>
          <a:bodyPr/>
          <a:lstStyle/>
          <a:p>
            <a:r>
              <a:rPr lang="en-US" dirty="0"/>
              <a:t>2) Tax expenditure (cont’d)</a:t>
            </a:r>
          </a:p>
        </p:txBody>
      </p:sp>
      <p:sp>
        <p:nvSpPr>
          <p:cNvPr id="3" name="Content Placeholder 2">
            <a:extLst>
              <a:ext uri="{FF2B5EF4-FFF2-40B4-BE49-F238E27FC236}">
                <a16:creationId xmlns:a16="http://schemas.microsoft.com/office/drawing/2014/main" id="{BF5AF92D-4FCA-AF46-9630-392352E29474}"/>
              </a:ext>
            </a:extLst>
          </p:cNvPr>
          <p:cNvSpPr>
            <a:spLocks noGrp="1"/>
          </p:cNvSpPr>
          <p:nvPr>
            <p:ph idx="1"/>
          </p:nvPr>
        </p:nvSpPr>
        <p:spPr/>
        <p:txBody>
          <a:bodyPr/>
          <a:lstStyle/>
          <a:p>
            <a:endParaRPr lang="en-US" dirty="0"/>
          </a:p>
          <a:p>
            <a:r>
              <a:rPr lang="en-US" dirty="0"/>
              <a:t>Tax expenditures are hard for some people to ‘see,’ but here’s an example: if you sell your home for more than you paid for it, you don't’ get taxed on that differential (provided that house was your principal residence). </a:t>
            </a:r>
          </a:p>
          <a:p>
            <a:endParaRPr lang="en-US" dirty="0"/>
          </a:p>
          <a:p>
            <a:r>
              <a:rPr lang="en-US" dirty="0"/>
              <a:t>That’s an example of tax expenditure policy that assists homeowners.</a:t>
            </a:r>
          </a:p>
        </p:txBody>
      </p:sp>
    </p:spTree>
    <p:extLst>
      <p:ext uri="{BB962C8B-B14F-4D97-AF65-F5344CB8AC3E}">
        <p14:creationId xmlns:p14="http://schemas.microsoft.com/office/powerpoint/2010/main" val="1427315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2089-AAB5-8843-B62F-84B7DC455477}"/>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E2ABD008-D466-BC49-89D9-F259205C4AB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44907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EB2CD-4CE9-C24E-AE87-703695B02F93}"/>
              </a:ext>
            </a:extLst>
          </p:cNvPr>
          <p:cNvSpPr>
            <a:spLocks noGrp="1"/>
          </p:cNvSpPr>
          <p:nvPr>
            <p:ph type="title"/>
          </p:nvPr>
        </p:nvSpPr>
        <p:spPr/>
        <p:txBody>
          <a:bodyPr/>
          <a:lstStyle/>
          <a:p>
            <a:r>
              <a:rPr lang="en-US" dirty="0"/>
              <a:t>3) Macroeconomic context</a:t>
            </a:r>
          </a:p>
        </p:txBody>
      </p:sp>
      <p:sp>
        <p:nvSpPr>
          <p:cNvPr id="3" name="Content Placeholder 2">
            <a:extLst>
              <a:ext uri="{FF2B5EF4-FFF2-40B4-BE49-F238E27FC236}">
                <a16:creationId xmlns:a16="http://schemas.microsoft.com/office/drawing/2014/main" id="{1CA27779-10E1-E44E-B520-B6969C020C66}"/>
              </a:ext>
            </a:extLst>
          </p:cNvPr>
          <p:cNvSpPr>
            <a:spLocks noGrp="1"/>
          </p:cNvSpPr>
          <p:nvPr>
            <p:ph idx="1"/>
          </p:nvPr>
        </p:nvSpPr>
        <p:spPr/>
        <p:txBody>
          <a:bodyPr/>
          <a:lstStyle/>
          <a:p>
            <a:r>
              <a:rPr lang="en-US" dirty="0"/>
              <a:t>When federal spending on social programs increases, subsidies for rental housing also tend to increase.</a:t>
            </a:r>
          </a:p>
          <a:p>
            <a:endParaRPr lang="en-US" dirty="0"/>
          </a:p>
          <a:p>
            <a:r>
              <a:rPr lang="en-US" dirty="0"/>
              <a:t>Thus, from the mid-1960s until the early-1990s, federal spending on housing was relatively high by historical standards.</a:t>
            </a:r>
          </a:p>
          <a:p>
            <a:endParaRPr lang="en-US" dirty="0"/>
          </a:p>
          <a:p>
            <a:r>
              <a:rPr lang="en-US" dirty="0"/>
              <a:t>During economic downturns, the federal government sometimes likes to use housing policy as time-limited stimulus policy.</a:t>
            </a:r>
          </a:p>
        </p:txBody>
      </p:sp>
    </p:spTree>
    <p:extLst>
      <p:ext uri="{BB962C8B-B14F-4D97-AF65-F5344CB8AC3E}">
        <p14:creationId xmlns:p14="http://schemas.microsoft.com/office/powerpoint/2010/main" val="1811447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Falvo  Last word   Homelessness 101   20apr2020" id="{23658605-9A39-4B46-AD81-A985FFF8E94B}" vid="{B3CB4880-B647-724C-AF8A-6942028B02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emplate>
  <TotalTime>696</TotalTime>
  <Words>6962</Words>
  <Application>Microsoft Macintosh PowerPoint</Application>
  <PresentationFormat>On-screen Show (4:3)</PresentationFormat>
  <Paragraphs>599</Paragraphs>
  <Slides>80</Slides>
  <Notes>48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80</vt:i4>
      </vt:variant>
    </vt:vector>
  </HeadingPairs>
  <TitlesOfParts>
    <vt:vector size="84" baseType="lpstr">
      <vt:lpstr>Arial</vt:lpstr>
      <vt:lpstr>Calibri</vt:lpstr>
      <vt:lpstr>Times New Roman</vt:lpstr>
      <vt:lpstr>Clarity</vt:lpstr>
      <vt:lpstr>Canada:  The federal role in housing policy (A brief history)  Guest lecture for   professor Benjamin Adu Gyamfi </vt:lpstr>
      <vt:lpstr>Overview</vt:lpstr>
      <vt:lpstr>Overview (cont’d)</vt:lpstr>
      <vt:lpstr>Caveats </vt:lpstr>
      <vt:lpstr>References </vt:lpstr>
      <vt:lpstr>1) Ownership vs. rental </vt:lpstr>
      <vt:lpstr>2) Tax Expenditure</vt:lpstr>
      <vt:lpstr>2) Tax expenditure (cont’d)</vt:lpstr>
      <vt:lpstr>3) Macroeconomic context</vt:lpstr>
      <vt:lpstr>4) Ideology</vt:lpstr>
      <vt:lpstr>5) Advocacy</vt:lpstr>
      <vt:lpstr>PowerPoint Presentation</vt:lpstr>
      <vt:lpstr>6) Modest spending levels </vt:lpstr>
      <vt:lpstr>7) Leverage</vt:lpstr>
      <vt:lpstr>1964 developments</vt:lpstr>
      <vt:lpstr>1964 developments (cont’d)</vt:lpstr>
      <vt:lpstr>On-Reserve Housing: INAC</vt:lpstr>
      <vt:lpstr>On-Reserve Housing: INAC (cont’d)</vt:lpstr>
      <vt:lpstr>On-Reserve Housing: INAC (cont’d)</vt:lpstr>
      <vt:lpstr>Milton Friedman on Public Housing</vt:lpstr>
      <vt:lpstr>Income mix</vt:lpstr>
      <vt:lpstr>High mortgage interest rates</vt:lpstr>
      <vt:lpstr>1973 developments</vt:lpstr>
      <vt:lpstr>1973 developments (cont’d)</vt:lpstr>
      <vt:lpstr>1973 developments (cont’d)</vt:lpstr>
      <vt:lpstr>1973 developments (cont’d)</vt:lpstr>
      <vt:lpstr>1973 developments (cont’d)</vt:lpstr>
      <vt:lpstr>1973 developments (cont’d)</vt:lpstr>
      <vt:lpstr>1973 developments (cont’d)</vt:lpstr>
      <vt:lpstr>1973 developments (cont’d)</vt:lpstr>
      <vt:lpstr>1973 developments (cont’d)</vt:lpstr>
      <vt:lpstr>Off-reserve housing</vt:lpstr>
      <vt:lpstr>Off-Reserve Housing (cont’d)</vt:lpstr>
      <vt:lpstr>On-Reserve Housing: CMHC</vt:lpstr>
      <vt:lpstr>On-Reserve Housing: CMHC (cont’d)</vt:lpstr>
      <vt:lpstr>On-Reserve Housing: CMHC (cont’d)</vt:lpstr>
      <vt:lpstr>The 1980s</vt:lpstr>
      <vt:lpstr>The 1980s (cont’d)</vt:lpstr>
      <vt:lpstr>The 1980s (cont’d)</vt:lpstr>
      <vt:lpstr>The 1980s (cont’d)</vt:lpstr>
      <vt:lpstr>1993 federal budget</vt:lpstr>
      <vt:lpstr>1993: Retreat from Off-Reserve</vt:lpstr>
      <vt:lpstr>The Chrétien/Martin years</vt:lpstr>
      <vt:lpstr>The Chrétien/Martin years (cont’d)</vt:lpstr>
      <vt:lpstr>1996 Policy Changes</vt:lpstr>
      <vt:lpstr>The Chrétien/Martin years (cont’d)</vt:lpstr>
      <vt:lpstr>The Chrétien/Martin years (cont’d)</vt:lpstr>
      <vt:lpstr>The Chrétien/Martin years (cont’d)</vt:lpstr>
      <vt:lpstr>The Chrétien/Martin years (cont’d)</vt:lpstr>
      <vt:lpstr>The Harper years </vt:lpstr>
      <vt:lpstr>The Harper years (cont’d)</vt:lpstr>
      <vt:lpstr>The Harper years (cont’d)</vt:lpstr>
      <vt:lpstr>The Harper years (cont’d)</vt:lpstr>
      <vt:lpstr>The Harper years (cont’d)</vt:lpstr>
      <vt:lpstr>The Harper years (cont’d)</vt:lpstr>
      <vt:lpstr>The National Housing Strategy</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The National Housing Strategy (cont’d)</vt:lpstr>
      <vt:lpstr>Planned future spending</vt:lpstr>
      <vt:lpstr>In one picture</vt:lpstr>
      <vt:lpstr>Some detail</vt:lpstr>
      <vt:lpstr>Rapid Housing Initiative</vt:lpstr>
      <vt:lpstr>Rapid Housing Initiative (cont’d)</vt:lpstr>
      <vt:lpstr>Rapid Housing Initiative (cont’d)</vt:lpstr>
      <vt:lpstr>Rapid Housing Initiative (cont’d)</vt:lpstr>
      <vt:lpstr>Closing comments</vt:lpstr>
      <vt:lpstr>Closing comments (cont’d)</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Nick Falvo</dc:creator>
  <cp:keywords/>
  <dc:description/>
  <cp:lastModifiedBy>Nick Falvo</cp:lastModifiedBy>
  <cp:revision>71</cp:revision>
  <dcterms:created xsi:type="dcterms:W3CDTF">2021-02-06T13:46:20Z</dcterms:created>
  <dcterms:modified xsi:type="dcterms:W3CDTF">2021-03-24T20:52:43Z</dcterms:modified>
  <cp:category/>
</cp:coreProperties>
</file>