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1" r:id="rId6"/>
    <p:sldId id="28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76"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5"/>
    <p:restoredTop sz="95775"/>
  </p:normalViewPr>
  <p:slideViewPr>
    <p:cSldViewPr>
      <p:cViewPr varScale="1">
        <p:scale>
          <a:sx n="115" d="100"/>
          <a:sy n="115" d="100"/>
        </p:scale>
        <p:origin x="16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317D5D-073B-E341-9DF4-93C6145262A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0AF0124-970C-724E-8C4B-A37744369FD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B6DFABC-9905-AC40-BB4C-6559B1C2CD7E}" type="datetimeFigureOut">
              <a:rPr lang="en-US" altLang="en-US"/>
              <a:pPr>
                <a:defRPr/>
              </a:pPr>
              <a:t>12/14/2021</a:t>
            </a:fld>
            <a:endParaRPr lang="en-US" altLang="en-US"/>
          </a:p>
        </p:txBody>
      </p:sp>
      <p:sp>
        <p:nvSpPr>
          <p:cNvPr id="4" name="Slide Image Placeholder 3">
            <a:extLst>
              <a:ext uri="{FF2B5EF4-FFF2-40B4-BE49-F238E27FC236}">
                <a16:creationId xmlns:a16="http://schemas.microsoft.com/office/drawing/2014/main" id="{69B86C09-A027-274C-B860-6BE9B010D3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FF38831-0054-3447-B24B-6CA99BA5B3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605E688-295B-B241-AF66-59181D3AFE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D062CD3-000D-DB43-8C25-6CA89D20C79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C3A386A-7FE6-C444-9422-05F76F224545}" type="slidenum">
              <a:rPr lang="en-US" altLang="en-US"/>
              <a:pPr>
                <a:defRPr/>
              </a:pPr>
              <a:t>‹#›</a:t>
            </a:fld>
            <a:endParaRPr lang="en-US" altLang="en-US"/>
          </a:p>
        </p:txBody>
      </p:sp>
    </p:spTree>
    <p:extLst>
      <p:ext uri="{BB962C8B-B14F-4D97-AF65-F5344CB8AC3E}">
        <p14:creationId xmlns:p14="http://schemas.microsoft.com/office/powerpoint/2010/main" val="197833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2AB02DD-9804-2647-BC01-65D649C6FC43}"/>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864819C-AFCA-CB42-927B-70653AC19922}"/>
              </a:ext>
            </a:extLst>
          </p:cNvPr>
          <p:cNvSpPr>
            <a:spLocks noGrp="1"/>
          </p:cNvSpPr>
          <p:nvPr>
            <p:ph type="dt" sz="half" idx="10"/>
          </p:nvPr>
        </p:nvSpPr>
        <p:spPr/>
        <p:txBody>
          <a:bodyPr/>
          <a:lstStyle>
            <a:lvl1pPr>
              <a:defRPr smtClean="0"/>
            </a:lvl1pPr>
          </a:lstStyle>
          <a:p>
            <a:pPr>
              <a:defRPr/>
            </a:pPr>
            <a:fld id="{2F4B1B71-3FE1-8342-9139-E32FBE6FDF63}" type="datetimeFigureOut">
              <a:rPr lang="en-US" altLang="en-US"/>
              <a:pPr>
                <a:defRPr/>
              </a:pPr>
              <a:t>12/14/2021</a:t>
            </a:fld>
            <a:endParaRPr lang="en-US" altLang="en-US"/>
          </a:p>
        </p:txBody>
      </p:sp>
      <p:sp>
        <p:nvSpPr>
          <p:cNvPr id="6" name="Footer Placeholder 4">
            <a:extLst>
              <a:ext uri="{FF2B5EF4-FFF2-40B4-BE49-F238E27FC236}">
                <a16:creationId xmlns:a16="http://schemas.microsoft.com/office/drawing/2014/main" id="{D159B2E2-F639-8644-B4D0-3EE5492D94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625FF9-BEEA-C046-AE80-DC5FE3BAC9C6}"/>
              </a:ext>
            </a:extLst>
          </p:cNvPr>
          <p:cNvSpPr>
            <a:spLocks noGrp="1"/>
          </p:cNvSpPr>
          <p:nvPr>
            <p:ph type="sldNum" sz="quarter" idx="12"/>
          </p:nvPr>
        </p:nvSpPr>
        <p:spPr/>
        <p:txBody>
          <a:bodyPr/>
          <a:lstStyle>
            <a:lvl1pPr>
              <a:defRPr smtClean="0"/>
            </a:lvl1pPr>
          </a:lstStyle>
          <a:p>
            <a:pPr>
              <a:defRPr/>
            </a:pPr>
            <a:fld id="{EF8FC694-872A-DD44-8771-0734AE59738D}" type="slidenum">
              <a:rPr lang="en-US" altLang="en-US"/>
              <a:pPr>
                <a:defRPr/>
              </a:pPr>
              <a:t>‹#›</a:t>
            </a:fld>
            <a:endParaRPr lang="en-US" altLang="en-US"/>
          </a:p>
        </p:txBody>
      </p:sp>
      <p:pic>
        <p:nvPicPr>
          <p:cNvPr id="8" name="Picture 7" descr="NFC_logo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A drawing of a face&#10;&#10;Description automatically generated">
            <a:extLst>
              <a:ext uri="{FF2B5EF4-FFF2-40B4-BE49-F238E27FC236}">
                <a16:creationId xmlns:a16="http://schemas.microsoft.com/office/drawing/2014/main" id="{0E569ED6-353D-4C62-968F-61847137DA6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AF1C1E65-130A-4D20-8CB3-7854478D0F0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92852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89819-7450-7A49-8FA0-F0D97356F127}"/>
              </a:ext>
            </a:extLst>
          </p:cNvPr>
          <p:cNvSpPr>
            <a:spLocks noGrp="1"/>
          </p:cNvSpPr>
          <p:nvPr>
            <p:ph type="dt" sz="half" idx="10"/>
          </p:nvPr>
        </p:nvSpPr>
        <p:spPr/>
        <p:txBody>
          <a:bodyPr/>
          <a:lstStyle>
            <a:lvl1pPr>
              <a:defRPr/>
            </a:lvl1pPr>
          </a:lstStyle>
          <a:p>
            <a:pPr>
              <a:defRPr/>
            </a:pPr>
            <a:fld id="{1F25571F-34A5-474B-9615-96FD29E6693F}" type="datetimeFigureOut">
              <a:rPr lang="en-US" altLang="en-US"/>
              <a:pPr>
                <a:defRPr/>
              </a:pPr>
              <a:t>12/14/2021</a:t>
            </a:fld>
            <a:endParaRPr lang="en-US" altLang="en-US"/>
          </a:p>
        </p:txBody>
      </p:sp>
      <p:sp>
        <p:nvSpPr>
          <p:cNvPr id="5" name="Footer Placeholder 4">
            <a:extLst>
              <a:ext uri="{FF2B5EF4-FFF2-40B4-BE49-F238E27FC236}">
                <a16:creationId xmlns:a16="http://schemas.microsoft.com/office/drawing/2014/main" id="{BBC8301B-B0EF-CB4A-9515-4962C8234F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5309B9-3642-6942-AE11-225F99029CFF}"/>
              </a:ext>
            </a:extLst>
          </p:cNvPr>
          <p:cNvSpPr>
            <a:spLocks noGrp="1"/>
          </p:cNvSpPr>
          <p:nvPr>
            <p:ph type="sldNum" sz="quarter" idx="12"/>
          </p:nvPr>
        </p:nvSpPr>
        <p:spPr/>
        <p:txBody>
          <a:bodyPr/>
          <a:lstStyle>
            <a:lvl1pPr>
              <a:defRPr/>
            </a:lvl1pPr>
          </a:lstStyle>
          <a:p>
            <a:pPr>
              <a:defRPr/>
            </a:pPr>
            <a:fld id="{02C3D890-0BC3-D04B-8590-BCB56F8997D1}" type="slidenum">
              <a:rPr lang="en-US" altLang="en-US"/>
              <a:pPr>
                <a:defRPr/>
              </a:pPr>
              <a:t>‹#›</a:t>
            </a:fld>
            <a:endParaRPr lang="en-US" altLang="en-US"/>
          </a:p>
        </p:txBody>
      </p:sp>
      <p:cxnSp>
        <p:nvCxnSpPr>
          <p:cNvPr id="8" name="Straight Connector 7"/>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0" name="Picture 9" descr="NFC_logo_horizontal.eps">
            <a:extLst>
              <a:ext uri="{FF2B5EF4-FFF2-40B4-BE49-F238E27FC236}">
                <a16:creationId xmlns:a16="http://schemas.microsoft.com/office/drawing/2014/main" id="{4B763254-CFDF-4E5A-B290-379689CF8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424664"/>
            <a:ext cx="1440160" cy="308606"/>
          </a:xfrm>
          <a:prstGeom prst="rect">
            <a:avLst/>
          </a:prstGeom>
        </p:spPr>
      </p:pic>
      <p:pic>
        <p:nvPicPr>
          <p:cNvPr id="11" name="Picture 10" descr="A drawing of a face&#10;&#10;Description automatically generated">
            <a:extLst>
              <a:ext uri="{FF2B5EF4-FFF2-40B4-BE49-F238E27FC236}">
                <a16:creationId xmlns:a16="http://schemas.microsoft.com/office/drawing/2014/main" id="{429B1DEC-3C80-4498-AE19-466A54CF1C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3800" y="6314584"/>
            <a:ext cx="1207368" cy="476279"/>
          </a:xfrm>
          <a:prstGeom prst="rect">
            <a:avLst/>
          </a:prstGeom>
        </p:spPr>
      </p:pic>
      <p:pic>
        <p:nvPicPr>
          <p:cNvPr id="12" name="Picture 11">
            <a:extLst>
              <a:ext uri="{FF2B5EF4-FFF2-40B4-BE49-F238E27FC236}">
                <a16:creationId xmlns:a16="http://schemas.microsoft.com/office/drawing/2014/main" id="{1A99F9E0-D9E1-4583-A775-041A38D01F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39952" y="6280915"/>
            <a:ext cx="694479" cy="543619"/>
          </a:xfrm>
          <a:prstGeom prst="rect">
            <a:avLst/>
          </a:prstGeom>
        </p:spPr>
      </p:pic>
    </p:spTree>
    <p:extLst>
      <p:ext uri="{BB962C8B-B14F-4D97-AF65-F5344CB8AC3E}">
        <p14:creationId xmlns:p14="http://schemas.microsoft.com/office/powerpoint/2010/main" val="227561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285791B-4F29-F04B-83D7-1F89737617BD}"/>
              </a:ext>
            </a:extLst>
          </p:cNvPr>
          <p:cNvCxnSpPr/>
          <p:nvPr/>
        </p:nvCxnSpPr>
        <p:spPr>
          <a:xfrm>
            <a:off x="467544" y="4225628"/>
            <a:ext cx="8250918" cy="236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5644" y="1988840"/>
            <a:ext cx="8170812"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505644" y="4253504"/>
            <a:ext cx="8170812"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E969BBC-8354-FC48-930F-670DF5E6B28F}"/>
              </a:ext>
            </a:extLst>
          </p:cNvPr>
          <p:cNvSpPr>
            <a:spLocks noGrp="1"/>
          </p:cNvSpPr>
          <p:nvPr>
            <p:ph type="dt" sz="half" idx="10"/>
          </p:nvPr>
        </p:nvSpPr>
        <p:spPr/>
        <p:txBody>
          <a:bodyPr/>
          <a:lstStyle>
            <a:lvl1pPr>
              <a:defRPr smtClean="0"/>
            </a:lvl1pPr>
          </a:lstStyle>
          <a:p>
            <a:pPr>
              <a:defRPr/>
            </a:pPr>
            <a:fld id="{B74360FA-CF2E-E84B-B4B9-B93F01B41B5C}" type="datetimeFigureOut">
              <a:rPr lang="en-US" altLang="en-US"/>
              <a:pPr>
                <a:defRPr/>
              </a:pPr>
              <a:t>12/14/2021</a:t>
            </a:fld>
            <a:endParaRPr lang="en-US" altLang="en-US"/>
          </a:p>
        </p:txBody>
      </p:sp>
      <p:sp>
        <p:nvSpPr>
          <p:cNvPr id="6" name="Footer Placeholder 4">
            <a:extLst>
              <a:ext uri="{FF2B5EF4-FFF2-40B4-BE49-F238E27FC236}">
                <a16:creationId xmlns:a16="http://schemas.microsoft.com/office/drawing/2014/main" id="{F16A5ABA-2C12-4641-8C36-8A341E082E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89E004-DC21-2243-9E6C-57CB6A9DEBBE}"/>
              </a:ext>
            </a:extLst>
          </p:cNvPr>
          <p:cNvSpPr>
            <a:spLocks noGrp="1"/>
          </p:cNvSpPr>
          <p:nvPr>
            <p:ph type="sldNum" sz="quarter" idx="12"/>
          </p:nvPr>
        </p:nvSpPr>
        <p:spPr/>
        <p:txBody>
          <a:bodyPr/>
          <a:lstStyle>
            <a:lvl1pPr>
              <a:defRPr smtClean="0"/>
            </a:lvl1pPr>
          </a:lstStyle>
          <a:p>
            <a:pPr>
              <a:defRPr/>
            </a:pPr>
            <a:fld id="{D089C757-5FFD-954F-948E-8A2C6CE34ACF}"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2009C391-6D03-4308-9388-E0383835EC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549938CC-1D87-4CDD-914B-5AA239C59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7B5FCE4B-3F5A-49E7-A03D-78A7682669C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94371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6A4B94B-AA51-CF43-AF87-1D8C892E3FD5}"/>
              </a:ext>
            </a:extLst>
          </p:cNvPr>
          <p:cNvSpPr>
            <a:spLocks noGrp="1"/>
          </p:cNvSpPr>
          <p:nvPr>
            <p:ph type="dt" sz="half" idx="10"/>
          </p:nvPr>
        </p:nvSpPr>
        <p:spPr/>
        <p:txBody>
          <a:bodyPr/>
          <a:lstStyle>
            <a:lvl1pPr>
              <a:defRPr/>
            </a:lvl1pPr>
          </a:lstStyle>
          <a:p>
            <a:pPr>
              <a:defRPr/>
            </a:pPr>
            <a:fld id="{A30FF137-A55B-F240-9415-D6BB833CBD44}" type="datetimeFigureOut">
              <a:rPr lang="en-US" altLang="en-US"/>
              <a:pPr>
                <a:defRPr/>
              </a:pPr>
              <a:t>12/14/2021</a:t>
            </a:fld>
            <a:endParaRPr lang="en-US" altLang="en-US"/>
          </a:p>
        </p:txBody>
      </p:sp>
      <p:sp>
        <p:nvSpPr>
          <p:cNvPr id="6" name="Footer Placeholder 4">
            <a:extLst>
              <a:ext uri="{FF2B5EF4-FFF2-40B4-BE49-F238E27FC236}">
                <a16:creationId xmlns:a16="http://schemas.microsoft.com/office/drawing/2014/main" id="{20F480B1-0ACD-AE4A-AB32-60E17E87E0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058B0C-38FD-4A4E-952D-BD8018E50EE1}"/>
              </a:ext>
            </a:extLst>
          </p:cNvPr>
          <p:cNvSpPr>
            <a:spLocks noGrp="1"/>
          </p:cNvSpPr>
          <p:nvPr>
            <p:ph type="sldNum" sz="quarter" idx="12"/>
          </p:nvPr>
        </p:nvSpPr>
        <p:spPr/>
        <p:txBody>
          <a:bodyPr/>
          <a:lstStyle>
            <a:lvl1pPr>
              <a:defRPr/>
            </a:lvl1pPr>
          </a:lstStyle>
          <a:p>
            <a:pPr>
              <a:defRPr/>
            </a:pPr>
            <a:fld id="{E2D8DB71-A5B9-3D4B-8FA0-0EB965A18141}"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D0D567BF-72AE-45C7-BDC0-A7B81A585E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2117FF5C-F279-462B-9891-7E86E6B210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1A515FB5-008C-4A42-86A8-161333FF0C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402090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4F5A47D-1D79-2A44-B1BB-686C3D8BBAA2}"/>
              </a:ext>
            </a:extLst>
          </p:cNvPr>
          <p:cNvCxnSpPr/>
          <p:nvPr/>
        </p:nvCxnSpPr>
        <p:spPr>
          <a:xfrm flipH="1">
            <a:off x="4572000" y="1692275"/>
            <a:ext cx="1588" cy="425700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1498577-C11F-BA4B-AC31-54C6E5DBC4A3}"/>
              </a:ext>
            </a:extLst>
          </p:cNvPr>
          <p:cNvSpPr>
            <a:spLocks noGrp="1"/>
          </p:cNvSpPr>
          <p:nvPr>
            <p:ph type="dt" sz="half" idx="10"/>
          </p:nvPr>
        </p:nvSpPr>
        <p:spPr/>
        <p:txBody>
          <a:bodyPr/>
          <a:lstStyle>
            <a:lvl1pPr>
              <a:defRPr smtClean="0"/>
            </a:lvl1pPr>
          </a:lstStyle>
          <a:p>
            <a:pPr>
              <a:defRPr/>
            </a:pPr>
            <a:fld id="{AF885FDE-3643-5440-944E-F2D9B844C8B9}" type="datetimeFigureOut">
              <a:rPr lang="en-US" altLang="en-US"/>
              <a:pPr>
                <a:defRPr/>
              </a:pPr>
              <a:t>12/14/2021</a:t>
            </a:fld>
            <a:endParaRPr lang="en-US" altLang="en-US"/>
          </a:p>
        </p:txBody>
      </p:sp>
      <p:sp>
        <p:nvSpPr>
          <p:cNvPr id="9" name="Footer Placeholder 7">
            <a:extLst>
              <a:ext uri="{FF2B5EF4-FFF2-40B4-BE49-F238E27FC236}">
                <a16:creationId xmlns:a16="http://schemas.microsoft.com/office/drawing/2014/main" id="{0129E204-E749-5841-B313-3833A0FD45B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E1338224-C761-2A40-B0C2-067707ED5E96}"/>
              </a:ext>
            </a:extLst>
          </p:cNvPr>
          <p:cNvSpPr>
            <a:spLocks noGrp="1"/>
          </p:cNvSpPr>
          <p:nvPr>
            <p:ph type="sldNum" sz="quarter" idx="12"/>
          </p:nvPr>
        </p:nvSpPr>
        <p:spPr/>
        <p:txBody>
          <a:bodyPr/>
          <a:lstStyle>
            <a:lvl1pPr>
              <a:defRPr smtClean="0"/>
            </a:lvl1pPr>
          </a:lstStyle>
          <a:p>
            <a:pPr>
              <a:defRPr/>
            </a:pPr>
            <a:fld id="{B1A10F70-2F75-134C-A340-1FDA919D5A7F}" type="slidenum">
              <a:rPr lang="en-US" altLang="en-US"/>
              <a:pPr>
                <a:defRPr/>
              </a:pPr>
              <a:t>‹#›</a:t>
            </a:fld>
            <a:endParaRPr lang="en-US" altLang="en-US"/>
          </a:p>
        </p:txBody>
      </p:sp>
      <p:cxnSp>
        <p:nvCxnSpPr>
          <p:cNvPr id="12" name="Straight Connector 11"/>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descr="NFC_logo_horizontal.eps">
            <a:extLst>
              <a:ext uri="{FF2B5EF4-FFF2-40B4-BE49-F238E27FC236}">
                <a16:creationId xmlns:a16="http://schemas.microsoft.com/office/drawing/2014/main" id="{7ED1C323-87E0-4B4D-9E8D-25BB2DCF8B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5" name="Picture 14" descr="A drawing of a face&#10;&#10;Description automatically generated">
            <a:extLst>
              <a:ext uri="{FF2B5EF4-FFF2-40B4-BE49-F238E27FC236}">
                <a16:creationId xmlns:a16="http://schemas.microsoft.com/office/drawing/2014/main" id="{93B94634-27A7-4306-80A0-B89242BFA8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6" name="Picture 15">
            <a:extLst>
              <a:ext uri="{FF2B5EF4-FFF2-40B4-BE49-F238E27FC236}">
                <a16:creationId xmlns:a16="http://schemas.microsoft.com/office/drawing/2014/main" id="{219880AD-24AD-42E5-A416-F8E188DCE1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62627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3C6266B-D02B-2E45-93D2-0B8916B8796F}"/>
              </a:ext>
            </a:extLst>
          </p:cNvPr>
          <p:cNvSpPr>
            <a:spLocks noGrp="1"/>
          </p:cNvSpPr>
          <p:nvPr>
            <p:ph type="dt" sz="half" idx="10"/>
          </p:nvPr>
        </p:nvSpPr>
        <p:spPr/>
        <p:txBody>
          <a:bodyPr/>
          <a:lstStyle>
            <a:lvl1pPr>
              <a:defRPr/>
            </a:lvl1pPr>
          </a:lstStyle>
          <a:p>
            <a:pPr>
              <a:defRPr/>
            </a:pPr>
            <a:fld id="{4318B508-AAFD-9542-9295-0CEB385ABC1F}" type="datetimeFigureOut">
              <a:rPr lang="en-US" altLang="en-US"/>
              <a:pPr>
                <a:defRPr/>
              </a:pPr>
              <a:t>12/14/2021</a:t>
            </a:fld>
            <a:endParaRPr lang="en-US" altLang="en-US"/>
          </a:p>
        </p:txBody>
      </p:sp>
      <p:sp>
        <p:nvSpPr>
          <p:cNvPr id="4" name="Footer Placeholder 4">
            <a:extLst>
              <a:ext uri="{FF2B5EF4-FFF2-40B4-BE49-F238E27FC236}">
                <a16:creationId xmlns:a16="http://schemas.microsoft.com/office/drawing/2014/main" id="{4ECF1976-DB16-F549-A0D3-331BCA2D49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ED4586-BDF3-144C-8416-543C75C40097}"/>
              </a:ext>
            </a:extLst>
          </p:cNvPr>
          <p:cNvSpPr>
            <a:spLocks noGrp="1"/>
          </p:cNvSpPr>
          <p:nvPr>
            <p:ph type="sldNum" sz="quarter" idx="12"/>
          </p:nvPr>
        </p:nvSpPr>
        <p:spPr/>
        <p:txBody>
          <a:bodyPr/>
          <a:lstStyle>
            <a:lvl1pPr>
              <a:defRPr/>
            </a:lvl1pPr>
          </a:lstStyle>
          <a:p>
            <a:pPr>
              <a:defRPr/>
            </a:pPr>
            <a:fld id="{8DB738C0-EBB5-BB42-A710-D326C5CB4A17}" type="slidenum">
              <a:rPr lang="en-US" altLang="en-US"/>
              <a:pPr>
                <a:defRPr/>
              </a:pPr>
              <a:t>‹#›</a:t>
            </a:fld>
            <a:endParaRPr lang="en-US" altLang="en-US"/>
          </a:p>
        </p:txBody>
      </p:sp>
      <p:cxnSp>
        <p:nvCxnSpPr>
          <p:cNvPr id="7" name="Straight Connector 6"/>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9" name="Picture 8" descr="NFC_logo_horizontal.eps">
            <a:extLst>
              <a:ext uri="{FF2B5EF4-FFF2-40B4-BE49-F238E27FC236}">
                <a16:creationId xmlns:a16="http://schemas.microsoft.com/office/drawing/2014/main" id="{40208B9D-F9D5-41A3-B683-F5DD9DE77E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0" name="Picture 9" descr="A drawing of a face&#10;&#10;Description automatically generated">
            <a:extLst>
              <a:ext uri="{FF2B5EF4-FFF2-40B4-BE49-F238E27FC236}">
                <a16:creationId xmlns:a16="http://schemas.microsoft.com/office/drawing/2014/main" id="{F78B808B-C872-4DA9-8CED-24C86CEABE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1" name="Picture 10">
            <a:extLst>
              <a:ext uri="{FF2B5EF4-FFF2-40B4-BE49-F238E27FC236}">
                <a16:creationId xmlns:a16="http://schemas.microsoft.com/office/drawing/2014/main" id="{AE64E6E3-A872-48D6-BB23-5587498A520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40670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D41BBC-7AAF-A444-BFE8-A0DECC3845A9}"/>
              </a:ext>
            </a:extLst>
          </p:cNvPr>
          <p:cNvSpPr>
            <a:spLocks noGrp="1"/>
          </p:cNvSpPr>
          <p:nvPr>
            <p:ph type="dt" sz="half" idx="10"/>
          </p:nvPr>
        </p:nvSpPr>
        <p:spPr/>
        <p:txBody>
          <a:bodyPr/>
          <a:lstStyle>
            <a:lvl1pPr>
              <a:defRPr/>
            </a:lvl1pPr>
          </a:lstStyle>
          <a:p>
            <a:pPr>
              <a:defRPr/>
            </a:pPr>
            <a:fld id="{F4DE643C-8B35-F24D-895D-737BCD559C24}" type="datetimeFigureOut">
              <a:rPr lang="en-US" altLang="en-US"/>
              <a:pPr>
                <a:defRPr/>
              </a:pPr>
              <a:t>12/14/2021</a:t>
            </a:fld>
            <a:endParaRPr lang="en-US" altLang="en-US"/>
          </a:p>
        </p:txBody>
      </p:sp>
      <p:sp>
        <p:nvSpPr>
          <p:cNvPr id="3" name="Footer Placeholder 4">
            <a:extLst>
              <a:ext uri="{FF2B5EF4-FFF2-40B4-BE49-F238E27FC236}">
                <a16:creationId xmlns:a16="http://schemas.microsoft.com/office/drawing/2014/main" id="{72AF35E5-0C9B-7846-B928-262DAAC31C9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13428B8-C7CE-B442-BD0E-C5502CBD3455}"/>
              </a:ext>
            </a:extLst>
          </p:cNvPr>
          <p:cNvSpPr>
            <a:spLocks noGrp="1"/>
          </p:cNvSpPr>
          <p:nvPr>
            <p:ph type="sldNum" sz="quarter" idx="12"/>
          </p:nvPr>
        </p:nvSpPr>
        <p:spPr/>
        <p:txBody>
          <a:bodyPr/>
          <a:lstStyle>
            <a:lvl1pPr>
              <a:defRPr/>
            </a:lvl1pPr>
          </a:lstStyle>
          <a:p>
            <a:pPr>
              <a:defRPr/>
            </a:pPr>
            <a:fld id="{EC1CC62C-9B9B-3049-B651-4848EF8A36F2}" type="slidenum">
              <a:rPr lang="en-US" altLang="en-US"/>
              <a:pPr>
                <a:defRPr/>
              </a:pPr>
              <a:t>‹#›</a:t>
            </a:fld>
            <a:endParaRPr lang="en-US" altLang="en-US"/>
          </a:p>
        </p:txBody>
      </p:sp>
      <p:cxnSp>
        <p:nvCxnSpPr>
          <p:cNvPr id="6" name="Straight Connector 5"/>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8" name="Picture 7" descr="NFC_logo_horizontal.eps">
            <a:extLst>
              <a:ext uri="{FF2B5EF4-FFF2-40B4-BE49-F238E27FC236}">
                <a16:creationId xmlns:a16="http://schemas.microsoft.com/office/drawing/2014/main" id="{3C51CA45-DF78-4682-9490-BEC79126C9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9" name="Picture 8" descr="A drawing of a face&#10;&#10;Description automatically generated">
            <a:extLst>
              <a:ext uri="{FF2B5EF4-FFF2-40B4-BE49-F238E27FC236}">
                <a16:creationId xmlns:a16="http://schemas.microsoft.com/office/drawing/2014/main" id="{7B2D3343-4883-4EC2-8C7D-9CF4D12BC2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0" name="Picture 9">
            <a:extLst>
              <a:ext uri="{FF2B5EF4-FFF2-40B4-BE49-F238E27FC236}">
                <a16:creationId xmlns:a16="http://schemas.microsoft.com/office/drawing/2014/main" id="{336D50DA-B3F5-4E48-8C51-ABBCB8890D5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32443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0A9A7DC-025A-1648-BF22-47113C854562}"/>
              </a:ext>
            </a:extLst>
          </p:cNvPr>
          <p:cNvCxnSpPr/>
          <p:nvPr/>
        </p:nvCxnSpPr>
        <p:spPr>
          <a:xfrm flipH="1">
            <a:off x="2771800" y="792163"/>
            <a:ext cx="4738" cy="515711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157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38187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83E7E80-73CC-6B4E-892D-B319114962E2}"/>
              </a:ext>
            </a:extLst>
          </p:cNvPr>
          <p:cNvSpPr>
            <a:spLocks noGrp="1"/>
          </p:cNvSpPr>
          <p:nvPr>
            <p:ph type="dt" sz="half" idx="10"/>
          </p:nvPr>
        </p:nvSpPr>
        <p:spPr/>
        <p:txBody>
          <a:bodyPr/>
          <a:lstStyle>
            <a:lvl1pPr>
              <a:defRPr smtClean="0"/>
            </a:lvl1pPr>
          </a:lstStyle>
          <a:p>
            <a:pPr>
              <a:defRPr/>
            </a:pPr>
            <a:fld id="{4359B4DA-D465-704B-82FA-9C560F293AB1}" type="datetimeFigureOut">
              <a:rPr lang="en-US" altLang="en-US"/>
              <a:pPr>
                <a:defRPr/>
              </a:pPr>
              <a:t>12/14/2021</a:t>
            </a:fld>
            <a:endParaRPr lang="en-US" altLang="en-US"/>
          </a:p>
        </p:txBody>
      </p:sp>
      <p:sp>
        <p:nvSpPr>
          <p:cNvPr id="7" name="Footer Placeholder 5">
            <a:extLst>
              <a:ext uri="{FF2B5EF4-FFF2-40B4-BE49-F238E27FC236}">
                <a16:creationId xmlns:a16="http://schemas.microsoft.com/office/drawing/2014/main" id="{438A9399-5A7C-B444-9384-91D5E53297F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82BB77C-575A-A24A-9D15-CFDE7F0A3649}"/>
              </a:ext>
            </a:extLst>
          </p:cNvPr>
          <p:cNvSpPr>
            <a:spLocks noGrp="1"/>
          </p:cNvSpPr>
          <p:nvPr>
            <p:ph type="sldNum" sz="quarter" idx="12"/>
          </p:nvPr>
        </p:nvSpPr>
        <p:spPr/>
        <p:txBody>
          <a:bodyPr/>
          <a:lstStyle>
            <a:lvl1pPr>
              <a:defRPr smtClean="0"/>
            </a:lvl1pPr>
          </a:lstStyle>
          <a:p>
            <a:pPr>
              <a:defRPr/>
            </a:pPr>
            <a:fld id="{016D7D7F-4572-A34C-B33D-1962B232E148}" type="slidenum">
              <a:rPr lang="en-US" altLang="en-US"/>
              <a:pPr>
                <a:defRPr/>
              </a:pPr>
              <a:t>‹#›</a:t>
            </a:fld>
            <a:endParaRPr lang="en-US" altLang="en-US"/>
          </a:p>
        </p:txBody>
      </p:sp>
      <p:cxnSp>
        <p:nvCxnSpPr>
          <p:cNvPr id="10" name="Straight Connector 9"/>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NFC_logo_horizontal.eps">
            <a:extLst>
              <a:ext uri="{FF2B5EF4-FFF2-40B4-BE49-F238E27FC236}">
                <a16:creationId xmlns:a16="http://schemas.microsoft.com/office/drawing/2014/main" id="{27B61FDD-2CB5-4B07-8479-18C00B5D38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3" name="Picture 12" descr="A drawing of a face&#10;&#10;Description automatically generated">
            <a:extLst>
              <a:ext uri="{FF2B5EF4-FFF2-40B4-BE49-F238E27FC236}">
                <a16:creationId xmlns:a16="http://schemas.microsoft.com/office/drawing/2014/main" id="{8353B9DA-5755-4FDE-A0A4-2BCFA0AADD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96A86898-00DE-46C4-8CF4-139F41FCF30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6358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D5D83B-0CDD-524D-980D-3B765D49257F}"/>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C6D04CA9-3E91-4648-A823-BC7A6A64731A}"/>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658F1595-06B7-4A4A-B832-4AE16ED80801}"/>
              </a:ext>
            </a:extLst>
          </p:cNvPr>
          <p:cNvSpPr>
            <a:spLocks noGrp="1"/>
          </p:cNvSpPr>
          <p:nvPr>
            <p:ph type="body" idx="1"/>
          </p:nvPr>
        </p:nvSpPr>
        <p:spPr bwMode="auto">
          <a:xfrm>
            <a:off x="457200" y="1600200"/>
            <a:ext cx="8229600" cy="442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A2641AC5-1647-4F43-B8ED-40A3D6D2D6D0}"/>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3">
            <a:extLst>
              <a:ext uri="{FF2B5EF4-FFF2-40B4-BE49-F238E27FC236}">
                <a16:creationId xmlns:a16="http://schemas.microsoft.com/office/drawing/2014/main" id="{89BB5C50-143C-7647-B1EC-66F41E3D12B7}"/>
              </a:ext>
            </a:extLst>
          </p:cNvPr>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8063069F-3DBC-F849-84D6-D58D7F7287AA}" type="datetimeFigureOut">
              <a:rPr lang="en-US" altLang="en-US"/>
              <a:pPr>
                <a:defRPr/>
              </a:pPr>
              <a:t>12/14/2021</a:t>
            </a:fld>
            <a:endParaRPr lang="en-US" altLang="en-US"/>
          </a:p>
        </p:txBody>
      </p:sp>
      <p:sp>
        <p:nvSpPr>
          <p:cNvPr id="5" name="Footer Placeholder 4">
            <a:extLst>
              <a:ext uri="{FF2B5EF4-FFF2-40B4-BE49-F238E27FC236}">
                <a16:creationId xmlns:a16="http://schemas.microsoft.com/office/drawing/2014/main" id="{6D8493F6-A0D9-B24B-AAF7-83D2640A9B6C}"/>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3309B0D-7420-B248-B636-BF29E8A504F0}"/>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defRPr>
            </a:lvl1pPr>
          </a:lstStyle>
          <a:p>
            <a:pPr>
              <a:defRPr/>
            </a:pPr>
            <a:fld id="{0625BF09-BEB7-8247-8A2F-99BD299D02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8" r:id="rId1"/>
    <p:sldLayoutId id="2147483871" r:id="rId2"/>
    <p:sldLayoutId id="2147483879" r:id="rId3"/>
    <p:sldLayoutId id="2147483872" r:id="rId4"/>
    <p:sldLayoutId id="2147483880" r:id="rId5"/>
    <p:sldLayoutId id="2147483873" r:id="rId6"/>
    <p:sldLayoutId id="2147483874" r:id="rId7"/>
    <p:sldLayoutId id="2147483881" r:id="rId8"/>
  </p:sldLayoutIdLst>
  <p:txStyles>
    <p:titleStyle>
      <a:lvl1pPr algn="l" rtl="0" eaLnBrk="1" fontAlgn="base" hangingPunct="1">
        <a:spcBef>
          <a:spcPct val="0"/>
        </a:spcBef>
        <a:spcAft>
          <a:spcPct val="0"/>
        </a:spcAft>
        <a:defRPr sz="4000" kern="1200" spc="-100">
          <a:solidFill>
            <a:schemeClr val="tx2"/>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2pPr>
      <a:lvl3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3pPr>
      <a:lvl4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4pPr>
      <a:lvl5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457200" indent="-182563" algn="l" rtl="0" eaLnBrk="1" fontAlgn="base" hangingPunct="1">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730250" indent="-182563" algn="l" rtl="0" eaLnBrk="1" fontAlgn="base" hangingPunct="1">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004888" indent="-182563"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0956-3EF6-114F-9195-5D49E0691F67}"/>
              </a:ext>
            </a:extLst>
          </p:cNvPr>
          <p:cNvSpPr>
            <a:spLocks noGrp="1"/>
          </p:cNvSpPr>
          <p:nvPr>
            <p:ph type="ctrTitle"/>
          </p:nvPr>
        </p:nvSpPr>
        <p:spPr/>
        <p:txBody>
          <a:bodyPr/>
          <a:lstStyle/>
          <a:p>
            <a:r>
              <a:rPr lang="en-US" dirty="0"/>
              <a:t>Covid and homelessness</a:t>
            </a:r>
          </a:p>
        </p:txBody>
      </p:sp>
      <p:sp>
        <p:nvSpPr>
          <p:cNvPr id="3" name="Subtitle 2">
            <a:extLst>
              <a:ext uri="{FF2B5EF4-FFF2-40B4-BE49-F238E27FC236}">
                <a16:creationId xmlns:a16="http://schemas.microsoft.com/office/drawing/2014/main" id="{BF529DFE-235E-A04F-B8AF-C02089489491}"/>
              </a:ext>
            </a:extLst>
          </p:cNvPr>
          <p:cNvSpPr>
            <a:spLocks noGrp="1"/>
          </p:cNvSpPr>
          <p:nvPr>
            <p:ph type="subTitle" idx="1"/>
          </p:nvPr>
        </p:nvSpPr>
        <p:spPr>
          <a:xfrm>
            <a:off x="685800" y="3505200"/>
            <a:ext cx="7558608" cy="2588096"/>
          </a:xfrm>
        </p:spPr>
        <p:txBody>
          <a:bodyPr/>
          <a:lstStyle/>
          <a:p>
            <a:r>
              <a:rPr lang="en-US" b="1" dirty="0"/>
              <a:t>By Nick Falvo, PhD</a:t>
            </a:r>
          </a:p>
          <a:p>
            <a:endParaRPr lang="en-US" dirty="0"/>
          </a:p>
          <a:p>
            <a:r>
              <a:rPr lang="en-US" dirty="0"/>
              <a:t>Panel presentation for</a:t>
            </a:r>
          </a:p>
          <a:p>
            <a:r>
              <a:rPr lang="en-US" dirty="0"/>
              <a:t>ESNA 2022 Outlook Conference</a:t>
            </a:r>
          </a:p>
          <a:p>
            <a:r>
              <a:rPr lang="en-US" dirty="0"/>
              <a:t>Dec 3</a:t>
            </a:r>
            <a:r>
              <a:rPr lang="en-US"/>
              <a:t>, 2021</a:t>
            </a:r>
            <a:endParaRPr lang="en-US" dirty="0"/>
          </a:p>
          <a:p>
            <a:endParaRPr lang="en-US" dirty="0"/>
          </a:p>
        </p:txBody>
      </p:sp>
    </p:spTree>
    <p:extLst>
      <p:ext uri="{BB962C8B-B14F-4D97-AF65-F5344CB8AC3E}">
        <p14:creationId xmlns:p14="http://schemas.microsoft.com/office/powerpoint/2010/main" val="368771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ABA77-244E-F14D-BFCF-7E714FC9B9FF}"/>
              </a:ext>
            </a:extLst>
          </p:cNvPr>
          <p:cNvSpPr>
            <a:spLocks noGrp="1"/>
          </p:cNvSpPr>
          <p:nvPr>
            <p:ph type="title"/>
          </p:nvPr>
        </p:nvSpPr>
        <p:spPr/>
        <p:txBody>
          <a:bodyPr/>
          <a:lstStyle/>
          <a:p>
            <a:r>
              <a:rPr lang="en-US" dirty="0"/>
              <a:t>Improved partnerships (cont’d)</a:t>
            </a:r>
          </a:p>
        </p:txBody>
      </p:sp>
      <p:sp>
        <p:nvSpPr>
          <p:cNvPr id="3" name="Content Placeholder 2">
            <a:extLst>
              <a:ext uri="{FF2B5EF4-FFF2-40B4-BE49-F238E27FC236}">
                <a16:creationId xmlns:a16="http://schemas.microsoft.com/office/drawing/2014/main" id="{64B20742-4290-B744-9C16-2F15729A0C2D}"/>
              </a:ext>
            </a:extLst>
          </p:cNvPr>
          <p:cNvSpPr>
            <a:spLocks noGrp="1"/>
          </p:cNvSpPr>
          <p:nvPr>
            <p:ph idx="1"/>
          </p:nvPr>
        </p:nvSpPr>
        <p:spPr/>
        <p:txBody>
          <a:bodyPr/>
          <a:lstStyle/>
          <a:p>
            <a:endParaRPr lang="en-US" dirty="0"/>
          </a:p>
          <a:p>
            <a:r>
              <a:rPr lang="en-US" dirty="0"/>
              <a:t>Some Calgary shelters have seen a substantial increase in the use of licensed practical nurses and paramedics on site.</a:t>
            </a:r>
          </a:p>
          <a:p>
            <a:endParaRPr lang="en-US" dirty="0"/>
          </a:p>
          <a:p>
            <a:r>
              <a:rPr lang="en-US" dirty="0"/>
              <a:t>Total nursing positions at the Calgary Drop-In have increased from 2.0 FTEs to 17.0 FTEs during the pandemic. </a:t>
            </a:r>
          </a:p>
        </p:txBody>
      </p:sp>
    </p:spTree>
    <p:extLst>
      <p:ext uri="{BB962C8B-B14F-4D97-AF65-F5344CB8AC3E}">
        <p14:creationId xmlns:p14="http://schemas.microsoft.com/office/powerpoint/2010/main" val="1731946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41A3C-6DB8-FC48-AD50-ED243766E442}"/>
              </a:ext>
            </a:extLst>
          </p:cNvPr>
          <p:cNvSpPr>
            <a:spLocks noGrp="1"/>
          </p:cNvSpPr>
          <p:nvPr>
            <p:ph type="title"/>
          </p:nvPr>
        </p:nvSpPr>
        <p:spPr/>
        <p:txBody>
          <a:bodyPr/>
          <a:lstStyle/>
          <a:p>
            <a:r>
              <a:rPr lang="en-US" dirty="0"/>
              <a:t>Improved partnerships (cont’d)</a:t>
            </a:r>
          </a:p>
        </p:txBody>
      </p:sp>
      <p:sp>
        <p:nvSpPr>
          <p:cNvPr id="3" name="Content Placeholder 2">
            <a:extLst>
              <a:ext uri="{FF2B5EF4-FFF2-40B4-BE49-F238E27FC236}">
                <a16:creationId xmlns:a16="http://schemas.microsoft.com/office/drawing/2014/main" id="{2767C0C6-43A9-8347-B98C-AAD94F37B547}"/>
              </a:ext>
            </a:extLst>
          </p:cNvPr>
          <p:cNvSpPr>
            <a:spLocks noGrp="1"/>
          </p:cNvSpPr>
          <p:nvPr>
            <p:ph idx="1"/>
          </p:nvPr>
        </p:nvSpPr>
        <p:spPr/>
        <p:txBody>
          <a:bodyPr/>
          <a:lstStyle/>
          <a:p>
            <a:endParaRPr lang="en-US" dirty="0"/>
          </a:p>
          <a:p>
            <a:r>
              <a:rPr lang="en-US" dirty="0"/>
              <a:t>There have been very positive examples of Indigenous-led partnerships. </a:t>
            </a:r>
          </a:p>
          <a:p>
            <a:endParaRPr lang="en-US" dirty="0"/>
          </a:p>
          <a:p>
            <a:r>
              <a:rPr lang="en-US" dirty="0"/>
              <a:t>An Indigenous-led vaccine clinic in Calgary, which includes the onsite presence of Elders, is worthy of attention. </a:t>
            </a:r>
          </a:p>
          <a:p>
            <a:endParaRPr lang="en-US" dirty="0"/>
          </a:p>
          <a:p>
            <a:r>
              <a:rPr lang="en-US" dirty="0"/>
              <a:t>And Indigenous-led testing and vaccine clinics in Winnipeg has been well-received.</a:t>
            </a:r>
          </a:p>
        </p:txBody>
      </p:sp>
    </p:spTree>
    <p:extLst>
      <p:ext uri="{BB962C8B-B14F-4D97-AF65-F5344CB8AC3E}">
        <p14:creationId xmlns:p14="http://schemas.microsoft.com/office/powerpoint/2010/main" val="2746356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7B9F-82BA-BB4B-83FE-13AFA1BA7D8B}"/>
              </a:ext>
            </a:extLst>
          </p:cNvPr>
          <p:cNvSpPr>
            <a:spLocks noGrp="1"/>
          </p:cNvSpPr>
          <p:nvPr>
            <p:ph type="title"/>
          </p:nvPr>
        </p:nvSpPr>
        <p:spPr/>
        <p:txBody>
          <a:bodyPr/>
          <a:lstStyle/>
          <a:p>
            <a:r>
              <a:rPr lang="en-US" dirty="0"/>
              <a:t>Harm reduction innovations</a:t>
            </a:r>
          </a:p>
        </p:txBody>
      </p:sp>
      <p:sp>
        <p:nvSpPr>
          <p:cNvPr id="3" name="Content Placeholder 2">
            <a:extLst>
              <a:ext uri="{FF2B5EF4-FFF2-40B4-BE49-F238E27FC236}">
                <a16:creationId xmlns:a16="http://schemas.microsoft.com/office/drawing/2014/main" id="{BD2A68B2-D23F-B741-9532-5B1A5EB5C6B6}"/>
              </a:ext>
            </a:extLst>
          </p:cNvPr>
          <p:cNvSpPr>
            <a:spLocks noGrp="1"/>
          </p:cNvSpPr>
          <p:nvPr>
            <p:ph idx="1"/>
          </p:nvPr>
        </p:nvSpPr>
        <p:spPr/>
        <p:txBody>
          <a:bodyPr/>
          <a:lstStyle/>
          <a:p>
            <a:endParaRPr lang="en-US" dirty="0"/>
          </a:p>
          <a:p>
            <a:r>
              <a:rPr lang="en-US" dirty="0"/>
              <a:t>“Harm reduction” in this context refers to a deliberate approach to reduce harms associated with drug and alcohol use, without necessarily requiring total abstinence. </a:t>
            </a:r>
          </a:p>
          <a:p>
            <a:endParaRPr lang="en-US" dirty="0"/>
          </a:p>
        </p:txBody>
      </p:sp>
    </p:spTree>
    <p:extLst>
      <p:ext uri="{BB962C8B-B14F-4D97-AF65-F5344CB8AC3E}">
        <p14:creationId xmlns:p14="http://schemas.microsoft.com/office/powerpoint/2010/main" val="1634862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C1BC-7676-3D44-9CD4-881CADFF4B90}"/>
              </a:ext>
            </a:extLst>
          </p:cNvPr>
          <p:cNvSpPr>
            <a:spLocks noGrp="1"/>
          </p:cNvSpPr>
          <p:nvPr>
            <p:ph type="title"/>
          </p:nvPr>
        </p:nvSpPr>
        <p:spPr/>
        <p:txBody>
          <a:bodyPr/>
          <a:lstStyle/>
          <a:p>
            <a:r>
              <a:rPr lang="en-US" dirty="0"/>
              <a:t>Harm reduction innovations (cont’d)</a:t>
            </a:r>
          </a:p>
        </p:txBody>
      </p:sp>
      <p:sp>
        <p:nvSpPr>
          <p:cNvPr id="3" name="Content Placeholder 2">
            <a:extLst>
              <a:ext uri="{FF2B5EF4-FFF2-40B4-BE49-F238E27FC236}">
                <a16:creationId xmlns:a16="http://schemas.microsoft.com/office/drawing/2014/main" id="{9791CBAC-DAD0-E946-B225-AAE4B882A7C8}"/>
              </a:ext>
            </a:extLst>
          </p:cNvPr>
          <p:cNvSpPr>
            <a:spLocks noGrp="1"/>
          </p:cNvSpPr>
          <p:nvPr>
            <p:ph idx="1"/>
          </p:nvPr>
        </p:nvSpPr>
        <p:spPr/>
        <p:txBody>
          <a:bodyPr/>
          <a:lstStyle/>
          <a:p>
            <a:endParaRPr lang="en-US" dirty="0"/>
          </a:p>
          <a:p>
            <a:r>
              <a:rPr lang="en-US" dirty="0"/>
              <a:t>In Ottawa, supervised consumption services and a </a:t>
            </a:r>
            <a:r>
              <a:rPr lang="en-US" u="sng" dirty="0"/>
              <a:t>safe supply of cannabis</a:t>
            </a:r>
            <a:r>
              <a:rPr lang="en-US" dirty="0"/>
              <a:t> are both offered at an isolation site designated for persons experiencing homelessness. </a:t>
            </a:r>
          </a:p>
          <a:p>
            <a:endParaRPr lang="en-US" dirty="0"/>
          </a:p>
          <a:p>
            <a:r>
              <a:rPr lang="en-US" dirty="0"/>
              <a:t>Territorial officials in Yellowknife have </a:t>
            </a:r>
            <a:r>
              <a:rPr lang="en-US" u="sng" dirty="0"/>
              <a:t>distributed alcohol</a:t>
            </a:r>
            <a:r>
              <a:rPr lang="en-US" dirty="0"/>
              <a:t> at the city’s isolation </a:t>
            </a:r>
            <a:r>
              <a:rPr lang="en-US" dirty="0" err="1"/>
              <a:t>centre</a:t>
            </a:r>
            <a:r>
              <a:rPr lang="en-US" dirty="0"/>
              <a:t> for persons experiencing homelessness.</a:t>
            </a:r>
          </a:p>
        </p:txBody>
      </p:sp>
    </p:spTree>
    <p:extLst>
      <p:ext uri="{BB962C8B-B14F-4D97-AF65-F5344CB8AC3E}">
        <p14:creationId xmlns:p14="http://schemas.microsoft.com/office/powerpoint/2010/main" val="405160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E5A33-8409-2445-BE25-239890E49754}"/>
              </a:ext>
            </a:extLst>
          </p:cNvPr>
          <p:cNvSpPr>
            <a:spLocks noGrp="1"/>
          </p:cNvSpPr>
          <p:nvPr>
            <p:ph type="title"/>
          </p:nvPr>
        </p:nvSpPr>
        <p:spPr/>
        <p:txBody>
          <a:bodyPr/>
          <a:lstStyle/>
          <a:p>
            <a:r>
              <a:rPr lang="en-US" dirty="0"/>
              <a:t>Eviction prevention</a:t>
            </a:r>
          </a:p>
        </p:txBody>
      </p:sp>
      <p:sp>
        <p:nvSpPr>
          <p:cNvPr id="3" name="Content Placeholder 2">
            <a:extLst>
              <a:ext uri="{FF2B5EF4-FFF2-40B4-BE49-F238E27FC236}">
                <a16:creationId xmlns:a16="http://schemas.microsoft.com/office/drawing/2014/main" id="{B6A236F9-6382-2749-B19C-E3348FE39087}"/>
              </a:ext>
            </a:extLst>
          </p:cNvPr>
          <p:cNvSpPr>
            <a:spLocks noGrp="1"/>
          </p:cNvSpPr>
          <p:nvPr>
            <p:ph idx="1"/>
          </p:nvPr>
        </p:nvSpPr>
        <p:spPr/>
        <p:txBody>
          <a:bodyPr/>
          <a:lstStyle/>
          <a:p>
            <a:endParaRPr lang="en-US" dirty="0"/>
          </a:p>
          <a:p>
            <a:r>
              <a:rPr lang="en-US" dirty="0"/>
              <a:t>Several cities have expanded eviction prevention programs during the pandemic. </a:t>
            </a:r>
          </a:p>
          <a:p>
            <a:endParaRPr lang="en-US" dirty="0"/>
          </a:p>
          <a:p>
            <a:r>
              <a:rPr lang="en-US" dirty="0"/>
              <a:t>This has involved short-term $ to pay a variety of costs allowing households at risk of homelessness to either remain housed or to get rehoused quickly. </a:t>
            </a:r>
          </a:p>
        </p:txBody>
      </p:sp>
    </p:spTree>
    <p:extLst>
      <p:ext uri="{BB962C8B-B14F-4D97-AF65-F5344CB8AC3E}">
        <p14:creationId xmlns:p14="http://schemas.microsoft.com/office/powerpoint/2010/main" val="2369175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6A6B-F175-5145-9C4C-203C19DE753D}"/>
              </a:ext>
            </a:extLst>
          </p:cNvPr>
          <p:cNvSpPr>
            <a:spLocks noGrp="1"/>
          </p:cNvSpPr>
          <p:nvPr>
            <p:ph type="title"/>
          </p:nvPr>
        </p:nvSpPr>
        <p:spPr/>
        <p:txBody>
          <a:bodyPr/>
          <a:lstStyle/>
          <a:p>
            <a:r>
              <a:rPr lang="en-US" dirty="0"/>
              <a:t>Eviction prevention (cont’d)</a:t>
            </a:r>
          </a:p>
        </p:txBody>
      </p:sp>
      <p:sp>
        <p:nvSpPr>
          <p:cNvPr id="3" name="Content Placeholder 2">
            <a:extLst>
              <a:ext uri="{FF2B5EF4-FFF2-40B4-BE49-F238E27FC236}">
                <a16:creationId xmlns:a16="http://schemas.microsoft.com/office/drawing/2014/main" id="{6AF40494-13E2-8D48-A717-F19BAA14A426}"/>
              </a:ext>
            </a:extLst>
          </p:cNvPr>
          <p:cNvSpPr>
            <a:spLocks noGrp="1"/>
          </p:cNvSpPr>
          <p:nvPr>
            <p:ph idx="1"/>
          </p:nvPr>
        </p:nvSpPr>
        <p:spPr/>
        <p:txBody>
          <a:bodyPr/>
          <a:lstStyle/>
          <a:p>
            <a:endParaRPr lang="en-US" dirty="0"/>
          </a:p>
          <a:p>
            <a:r>
              <a:rPr lang="en-US" dirty="0"/>
              <a:t>Such costs can typically include rental arrears, utility arrears, first month’s rent, the securing of damage deposits and moving costs. </a:t>
            </a:r>
          </a:p>
          <a:p>
            <a:endParaRPr lang="en-US" dirty="0"/>
          </a:p>
          <a:p>
            <a:r>
              <a:rPr lang="en-US" dirty="0"/>
              <a:t>While the initiatives themselves are not new, the pandemic has given officials reason to use increase funding in order to expand their use.</a:t>
            </a:r>
          </a:p>
        </p:txBody>
      </p:sp>
    </p:spTree>
    <p:extLst>
      <p:ext uri="{BB962C8B-B14F-4D97-AF65-F5344CB8AC3E}">
        <p14:creationId xmlns:p14="http://schemas.microsoft.com/office/powerpoint/2010/main" val="1785399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04ED-120C-FC4B-83DB-D091E6C6EEA0}"/>
              </a:ext>
            </a:extLst>
          </p:cNvPr>
          <p:cNvSpPr>
            <a:spLocks noGrp="1"/>
          </p:cNvSpPr>
          <p:nvPr>
            <p:ph type="title"/>
          </p:nvPr>
        </p:nvSpPr>
        <p:spPr/>
        <p:txBody>
          <a:bodyPr/>
          <a:lstStyle/>
          <a:p>
            <a:r>
              <a:rPr lang="en-US" dirty="0"/>
              <a:t>Rapid Housing Initiative</a:t>
            </a:r>
          </a:p>
        </p:txBody>
      </p:sp>
      <p:sp>
        <p:nvSpPr>
          <p:cNvPr id="3" name="Content Placeholder 2">
            <a:extLst>
              <a:ext uri="{FF2B5EF4-FFF2-40B4-BE49-F238E27FC236}">
                <a16:creationId xmlns:a16="http://schemas.microsoft.com/office/drawing/2014/main" id="{B2E3C2A7-E43D-F345-83AC-88EDAFFD7236}"/>
              </a:ext>
            </a:extLst>
          </p:cNvPr>
          <p:cNvSpPr>
            <a:spLocks noGrp="1"/>
          </p:cNvSpPr>
          <p:nvPr>
            <p:ph idx="1"/>
          </p:nvPr>
        </p:nvSpPr>
        <p:spPr/>
        <p:txBody>
          <a:bodyPr/>
          <a:lstStyle/>
          <a:p>
            <a:endParaRPr lang="en-US" dirty="0"/>
          </a:p>
          <a:p>
            <a:r>
              <a:rPr lang="en-US" dirty="0"/>
              <a:t>The Rapid Housing Initiative (RHI) has generally benefitted homelessness system planning. </a:t>
            </a:r>
          </a:p>
          <a:p>
            <a:endParaRPr lang="en-US" dirty="0"/>
          </a:p>
          <a:p>
            <a:r>
              <a:rPr lang="en-US" dirty="0"/>
              <a:t>This federal initiative provides funding for modular housing, the acquisition of land, the conversion of existing buildings into affordable housing, and the reclamation of closed or derelict properties. </a:t>
            </a:r>
          </a:p>
        </p:txBody>
      </p:sp>
    </p:spTree>
    <p:extLst>
      <p:ext uri="{BB962C8B-B14F-4D97-AF65-F5344CB8AC3E}">
        <p14:creationId xmlns:p14="http://schemas.microsoft.com/office/powerpoint/2010/main" val="2002905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0848C-22BD-1B40-BA8F-1E3174AFA6CD}"/>
              </a:ext>
            </a:extLst>
          </p:cNvPr>
          <p:cNvSpPr>
            <a:spLocks noGrp="1"/>
          </p:cNvSpPr>
          <p:nvPr>
            <p:ph type="title"/>
          </p:nvPr>
        </p:nvSpPr>
        <p:spPr/>
        <p:txBody>
          <a:bodyPr/>
          <a:lstStyle/>
          <a:p>
            <a:r>
              <a:rPr lang="en-US" dirty="0"/>
              <a:t>Rapid Housing Initiative (cont’d)</a:t>
            </a:r>
          </a:p>
        </p:txBody>
      </p:sp>
      <p:sp>
        <p:nvSpPr>
          <p:cNvPr id="3" name="Content Placeholder 2">
            <a:extLst>
              <a:ext uri="{FF2B5EF4-FFF2-40B4-BE49-F238E27FC236}">
                <a16:creationId xmlns:a16="http://schemas.microsoft.com/office/drawing/2014/main" id="{44DE580B-B704-C144-B983-C92D964ABF1F}"/>
              </a:ext>
            </a:extLst>
          </p:cNvPr>
          <p:cNvSpPr>
            <a:spLocks noGrp="1"/>
          </p:cNvSpPr>
          <p:nvPr>
            <p:ph idx="1"/>
          </p:nvPr>
        </p:nvSpPr>
        <p:spPr/>
        <p:txBody>
          <a:bodyPr/>
          <a:lstStyle/>
          <a:p>
            <a:endParaRPr lang="en-US" dirty="0"/>
          </a:p>
          <a:p>
            <a:r>
              <a:rPr lang="en-US" dirty="0"/>
              <a:t>Supported projects are housing both persons currently experiencing homelessness and persons at risk of experiencing homelessness. </a:t>
            </a:r>
          </a:p>
          <a:p>
            <a:endParaRPr lang="en-US" dirty="0"/>
          </a:p>
          <a:p>
            <a:r>
              <a:rPr lang="en-US" dirty="0"/>
              <a:t>Many projects are still awaiting word on whether their respective provincial government will provide operating dollars, which will in turn determine what kinds of social work (i.e., ‘wraparound’) support can be provided, and which specific households can be accommodated. </a:t>
            </a:r>
          </a:p>
        </p:txBody>
      </p:sp>
    </p:spTree>
    <p:extLst>
      <p:ext uri="{BB962C8B-B14F-4D97-AF65-F5344CB8AC3E}">
        <p14:creationId xmlns:p14="http://schemas.microsoft.com/office/powerpoint/2010/main" val="833013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74C0-4DAE-824B-840E-6F392C8887C8}"/>
              </a:ext>
            </a:extLst>
          </p:cNvPr>
          <p:cNvSpPr>
            <a:spLocks noGrp="1"/>
          </p:cNvSpPr>
          <p:nvPr>
            <p:ph type="title"/>
          </p:nvPr>
        </p:nvSpPr>
        <p:spPr/>
        <p:txBody>
          <a:bodyPr/>
          <a:lstStyle/>
          <a:p>
            <a:r>
              <a:rPr lang="en-US" dirty="0"/>
              <a:t>Rapid Housing Initiative (cont’d)</a:t>
            </a:r>
          </a:p>
        </p:txBody>
      </p:sp>
      <p:sp>
        <p:nvSpPr>
          <p:cNvPr id="3" name="Content Placeholder 2">
            <a:extLst>
              <a:ext uri="{FF2B5EF4-FFF2-40B4-BE49-F238E27FC236}">
                <a16:creationId xmlns:a16="http://schemas.microsoft.com/office/drawing/2014/main" id="{510F666F-2B3E-AF43-87B7-3620FD456A5A}"/>
              </a:ext>
            </a:extLst>
          </p:cNvPr>
          <p:cNvSpPr>
            <a:spLocks noGrp="1"/>
          </p:cNvSpPr>
          <p:nvPr>
            <p:ph idx="1"/>
          </p:nvPr>
        </p:nvSpPr>
        <p:spPr/>
        <p:txBody>
          <a:bodyPr/>
          <a:lstStyle/>
          <a:p>
            <a:endParaRPr lang="en-US" dirty="0"/>
          </a:p>
          <a:p>
            <a:r>
              <a:rPr lang="en-US" dirty="0"/>
              <a:t>The RHI is viewed as being the best federal housing initiative right now to target chronic homelessness.</a:t>
            </a:r>
          </a:p>
          <a:p>
            <a:endParaRPr lang="en-US" dirty="0"/>
          </a:p>
          <a:p>
            <a:r>
              <a:rPr lang="en-US" dirty="0"/>
              <a:t>Also, during the recent election campaign, the Liberals promised to double funding for the initiative.</a:t>
            </a:r>
          </a:p>
        </p:txBody>
      </p:sp>
    </p:spTree>
    <p:extLst>
      <p:ext uri="{BB962C8B-B14F-4D97-AF65-F5344CB8AC3E}">
        <p14:creationId xmlns:p14="http://schemas.microsoft.com/office/powerpoint/2010/main" val="3070960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804A-272A-4748-99DF-AB4839F6FDB5}"/>
              </a:ext>
            </a:extLst>
          </p:cNvPr>
          <p:cNvSpPr>
            <a:spLocks noGrp="1"/>
          </p:cNvSpPr>
          <p:nvPr>
            <p:ph type="title"/>
          </p:nvPr>
        </p:nvSpPr>
        <p:spPr/>
        <p:txBody>
          <a:bodyPr/>
          <a:lstStyle/>
          <a:p>
            <a:r>
              <a:rPr lang="en-US" dirty="0"/>
              <a:t>Will there be new homelessness?</a:t>
            </a:r>
          </a:p>
        </p:txBody>
      </p:sp>
      <p:sp>
        <p:nvSpPr>
          <p:cNvPr id="3" name="Content Placeholder 2">
            <a:extLst>
              <a:ext uri="{FF2B5EF4-FFF2-40B4-BE49-F238E27FC236}">
                <a16:creationId xmlns:a16="http://schemas.microsoft.com/office/drawing/2014/main" id="{36763500-C5A5-E349-836A-1807D9646A5C}"/>
              </a:ext>
            </a:extLst>
          </p:cNvPr>
          <p:cNvSpPr>
            <a:spLocks noGrp="1"/>
          </p:cNvSpPr>
          <p:nvPr>
            <p:ph idx="1"/>
          </p:nvPr>
        </p:nvSpPr>
        <p:spPr/>
        <p:txBody>
          <a:bodyPr/>
          <a:lstStyle/>
          <a:p>
            <a:endParaRPr lang="en-US" dirty="0"/>
          </a:p>
          <a:p>
            <a:r>
              <a:rPr lang="en-US" dirty="0"/>
              <a:t>With statistical analysis looking at determinants of homelessness, the relationship btw unemployment &amp; homelessness is rarely found to have statical significance.</a:t>
            </a:r>
          </a:p>
          <a:p>
            <a:endParaRPr lang="en-US" dirty="0"/>
          </a:p>
          <a:p>
            <a:r>
              <a:rPr lang="en-US" dirty="0"/>
              <a:t>Most of that research has been done in the US. </a:t>
            </a:r>
          </a:p>
          <a:p>
            <a:endParaRPr lang="en-US" dirty="0"/>
          </a:p>
          <a:p>
            <a:r>
              <a:rPr lang="en-US" dirty="0"/>
              <a:t>Also, much of this research has been cross sectional.</a:t>
            </a:r>
          </a:p>
        </p:txBody>
      </p:sp>
    </p:spTree>
    <p:extLst>
      <p:ext uri="{BB962C8B-B14F-4D97-AF65-F5344CB8AC3E}">
        <p14:creationId xmlns:p14="http://schemas.microsoft.com/office/powerpoint/2010/main" val="285443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FE8A5-E8F1-BC4D-8370-22B4066A812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A64E9F6-4DB6-2442-A0E4-66FCC3D7EE44}"/>
              </a:ext>
            </a:extLst>
          </p:cNvPr>
          <p:cNvSpPr>
            <a:spLocks noGrp="1"/>
          </p:cNvSpPr>
          <p:nvPr>
            <p:ph idx="1"/>
          </p:nvPr>
        </p:nvSpPr>
        <p:spPr/>
        <p:txBody>
          <a:bodyPr/>
          <a:lstStyle/>
          <a:p>
            <a:endParaRPr lang="en-US" dirty="0"/>
          </a:p>
          <a:p>
            <a:r>
              <a:rPr lang="en-US" dirty="0"/>
              <a:t>Homelessness developments during COVID.</a:t>
            </a:r>
          </a:p>
          <a:p>
            <a:endParaRPr lang="en-US" dirty="0"/>
          </a:p>
          <a:p>
            <a:r>
              <a:rPr lang="en-US" dirty="0"/>
              <a:t>What might still happen?</a:t>
            </a:r>
          </a:p>
          <a:p>
            <a:endParaRPr lang="en-US" dirty="0"/>
          </a:p>
          <a:p>
            <a:r>
              <a:rPr lang="en-US" dirty="0"/>
              <a:t>What could still be done?</a:t>
            </a:r>
          </a:p>
        </p:txBody>
      </p:sp>
    </p:spTree>
    <p:extLst>
      <p:ext uri="{BB962C8B-B14F-4D97-AF65-F5344CB8AC3E}">
        <p14:creationId xmlns:p14="http://schemas.microsoft.com/office/powerpoint/2010/main" val="2151904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8A9BC-7F17-C64C-AFA0-1946A3EFA84C}"/>
              </a:ext>
            </a:extLst>
          </p:cNvPr>
          <p:cNvSpPr>
            <a:spLocks noGrp="1"/>
          </p:cNvSpPr>
          <p:nvPr>
            <p:ph type="title"/>
          </p:nvPr>
        </p:nvSpPr>
        <p:spPr/>
        <p:txBody>
          <a:bodyPr/>
          <a:lstStyle/>
          <a:p>
            <a:r>
              <a:rPr lang="en-US" dirty="0"/>
              <a:t>Will there be new homelessness?</a:t>
            </a:r>
          </a:p>
        </p:txBody>
      </p:sp>
      <p:sp>
        <p:nvSpPr>
          <p:cNvPr id="3" name="Content Placeholder 2">
            <a:extLst>
              <a:ext uri="{FF2B5EF4-FFF2-40B4-BE49-F238E27FC236}">
                <a16:creationId xmlns:a16="http://schemas.microsoft.com/office/drawing/2014/main" id="{1655EFA1-67E7-5D4D-9BC6-4DE38C3AB954}"/>
              </a:ext>
            </a:extLst>
          </p:cNvPr>
          <p:cNvSpPr>
            <a:spLocks noGrp="1"/>
          </p:cNvSpPr>
          <p:nvPr>
            <p:ph idx="1"/>
          </p:nvPr>
        </p:nvSpPr>
        <p:spPr/>
        <p:txBody>
          <a:bodyPr/>
          <a:lstStyle/>
          <a:p>
            <a:endParaRPr lang="en-US" dirty="0"/>
          </a:p>
          <a:p>
            <a:r>
              <a:rPr lang="en-US" dirty="0"/>
              <a:t>I think there’s a lag effect of 3-5 years from the time of a recession to a rise in homelessness (and this may help explain the lag of a relationship found in previous research).</a:t>
            </a:r>
          </a:p>
          <a:p>
            <a:endParaRPr lang="en-US" dirty="0"/>
          </a:p>
          <a:p>
            <a:r>
              <a:rPr lang="en-US" dirty="0"/>
              <a:t>Let’s discuss the lag effect.</a:t>
            </a:r>
          </a:p>
          <a:p>
            <a:endParaRPr lang="en-US" dirty="0"/>
          </a:p>
          <a:p>
            <a:endParaRPr lang="en-US" dirty="0"/>
          </a:p>
        </p:txBody>
      </p:sp>
    </p:spTree>
    <p:extLst>
      <p:ext uri="{BB962C8B-B14F-4D97-AF65-F5344CB8AC3E}">
        <p14:creationId xmlns:p14="http://schemas.microsoft.com/office/powerpoint/2010/main" val="3892507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1D3E-FF0C-9E4E-88A1-232BB8F54EFF}"/>
              </a:ext>
            </a:extLst>
          </p:cNvPr>
          <p:cNvSpPr>
            <a:spLocks noGrp="1"/>
          </p:cNvSpPr>
          <p:nvPr>
            <p:ph type="title"/>
          </p:nvPr>
        </p:nvSpPr>
        <p:spPr/>
        <p:txBody>
          <a:bodyPr>
            <a:normAutofit fontScale="90000"/>
          </a:bodyPr>
          <a:lstStyle/>
          <a:p>
            <a:r>
              <a:rPr lang="en-US" dirty="0"/>
              <a:t>Will there be new homelessness (cont’d)?</a:t>
            </a:r>
          </a:p>
        </p:txBody>
      </p:sp>
      <p:sp>
        <p:nvSpPr>
          <p:cNvPr id="3" name="Content Placeholder 2">
            <a:extLst>
              <a:ext uri="{FF2B5EF4-FFF2-40B4-BE49-F238E27FC236}">
                <a16:creationId xmlns:a16="http://schemas.microsoft.com/office/drawing/2014/main" id="{949B759D-D287-FF4D-8AAD-98D92922BBAD}"/>
              </a:ext>
            </a:extLst>
          </p:cNvPr>
          <p:cNvSpPr>
            <a:spLocks noGrp="1"/>
          </p:cNvSpPr>
          <p:nvPr>
            <p:ph idx="1"/>
          </p:nvPr>
        </p:nvSpPr>
        <p:spPr/>
        <p:txBody>
          <a:bodyPr/>
          <a:lstStyle/>
          <a:p>
            <a:endParaRPr lang="en-US" dirty="0"/>
          </a:p>
          <a:p>
            <a:r>
              <a:rPr lang="en-US" dirty="0"/>
              <a:t>A household may try to arrange a rental arrears plan with their landlord. </a:t>
            </a:r>
          </a:p>
          <a:p>
            <a:endParaRPr lang="en-US" dirty="0"/>
          </a:p>
          <a:p>
            <a:r>
              <a:rPr lang="en-US" dirty="0"/>
              <a:t>They may also borrow money from family and friends. </a:t>
            </a:r>
          </a:p>
          <a:p>
            <a:endParaRPr lang="en-US" dirty="0"/>
          </a:p>
          <a:p>
            <a:r>
              <a:rPr lang="en-US" dirty="0"/>
              <a:t>They may try to move into cheaper housing as well, or move in with family or friends.</a:t>
            </a:r>
          </a:p>
          <a:p>
            <a:endParaRPr lang="en-US" dirty="0"/>
          </a:p>
        </p:txBody>
      </p:sp>
    </p:spTree>
    <p:extLst>
      <p:ext uri="{BB962C8B-B14F-4D97-AF65-F5344CB8AC3E}">
        <p14:creationId xmlns:p14="http://schemas.microsoft.com/office/powerpoint/2010/main" val="2466454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AE7AB-8156-7745-9B7D-3D1D9EA8870B}"/>
              </a:ext>
            </a:extLst>
          </p:cNvPr>
          <p:cNvSpPr>
            <a:spLocks noGrp="1"/>
          </p:cNvSpPr>
          <p:nvPr>
            <p:ph type="title"/>
          </p:nvPr>
        </p:nvSpPr>
        <p:spPr/>
        <p:txBody>
          <a:bodyPr>
            <a:normAutofit fontScale="90000"/>
          </a:bodyPr>
          <a:lstStyle/>
          <a:p>
            <a:r>
              <a:rPr lang="en-US" dirty="0"/>
              <a:t>Will there be new homelessness (cont’d)?</a:t>
            </a:r>
          </a:p>
        </p:txBody>
      </p:sp>
      <p:sp>
        <p:nvSpPr>
          <p:cNvPr id="3" name="Content Placeholder 2">
            <a:extLst>
              <a:ext uri="{FF2B5EF4-FFF2-40B4-BE49-F238E27FC236}">
                <a16:creationId xmlns:a16="http://schemas.microsoft.com/office/drawing/2014/main" id="{9DF47873-1EF3-FA43-A40A-2025AC0BB817}"/>
              </a:ext>
            </a:extLst>
          </p:cNvPr>
          <p:cNvSpPr>
            <a:spLocks noGrp="1"/>
          </p:cNvSpPr>
          <p:nvPr>
            <p:ph idx="1"/>
          </p:nvPr>
        </p:nvSpPr>
        <p:spPr/>
        <p:txBody>
          <a:bodyPr/>
          <a:lstStyle/>
          <a:p>
            <a:endParaRPr lang="en-US" dirty="0"/>
          </a:p>
          <a:p>
            <a:r>
              <a:rPr lang="en-US" dirty="0"/>
              <a:t>The lag effect also stems from Canada’s elaborate social welfare system. </a:t>
            </a:r>
          </a:p>
          <a:p>
            <a:endParaRPr lang="en-US" dirty="0"/>
          </a:p>
          <a:p>
            <a:r>
              <a:rPr lang="en-US" dirty="0"/>
              <a:t>For example, EI (&amp; more recently CERB) can cushion the blow from job loss and help households hang on to their housing. </a:t>
            </a:r>
          </a:p>
          <a:p>
            <a:endParaRPr lang="en-US" dirty="0"/>
          </a:p>
          <a:p>
            <a:r>
              <a:rPr lang="en-US" dirty="0"/>
              <a:t>Social assistance, while not as generous, can also delay homelessness onset.</a:t>
            </a:r>
          </a:p>
        </p:txBody>
      </p:sp>
    </p:spTree>
    <p:extLst>
      <p:ext uri="{BB962C8B-B14F-4D97-AF65-F5344CB8AC3E}">
        <p14:creationId xmlns:p14="http://schemas.microsoft.com/office/powerpoint/2010/main" val="1598199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E646F-8865-6449-BA4F-99FB7BF9DA20}"/>
              </a:ext>
            </a:extLst>
          </p:cNvPr>
          <p:cNvSpPr>
            <a:spLocks noGrp="1"/>
          </p:cNvSpPr>
          <p:nvPr>
            <p:ph type="title"/>
          </p:nvPr>
        </p:nvSpPr>
        <p:spPr/>
        <p:txBody>
          <a:bodyPr>
            <a:normAutofit fontScale="90000"/>
          </a:bodyPr>
          <a:lstStyle/>
          <a:p>
            <a:r>
              <a:rPr lang="en-US" dirty="0"/>
              <a:t>Will there be new homelessness (cont’d)?</a:t>
            </a:r>
          </a:p>
        </p:txBody>
      </p:sp>
      <p:sp>
        <p:nvSpPr>
          <p:cNvPr id="3" name="Content Placeholder 2">
            <a:extLst>
              <a:ext uri="{FF2B5EF4-FFF2-40B4-BE49-F238E27FC236}">
                <a16:creationId xmlns:a16="http://schemas.microsoft.com/office/drawing/2014/main" id="{21986722-5BA6-484B-87A2-B89CE4DE98AF}"/>
              </a:ext>
            </a:extLst>
          </p:cNvPr>
          <p:cNvSpPr>
            <a:spLocks noGrp="1"/>
          </p:cNvSpPr>
          <p:nvPr>
            <p:ph idx="1"/>
          </p:nvPr>
        </p:nvSpPr>
        <p:spPr/>
        <p:txBody>
          <a:bodyPr/>
          <a:lstStyle/>
          <a:p>
            <a:endParaRPr lang="en-US" dirty="0"/>
          </a:p>
          <a:p>
            <a:r>
              <a:rPr lang="en-US" dirty="0"/>
              <a:t>This lag effect means there’s time for senior orders of government to plan homelessness prevention initiatives.</a:t>
            </a:r>
          </a:p>
          <a:p>
            <a:endParaRPr lang="en-US" dirty="0"/>
          </a:p>
          <a:p>
            <a:r>
              <a:rPr lang="en-US" dirty="0"/>
              <a:t>Since it could be a few years before we see rising homelessness in some communities, there’s time for preventive measures to be designed and implemented.</a:t>
            </a:r>
          </a:p>
          <a:p>
            <a:endParaRPr lang="en-US" dirty="0"/>
          </a:p>
          <a:p>
            <a:r>
              <a:rPr lang="en-US" dirty="0"/>
              <a:t>Those measures could target households either at risk of becoming homeless or that have just become homeless.</a:t>
            </a:r>
          </a:p>
          <a:p>
            <a:endParaRPr lang="en-US" dirty="0"/>
          </a:p>
          <a:p>
            <a:endParaRPr lang="en-US" dirty="0"/>
          </a:p>
        </p:txBody>
      </p:sp>
    </p:spTree>
    <p:extLst>
      <p:ext uri="{BB962C8B-B14F-4D97-AF65-F5344CB8AC3E}">
        <p14:creationId xmlns:p14="http://schemas.microsoft.com/office/powerpoint/2010/main" val="295911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5572-77F1-4F4E-B053-D6EFBF31463B}"/>
              </a:ext>
            </a:extLst>
          </p:cNvPr>
          <p:cNvSpPr>
            <a:spLocks noGrp="1"/>
          </p:cNvSpPr>
          <p:nvPr>
            <p:ph type="title"/>
          </p:nvPr>
        </p:nvSpPr>
        <p:spPr/>
        <p:txBody>
          <a:bodyPr>
            <a:normAutofit fontScale="90000"/>
          </a:bodyPr>
          <a:lstStyle/>
          <a:p>
            <a:r>
              <a:rPr lang="en-US" dirty="0"/>
              <a:t>Will there be new homelessness (cont’d)?</a:t>
            </a:r>
          </a:p>
        </p:txBody>
      </p:sp>
      <p:sp>
        <p:nvSpPr>
          <p:cNvPr id="3" name="Content Placeholder 2">
            <a:extLst>
              <a:ext uri="{FF2B5EF4-FFF2-40B4-BE49-F238E27FC236}">
                <a16:creationId xmlns:a16="http://schemas.microsoft.com/office/drawing/2014/main" id="{F9C0E5F7-2F9C-1E4A-8522-676B78C057D3}"/>
              </a:ext>
            </a:extLst>
          </p:cNvPr>
          <p:cNvSpPr>
            <a:spLocks noGrp="1"/>
          </p:cNvSpPr>
          <p:nvPr>
            <p:ph idx="1"/>
          </p:nvPr>
        </p:nvSpPr>
        <p:spPr/>
        <p:txBody>
          <a:bodyPr/>
          <a:lstStyle/>
          <a:p>
            <a:endParaRPr lang="en-US" dirty="0"/>
          </a:p>
          <a:p>
            <a:r>
              <a:rPr lang="en-US" dirty="0"/>
              <a:t>We do know that, for example, that the following types of workers in Canada have been most directly affected by the COVID-19 Recession: young people, women, nonmarried persons, and persons without high school accreditation.</a:t>
            </a:r>
          </a:p>
        </p:txBody>
      </p:sp>
    </p:spTree>
    <p:extLst>
      <p:ext uri="{BB962C8B-B14F-4D97-AF65-F5344CB8AC3E}">
        <p14:creationId xmlns:p14="http://schemas.microsoft.com/office/powerpoint/2010/main" val="1210767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91F3E-3CB8-F041-92ED-8F79C9F0B3BD}"/>
              </a:ext>
            </a:extLst>
          </p:cNvPr>
          <p:cNvSpPr>
            <a:spLocks noGrp="1"/>
          </p:cNvSpPr>
          <p:nvPr>
            <p:ph type="title"/>
          </p:nvPr>
        </p:nvSpPr>
        <p:spPr/>
        <p:txBody>
          <a:bodyPr>
            <a:normAutofit/>
          </a:bodyPr>
          <a:lstStyle/>
          <a:p>
            <a:r>
              <a:rPr lang="en-US" dirty="0"/>
              <a:t>How to prevent new homelessness</a:t>
            </a:r>
          </a:p>
        </p:txBody>
      </p:sp>
      <p:sp>
        <p:nvSpPr>
          <p:cNvPr id="3" name="Content Placeholder 2">
            <a:extLst>
              <a:ext uri="{FF2B5EF4-FFF2-40B4-BE49-F238E27FC236}">
                <a16:creationId xmlns:a16="http://schemas.microsoft.com/office/drawing/2014/main" id="{CCC75044-094A-CF43-A007-949BDB37335B}"/>
              </a:ext>
            </a:extLst>
          </p:cNvPr>
          <p:cNvSpPr>
            <a:spLocks noGrp="1"/>
          </p:cNvSpPr>
          <p:nvPr>
            <p:ph idx="1"/>
          </p:nvPr>
        </p:nvSpPr>
        <p:spPr/>
        <p:txBody>
          <a:bodyPr/>
          <a:lstStyle/>
          <a:p>
            <a:endParaRPr lang="en-US" dirty="0"/>
          </a:p>
          <a:p>
            <a:r>
              <a:rPr lang="en-US" dirty="0"/>
              <a:t>I’ve previously recommended that Employment and Social Development Canada (ESDC) track various indicators.</a:t>
            </a:r>
          </a:p>
          <a:p>
            <a:endParaRPr lang="en-US" dirty="0"/>
          </a:p>
          <a:p>
            <a:r>
              <a:rPr lang="en-US" dirty="0"/>
              <a:t>For ex.: the % of Canadians falling below the MBM (and especially those falling below 75% of the Market Basket Measure); median rent levels; the rental vacancy rate; the % of households with extreme shelter cost burdens; evictions; &amp; average nightly occupancy in emergency shelters.</a:t>
            </a:r>
          </a:p>
        </p:txBody>
      </p:sp>
    </p:spTree>
    <p:extLst>
      <p:ext uri="{BB962C8B-B14F-4D97-AF65-F5344CB8AC3E}">
        <p14:creationId xmlns:p14="http://schemas.microsoft.com/office/powerpoint/2010/main" val="814350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3F579-CDA0-524D-9ABD-924CE401A2D2}"/>
              </a:ext>
            </a:extLst>
          </p:cNvPr>
          <p:cNvSpPr>
            <a:spLocks noGrp="1"/>
          </p:cNvSpPr>
          <p:nvPr>
            <p:ph type="title"/>
          </p:nvPr>
        </p:nvSpPr>
        <p:spPr>
          <a:xfrm>
            <a:off x="457200" y="533400"/>
            <a:ext cx="8507288" cy="990600"/>
          </a:xfrm>
        </p:spPr>
        <p:txBody>
          <a:bodyPr>
            <a:normAutofit fontScale="90000"/>
          </a:bodyPr>
          <a:lstStyle/>
          <a:p>
            <a:r>
              <a:rPr lang="en-US" dirty="0"/>
              <a:t>How to prevent new homelessness (cont’d)</a:t>
            </a:r>
          </a:p>
        </p:txBody>
      </p:sp>
      <p:sp>
        <p:nvSpPr>
          <p:cNvPr id="3" name="Content Placeholder 2">
            <a:extLst>
              <a:ext uri="{FF2B5EF4-FFF2-40B4-BE49-F238E27FC236}">
                <a16:creationId xmlns:a16="http://schemas.microsoft.com/office/drawing/2014/main" id="{5B25F589-1893-0D46-8753-B944637E00E5}"/>
              </a:ext>
            </a:extLst>
          </p:cNvPr>
          <p:cNvSpPr>
            <a:spLocks noGrp="1"/>
          </p:cNvSpPr>
          <p:nvPr>
            <p:ph idx="1"/>
          </p:nvPr>
        </p:nvSpPr>
        <p:spPr/>
        <p:txBody>
          <a:bodyPr/>
          <a:lstStyle/>
          <a:p>
            <a:endParaRPr lang="en-US" dirty="0"/>
          </a:p>
          <a:p>
            <a:r>
              <a:rPr lang="en-US" dirty="0"/>
              <a:t>As much as possible, such tracking should emphasize both how these indicators have changed since the start of the pandemic, and how this change varies across both geographical areas and specific populations (e.g., women, youth, Indigenous peoples, etc.).</a:t>
            </a:r>
          </a:p>
          <a:p>
            <a:endParaRPr lang="en-US" dirty="0"/>
          </a:p>
          <a:p>
            <a:r>
              <a:rPr lang="en-US" dirty="0"/>
              <a:t>I’ve also recommended that the federal government enhance the Canada Housing Benefit (CHB). </a:t>
            </a:r>
          </a:p>
        </p:txBody>
      </p:sp>
    </p:spTree>
    <p:extLst>
      <p:ext uri="{BB962C8B-B14F-4D97-AF65-F5344CB8AC3E}">
        <p14:creationId xmlns:p14="http://schemas.microsoft.com/office/powerpoint/2010/main" val="3174304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87103-B9B3-504D-AEFD-540CD2A01946}"/>
              </a:ext>
            </a:extLst>
          </p:cNvPr>
          <p:cNvSpPr>
            <a:spLocks noGrp="1"/>
          </p:cNvSpPr>
          <p:nvPr>
            <p:ph type="title"/>
          </p:nvPr>
        </p:nvSpPr>
        <p:spPr>
          <a:xfrm>
            <a:off x="457200" y="533400"/>
            <a:ext cx="8435280" cy="990600"/>
          </a:xfrm>
        </p:spPr>
        <p:txBody>
          <a:bodyPr>
            <a:normAutofit fontScale="90000"/>
          </a:bodyPr>
          <a:lstStyle/>
          <a:p>
            <a:r>
              <a:rPr lang="en-US" dirty="0"/>
              <a:t>How to prevent new homelessness (cont’d)</a:t>
            </a:r>
          </a:p>
        </p:txBody>
      </p:sp>
      <p:sp>
        <p:nvSpPr>
          <p:cNvPr id="3" name="Content Placeholder 2">
            <a:extLst>
              <a:ext uri="{FF2B5EF4-FFF2-40B4-BE49-F238E27FC236}">
                <a16:creationId xmlns:a16="http://schemas.microsoft.com/office/drawing/2014/main" id="{184932EA-C9A1-2E41-8DDD-E9BEA85ED91D}"/>
              </a:ext>
            </a:extLst>
          </p:cNvPr>
          <p:cNvSpPr>
            <a:spLocks noGrp="1"/>
          </p:cNvSpPr>
          <p:nvPr>
            <p:ph idx="1"/>
          </p:nvPr>
        </p:nvSpPr>
        <p:spPr/>
        <p:txBody>
          <a:bodyPr/>
          <a:lstStyle/>
          <a:p>
            <a:r>
              <a:rPr lang="en-US" dirty="0"/>
              <a:t>I’ve also recommended that the federal government take a soft approach to recovering CERB overpayments from social assistance recipients. </a:t>
            </a:r>
          </a:p>
          <a:p>
            <a:endParaRPr lang="en-US" dirty="0"/>
          </a:p>
          <a:p>
            <a:r>
              <a:rPr lang="en-US" dirty="0"/>
              <a:t>There was confusion as CERB was being rolled out. </a:t>
            </a:r>
          </a:p>
          <a:p>
            <a:endParaRPr lang="en-US" dirty="0"/>
          </a:p>
          <a:p>
            <a:r>
              <a:rPr lang="en-US" dirty="0"/>
              <a:t>Maybe don’t try to fully recover the value of the CERB from these individuals (via the tax system). </a:t>
            </a:r>
          </a:p>
          <a:p>
            <a:endParaRPr lang="en-US" dirty="0"/>
          </a:p>
          <a:p>
            <a:r>
              <a:rPr lang="en-US" dirty="0"/>
              <a:t>Complete amnesty could be considered in some cases.</a:t>
            </a:r>
          </a:p>
        </p:txBody>
      </p:sp>
    </p:spTree>
    <p:extLst>
      <p:ext uri="{BB962C8B-B14F-4D97-AF65-F5344CB8AC3E}">
        <p14:creationId xmlns:p14="http://schemas.microsoft.com/office/powerpoint/2010/main" val="907935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35F26-A748-8448-BBA6-AE52D269BAEC}"/>
              </a:ext>
            </a:extLst>
          </p:cNvPr>
          <p:cNvSpPr>
            <a:spLocks noGrp="1"/>
          </p:cNvSpPr>
          <p:nvPr>
            <p:ph type="title"/>
          </p:nvPr>
        </p:nvSpPr>
        <p:spPr>
          <a:xfrm>
            <a:off x="457200" y="533400"/>
            <a:ext cx="8435280" cy="990600"/>
          </a:xfrm>
        </p:spPr>
        <p:txBody>
          <a:bodyPr>
            <a:normAutofit fontScale="90000"/>
          </a:bodyPr>
          <a:lstStyle/>
          <a:p>
            <a:r>
              <a:rPr lang="en-US" dirty="0"/>
              <a:t>How to prevent new homelessness (cont’d)</a:t>
            </a:r>
          </a:p>
        </p:txBody>
      </p:sp>
      <p:sp>
        <p:nvSpPr>
          <p:cNvPr id="3" name="Content Placeholder 2">
            <a:extLst>
              <a:ext uri="{FF2B5EF4-FFF2-40B4-BE49-F238E27FC236}">
                <a16:creationId xmlns:a16="http://schemas.microsoft.com/office/drawing/2014/main" id="{7F3B6651-32AB-5F40-B0EC-9910B12BD4BE}"/>
              </a:ext>
            </a:extLst>
          </p:cNvPr>
          <p:cNvSpPr>
            <a:spLocks noGrp="1"/>
          </p:cNvSpPr>
          <p:nvPr>
            <p:ph idx="1"/>
          </p:nvPr>
        </p:nvSpPr>
        <p:spPr/>
        <p:txBody>
          <a:bodyPr/>
          <a:lstStyle/>
          <a:p>
            <a:r>
              <a:rPr lang="en-US" dirty="0"/>
              <a:t>I’ve further recommended that ESDC introduce a new funding stream for Reaching Home (i.e., the federal government’s main funding vehicle for homelessness). </a:t>
            </a:r>
          </a:p>
          <a:p>
            <a:endParaRPr lang="en-US" dirty="0"/>
          </a:p>
          <a:p>
            <a:r>
              <a:rPr lang="en-US" dirty="0"/>
              <a:t>The US did something similar after the 2008-09 Recession.</a:t>
            </a:r>
          </a:p>
          <a:p>
            <a:endParaRPr lang="en-US" dirty="0"/>
          </a:p>
          <a:p>
            <a:r>
              <a:rPr lang="en-US" dirty="0"/>
              <a:t>A new prevention stream could focus on time-limited $ directed at households at risk of becoming homeless, are in the process of losing their housing, or who have just begun to experience homelessness. </a:t>
            </a:r>
          </a:p>
          <a:p>
            <a:endParaRPr lang="en-US" dirty="0"/>
          </a:p>
        </p:txBody>
      </p:sp>
    </p:spTree>
    <p:extLst>
      <p:ext uri="{BB962C8B-B14F-4D97-AF65-F5344CB8AC3E}">
        <p14:creationId xmlns:p14="http://schemas.microsoft.com/office/powerpoint/2010/main" val="2903254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F686-F50C-8A48-B163-DB4D50BF959A}"/>
              </a:ext>
            </a:extLst>
          </p:cNvPr>
          <p:cNvSpPr>
            <a:spLocks noGrp="1"/>
          </p:cNvSpPr>
          <p:nvPr>
            <p:ph type="title"/>
          </p:nvPr>
        </p:nvSpPr>
        <p:spPr>
          <a:xfrm>
            <a:off x="457200" y="533400"/>
            <a:ext cx="8507288" cy="990600"/>
          </a:xfrm>
        </p:spPr>
        <p:txBody>
          <a:bodyPr>
            <a:normAutofit fontScale="90000"/>
          </a:bodyPr>
          <a:lstStyle/>
          <a:p>
            <a:r>
              <a:rPr lang="en-US" dirty="0"/>
              <a:t>How to prevent new homelessness (cont’d)</a:t>
            </a:r>
          </a:p>
        </p:txBody>
      </p:sp>
      <p:sp>
        <p:nvSpPr>
          <p:cNvPr id="3" name="Content Placeholder 2">
            <a:extLst>
              <a:ext uri="{FF2B5EF4-FFF2-40B4-BE49-F238E27FC236}">
                <a16:creationId xmlns:a16="http://schemas.microsoft.com/office/drawing/2014/main" id="{ED5DA35C-C434-0240-8B06-6E0AAB20C21F}"/>
              </a:ext>
            </a:extLst>
          </p:cNvPr>
          <p:cNvSpPr>
            <a:spLocks noGrp="1"/>
          </p:cNvSpPr>
          <p:nvPr>
            <p:ph idx="1"/>
          </p:nvPr>
        </p:nvSpPr>
        <p:spPr/>
        <p:txBody>
          <a:bodyPr/>
          <a:lstStyle/>
          <a:p>
            <a:endParaRPr lang="en-US" dirty="0"/>
          </a:p>
          <a:p>
            <a:r>
              <a:rPr lang="en-US" dirty="0"/>
              <a:t>Provincial and territorial governments could also do things to prevent new homelessness. </a:t>
            </a:r>
          </a:p>
          <a:p>
            <a:endParaRPr lang="en-US" dirty="0"/>
          </a:p>
          <a:p>
            <a:r>
              <a:rPr lang="en-US" dirty="0"/>
              <a:t>They could increase social assistance benefit levels.</a:t>
            </a:r>
          </a:p>
          <a:p>
            <a:endParaRPr lang="en-US" dirty="0"/>
          </a:p>
          <a:p>
            <a:r>
              <a:rPr lang="en-US" dirty="0"/>
              <a:t>They reinstate social assistance eligibility for recipients who became ineligible due to the CERB.</a:t>
            </a:r>
          </a:p>
          <a:p>
            <a:endParaRPr lang="en-US" dirty="0"/>
          </a:p>
        </p:txBody>
      </p:sp>
    </p:spTree>
    <p:extLst>
      <p:ext uri="{BB962C8B-B14F-4D97-AF65-F5344CB8AC3E}">
        <p14:creationId xmlns:p14="http://schemas.microsoft.com/office/powerpoint/2010/main" val="270482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91C17-3FA3-D04D-8371-84029613B231}"/>
              </a:ext>
            </a:extLst>
          </p:cNvPr>
          <p:cNvSpPr>
            <a:spLocks noGrp="1"/>
          </p:cNvSpPr>
          <p:nvPr>
            <p:ph type="title"/>
          </p:nvPr>
        </p:nvSpPr>
        <p:spPr/>
        <p:txBody>
          <a:bodyPr/>
          <a:lstStyle/>
          <a:p>
            <a:r>
              <a:rPr lang="en-US" dirty="0"/>
              <a:t>What’s happened so far?</a:t>
            </a:r>
          </a:p>
        </p:txBody>
      </p:sp>
      <p:sp>
        <p:nvSpPr>
          <p:cNvPr id="3" name="Content Placeholder 2">
            <a:extLst>
              <a:ext uri="{FF2B5EF4-FFF2-40B4-BE49-F238E27FC236}">
                <a16:creationId xmlns:a16="http://schemas.microsoft.com/office/drawing/2014/main" id="{7E8755FB-1AEA-5F48-9E09-AF0D3A9A336F}"/>
              </a:ext>
            </a:extLst>
          </p:cNvPr>
          <p:cNvSpPr>
            <a:spLocks noGrp="1"/>
          </p:cNvSpPr>
          <p:nvPr>
            <p:ph idx="1"/>
          </p:nvPr>
        </p:nvSpPr>
        <p:spPr/>
        <p:txBody>
          <a:bodyPr/>
          <a:lstStyle/>
          <a:p>
            <a:endParaRPr lang="en-US" dirty="0"/>
          </a:p>
          <a:p>
            <a:r>
              <a:rPr lang="en-US" dirty="0"/>
              <a:t>Increased physical distancing.</a:t>
            </a:r>
          </a:p>
          <a:p>
            <a:endParaRPr lang="en-US" dirty="0"/>
          </a:p>
          <a:p>
            <a:r>
              <a:rPr lang="en-US" dirty="0"/>
              <a:t>Large numbers of hotel rooms have been secured, especially in the larger cities.</a:t>
            </a:r>
          </a:p>
          <a:p>
            <a:endParaRPr lang="en-US" dirty="0"/>
          </a:p>
          <a:p>
            <a:r>
              <a:rPr lang="en-US" dirty="0"/>
              <a:t>Some persons experiencing homelessness are still being housed (as they were before the pandemic).</a:t>
            </a:r>
          </a:p>
        </p:txBody>
      </p:sp>
    </p:spTree>
    <p:extLst>
      <p:ext uri="{BB962C8B-B14F-4D97-AF65-F5344CB8AC3E}">
        <p14:creationId xmlns:p14="http://schemas.microsoft.com/office/powerpoint/2010/main" val="556966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FE16-21F4-5E43-80CC-366538EC345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E2FB9BA-C455-FD4C-8CD5-DEB79DBE37C8}"/>
              </a:ext>
            </a:extLst>
          </p:cNvPr>
          <p:cNvSpPr>
            <a:spLocks noGrp="1"/>
          </p:cNvSpPr>
          <p:nvPr>
            <p:ph idx="1"/>
          </p:nvPr>
        </p:nvSpPr>
        <p:spPr/>
        <p:txBody>
          <a:bodyPr/>
          <a:lstStyle/>
          <a:p>
            <a:endParaRPr lang="en-US" dirty="0"/>
          </a:p>
          <a:p>
            <a:r>
              <a:rPr lang="en-US" dirty="0"/>
              <a:t>Many homelessness officials have done good work during the pandemic.</a:t>
            </a:r>
          </a:p>
          <a:p>
            <a:endParaRPr lang="en-US" dirty="0"/>
          </a:p>
          <a:p>
            <a:r>
              <a:rPr lang="en-US" dirty="0"/>
              <a:t>A visible rise in outdoor sleeping is cause for concern.</a:t>
            </a:r>
          </a:p>
          <a:p>
            <a:endParaRPr lang="en-US" dirty="0"/>
          </a:p>
          <a:p>
            <a:r>
              <a:rPr lang="en-US" dirty="0"/>
              <a:t>We may see more homelessness stemming from the economic crisis.</a:t>
            </a:r>
          </a:p>
          <a:p>
            <a:endParaRPr lang="en-US" dirty="0"/>
          </a:p>
          <a:p>
            <a:r>
              <a:rPr lang="en-US" dirty="0"/>
              <a:t>There’s lots that can be done to prevent that.</a:t>
            </a:r>
          </a:p>
        </p:txBody>
      </p:sp>
    </p:spTree>
    <p:extLst>
      <p:ext uri="{BB962C8B-B14F-4D97-AF65-F5344CB8AC3E}">
        <p14:creationId xmlns:p14="http://schemas.microsoft.com/office/powerpoint/2010/main" val="746971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16C4B-2F21-0D4F-BBF4-0F045DCE3A0D}"/>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A6351B1F-619F-234B-8258-8DF48546B988}"/>
              </a:ext>
            </a:extLst>
          </p:cNvPr>
          <p:cNvSpPr>
            <a:spLocks noGrp="1"/>
          </p:cNvSpPr>
          <p:nvPr>
            <p:ph idx="1"/>
          </p:nvPr>
        </p:nvSpPr>
        <p:spPr/>
        <p:txBody>
          <a:bodyPr/>
          <a:lstStyle/>
          <a:p>
            <a:endParaRPr lang="en-US" dirty="0"/>
          </a:p>
          <a:p>
            <a:r>
              <a:rPr lang="en-US" dirty="0"/>
              <a:t>I’ve written three reports about COVID and homelessness.</a:t>
            </a:r>
          </a:p>
          <a:p>
            <a:endParaRPr lang="en-US" dirty="0"/>
          </a:p>
          <a:p>
            <a:r>
              <a:rPr lang="en-US" dirty="0"/>
              <a:t>If you’d like me share them with you, please reach out to me at </a:t>
            </a:r>
            <a:r>
              <a:rPr lang="en-US" dirty="0" err="1"/>
              <a:t>falvo.nicholas@gmail.com</a:t>
            </a:r>
            <a:r>
              <a:rPr lang="en-US" dirty="0"/>
              <a:t>.</a:t>
            </a:r>
          </a:p>
        </p:txBody>
      </p:sp>
    </p:spTree>
    <p:extLst>
      <p:ext uri="{BB962C8B-B14F-4D97-AF65-F5344CB8AC3E}">
        <p14:creationId xmlns:p14="http://schemas.microsoft.com/office/powerpoint/2010/main" val="29691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1451-A202-4B47-9BB2-29A4F64B33EC}"/>
              </a:ext>
            </a:extLst>
          </p:cNvPr>
          <p:cNvSpPr>
            <a:spLocks noGrp="1"/>
          </p:cNvSpPr>
          <p:nvPr>
            <p:ph type="title"/>
          </p:nvPr>
        </p:nvSpPr>
        <p:spPr/>
        <p:txBody>
          <a:bodyPr/>
          <a:lstStyle/>
          <a:p>
            <a:r>
              <a:rPr lang="en-US" dirty="0"/>
              <a:t>What’s happened so far (cont’d)?</a:t>
            </a:r>
          </a:p>
        </p:txBody>
      </p:sp>
      <p:sp>
        <p:nvSpPr>
          <p:cNvPr id="3" name="Content Placeholder 2">
            <a:extLst>
              <a:ext uri="{FF2B5EF4-FFF2-40B4-BE49-F238E27FC236}">
                <a16:creationId xmlns:a16="http://schemas.microsoft.com/office/drawing/2014/main" id="{C22ADC2E-2451-9B49-BCDB-AD6CD828F189}"/>
              </a:ext>
            </a:extLst>
          </p:cNvPr>
          <p:cNvSpPr>
            <a:spLocks noGrp="1"/>
          </p:cNvSpPr>
          <p:nvPr>
            <p:ph idx="1"/>
          </p:nvPr>
        </p:nvSpPr>
        <p:spPr/>
        <p:txBody>
          <a:bodyPr/>
          <a:lstStyle/>
          <a:p>
            <a:endParaRPr lang="en-US" dirty="0"/>
          </a:p>
          <a:p>
            <a:r>
              <a:rPr lang="en-US" dirty="0"/>
              <a:t>New physical distancing norms may be here indefinitely.</a:t>
            </a:r>
          </a:p>
          <a:p>
            <a:endParaRPr lang="en-US" dirty="0"/>
          </a:p>
          <a:p>
            <a:r>
              <a:rPr lang="en-US" dirty="0"/>
              <a:t>This varies by city.</a:t>
            </a:r>
          </a:p>
          <a:p>
            <a:endParaRPr lang="en-US" dirty="0"/>
          </a:p>
          <a:p>
            <a:r>
              <a:rPr lang="en-CA" dirty="0"/>
              <a:t>Most emergency shelters in Calgary and Edmonton have not been complying with a two-metre requirement.</a:t>
            </a:r>
          </a:p>
          <a:p>
            <a:endParaRPr lang="en-US" dirty="0"/>
          </a:p>
        </p:txBody>
      </p:sp>
    </p:spTree>
    <p:extLst>
      <p:ext uri="{BB962C8B-B14F-4D97-AF65-F5344CB8AC3E}">
        <p14:creationId xmlns:p14="http://schemas.microsoft.com/office/powerpoint/2010/main" val="11998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6D799-78E5-BA40-9BEB-23D910E243B7}"/>
              </a:ext>
            </a:extLst>
          </p:cNvPr>
          <p:cNvSpPr>
            <a:spLocks noGrp="1"/>
          </p:cNvSpPr>
          <p:nvPr>
            <p:ph type="title"/>
          </p:nvPr>
        </p:nvSpPr>
        <p:spPr/>
        <p:txBody>
          <a:bodyPr/>
          <a:lstStyle/>
          <a:p>
            <a:r>
              <a:rPr lang="en-US" dirty="0"/>
              <a:t>Lingering challenges</a:t>
            </a:r>
          </a:p>
        </p:txBody>
      </p:sp>
      <p:sp>
        <p:nvSpPr>
          <p:cNvPr id="3" name="Content Placeholder 2">
            <a:extLst>
              <a:ext uri="{FF2B5EF4-FFF2-40B4-BE49-F238E27FC236}">
                <a16:creationId xmlns:a16="http://schemas.microsoft.com/office/drawing/2014/main" id="{FEE1F9EE-1C98-DA48-942F-8C06617ADC03}"/>
              </a:ext>
            </a:extLst>
          </p:cNvPr>
          <p:cNvSpPr>
            <a:spLocks noGrp="1"/>
          </p:cNvSpPr>
          <p:nvPr>
            <p:ph idx="1"/>
          </p:nvPr>
        </p:nvSpPr>
        <p:spPr/>
        <p:txBody>
          <a:bodyPr/>
          <a:lstStyle/>
          <a:p>
            <a:endParaRPr lang="en-US" dirty="0"/>
          </a:p>
          <a:p>
            <a:r>
              <a:rPr lang="en-US" dirty="0"/>
              <a:t>Congregate living continues.</a:t>
            </a:r>
          </a:p>
          <a:p>
            <a:endParaRPr lang="en-US" dirty="0"/>
          </a:p>
          <a:p>
            <a:r>
              <a:rPr lang="en-US" dirty="0"/>
              <a:t>Outdoor sleeping (though we don’t count it well).</a:t>
            </a:r>
          </a:p>
          <a:p>
            <a:endParaRPr lang="en-US" dirty="0"/>
          </a:p>
          <a:p>
            <a:r>
              <a:rPr lang="en-US" dirty="0"/>
              <a:t>Shared bathrooms and other common areas </a:t>
            </a:r>
          </a:p>
          <a:p>
            <a:endParaRPr lang="en-US" dirty="0"/>
          </a:p>
          <a:p>
            <a:r>
              <a:rPr lang="en-US" dirty="0"/>
              <a:t>Costs of cleaning associated w these shared spaces.</a:t>
            </a:r>
          </a:p>
          <a:p>
            <a:endParaRPr lang="en-US" dirty="0"/>
          </a:p>
        </p:txBody>
      </p:sp>
    </p:spTree>
    <p:extLst>
      <p:ext uri="{BB962C8B-B14F-4D97-AF65-F5344CB8AC3E}">
        <p14:creationId xmlns:p14="http://schemas.microsoft.com/office/powerpoint/2010/main" val="377312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930AB-10CE-A24E-A4C1-FF22E108D294}"/>
              </a:ext>
            </a:extLst>
          </p:cNvPr>
          <p:cNvSpPr>
            <a:spLocks noGrp="1"/>
          </p:cNvSpPr>
          <p:nvPr>
            <p:ph type="title"/>
          </p:nvPr>
        </p:nvSpPr>
        <p:spPr/>
        <p:txBody>
          <a:bodyPr/>
          <a:lstStyle/>
          <a:p>
            <a:r>
              <a:rPr lang="en-US" dirty="0"/>
              <a:t>Lingering challenges (cont’d)</a:t>
            </a:r>
          </a:p>
        </p:txBody>
      </p:sp>
      <p:sp>
        <p:nvSpPr>
          <p:cNvPr id="3" name="Content Placeholder 2">
            <a:extLst>
              <a:ext uri="{FF2B5EF4-FFF2-40B4-BE49-F238E27FC236}">
                <a16:creationId xmlns:a16="http://schemas.microsoft.com/office/drawing/2014/main" id="{5643548D-FD9C-EF4D-8EA3-27D5A97FA21C}"/>
              </a:ext>
            </a:extLst>
          </p:cNvPr>
          <p:cNvSpPr>
            <a:spLocks noGrp="1"/>
          </p:cNvSpPr>
          <p:nvPr>
            <p:ph idx="1"/>
          </p:nvPr>
        </p:nvSpPr>
        <p:spPr/>
        <p:txBody>
          <a:bodyPr/>
          <a:lstStyle/>
          <a:p>
            <a:endParaRPr lang="en-US" dirty="0"/>
          </a:p>
          <a:p>
            <a:endParaRPr lang="en-US" dirty="0"/>
          </a:p>
          <a:p>
            <a:r>
              <a:rPr lang="en-US" dirty="0"/>
              <a:t>Still very little cooperation from corrections sector.</a:t>
            </a:r>
          </a:p>
          <a:p>
            <a:pPr marL="0" indent="0">
              <a:buNone/>
            </a:pPr>
            <a:endParaRPr lang="en-US" dirty="0"/>
          </a:p>
          <a:p>
            <a:r>
              <a:rPr lang="en-US" dirty="0"/>
              <a:t>New homelessness created by the economic downturn.</a:t>
            </a:r>
          </a:p>
          <a:p>
            <a:endParaRPr lang="en-US" dirty="0"/>
          </a:p>
        </p:txBody>
      </p:sp>
    </p:spTree>
    <p:extLst>
      <p:ext uri="{BB962C8B-B14F-4D97-AF65-F5344CB8AC3E}">
        <p14:creationId xmlns:p14="http://schemas.microsoft.com/office/powerpoint/2010/main" val="3086276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4A1DE-BDEF-994E-870C-303DF8C901FD}"/>
              </a:ext>
            </a:extLst>
          </p:cNvPr>
          <p:cNvSpPr>
            <a:spLocks noGrp="1"/>
          </p:cNvSpPr>
          <p:nvPr>
            <p:ph type="title"/>
          </p:nvPr>
        </p:nvSpPr>
        <p:spPr/>
        <p:txBody>
          <a:bodyPr/>
          <a:lstStyle/>
          <a:p>
            <a:r>
              <a:rPr lang="en-US" dirty="0"/>
              <a:t>Costs</a:t>
            </a:r>
          </a:p>
        </p:txBody>
      </p:sp>
      <p:sp>
        <p:nvSpPr>
          <p:cNvPr id="3" name="Content Placeholder 2">
            <a:extLst>
              <a:ext uri="{FF2B5EF4-FFF2-40B4-BE49-F238E27FC236}">
                <a16:creationId xmlns:a16="http://schemas.microsoft.com/office/drawing/2014/main" id="{AB7D230B-5529-9448-8A2B-34691F3D54D2}"/>
              </a:ext>
            </a:extLst>
          </p:cNvPr>
          <p:cNvSpPr>
            <a:spLocks noGrp="1"/>
          </p:cNvSpPr>
          <p:nvPr>
            <p:ph idx="1"/>
          </p:nvPr>
        </p:nvSpPr>
        <p:spPr/>
        <p:txBody>
          <a:bodyPr/>
          <a:lstStyle/>
          <a:p>
            <a:endParaRPr lang="en-US" dirty="0"/>
          </a:p>
          <a:p>
            <a:r>
              <a:rPr lang="en-US" dirty="0"/>
              <a:t>The Government of Canada (</a:t>
            </a:r>
            <a:r>
              <a:rPr lang="en-US" dirty="0" err="1"/>
              <a:t>GoC</a:t>
            </a:r>
            <a:r>
              <a:rPr lang="en-US" dirty="0"/>
              <a:t>) announced $157.5M in one-time funding for Reaching Home in March 2020 (Reaching Home is the federal government’s main funding vehicle for homelessness). </a:t>
            </a:r>
          </a:p>
          <a:p>
            <a:endParaRPr lang="en-US" dirty="0"/>
          </a:p>
          <a:p>
            <a:r>
              <a:rPr lang="en-US" dirty="0"/>
              <a:t>In September 2020, the </a:t>
            </a:r>
            <a:r>
              <a:rPr lang="en-US" dirty="0" err="1"/>
              <a:t>GoC</a:t>
            </a:r>
            <a:r>
              <a:rPr lang="en-US" dirty="0"/>
              <a:t> announced an additional $236.7M for Reaching Home, along with $1B for modular housing, the acquisition of land, and the conversion of existing buildings into affordable housing.</a:t>
            </a:r>
          </a:p>
        </p:txBody>
      </p:sp>
    </p:spTree>
    <p:extLst>
      <p:ext uri="{BB962C8B-B14F-4D97-AF65-F5344CB8AC3E}">
        <p14:creationId xmlns:p14="http://schemas.microsoft.com/office/powerpoint/2010/main" val="424152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6A60-69E5-054E-A90B-0BF00F23A1A9}"/>
              </a:ext>
            </a:extLst>
          </p:cNvPr>
          <p:cNvSpPr>
            <a:spLocks noGrp="1"/>
          </p:cNvSpPr>
          <p:nvPr>
            <p:ph type="title"/>
          </p:nvPr>
        </p:nvSpPr>
        <p:spPr/>
        <p:txBody>
          <a:bodyPr/>
          <a:lstStyle/>
          <a:p>
            <a:r>
              <a:rPr lang="en-US" dirty="0"/>
              <a:t>Innovations</a:t>
            </a:r>
          </a:p>
        </p:txBody>
      </p:sp>
      <p:sp>
        <p:nvSpPr>
          <p:cNvPr id="3" name="Content Placeholder 2">
            <a:extLst>
              <a:ext uri="{FF2B5EF4-FFF2-40B4-BE49-F238E27FC236}">
                <a16:creationId xmlns:a16="http://schemas.microsoft.com/office/drawing/2014/main" id="{5B2CC7B2-D0A7-E54A-B2A5-6E3241AB9FA4}"/>
              </a:ext>
            </a:extLst>
          </p:cNvPr>
          <p:cNvSpPr>
            <a:spLocks noGrp="1"/>
          </p:cNvSpPr>
          <p:nvPr>
            <p:ph idx="1"/>
          </p:nvPr>
        </p:nvSpPr>
        <p:spPr/>
        <p:txBody>
          <a:bodyPr/>
          <a:lstStyle/>
          <a:p>
            <a:endParaRPr lang="en-US" dirty="0"/>
          </a:p>
          <a:p>
            <a:r>
              <a:rPr lang="en-US" dirty="0"/>
              <a:t>A technological innovation worthy of attention is the City of Ottawa’s new GIS mapping system, used to both identify encampments and keep case notes pertaining to encampment residents (in order to provide better services).</a:t>
            </a:r>
          </a:p>
        </p:txBody>
      </p:sp>
    </p:spTree>
    <p:extLst>
      <p:ext uri="{BB962C8B-B14F-4D97-AF65-F5344CB8AC3E}">
        <p14:creationId xmlns:p14="http://schemas.microsoft.com/office/powerpoint/2010/main" val="415970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FB933-CE13-3E46-A00C-4863D218DCF3}"/>
              </a:ext>
            </a:extLst>
          </p:cNvPr>
          <p:cNvSpPr>
            <a:spLocks noGrp="1"/>
          </p:cNvSpPr>
          <p:nvPr>
            <p:ph type="title"/>
          </p:nvPr>
        </p:nvSpPr>
        <p:spPr/>
        <p:txBody>
          <a:bodyPr/>
          <a:lstStyle/>
          <a:p>
            <a:r>
              <a:rPr lang="en-US" dirty="0"/>
              <a:t>Improved partnerships</a:t>
            </a:r>
          </a:p>
        </p:txBody>
      </p:sp>
      <p:sp>
        <p:nvSpPr>
          <p:cNvPr id="3" name="Content Placeholder 2">
            <a:extLst>
              <a:ext uri="{FF2B5EF4-FFF2-40B4-BE49-F238E27FC236}">
                <a16:creationId xmlns:a16="http://schemas.microsoft.com/office/drawing/2014/main" id="{15C7D062-41FD-1847-8261-9D9D9DE22671}"/>
              </a:ext>
            </a:extLst>
          </p:cNvPr>
          <p:cNvSpPr>
            <a:spLocks noGrp="1"/>
          </p:cNvSpPr>
          <p:nvPr>
            <p:ph idx="1"/>
          </p:nvPr>
        </p:nvSpPr>
        <p:spPr/>
        <p:txBody>
          <a:bodyPr/>
          <a:lstStyle/>
          <a:p>
            <a:endParaRPr lang="en-US" dirty="0"/>
          </a:p>
          <a:p>
            <a:r>
              <a:rPr lang="en-US" dirty="0"/>
              <a:t>The pandemic has allowed partnerships btw the health &amp; homelessness sectors to flourish. </a:t>
            </a:r>
          </a:p>
          <a:p>
            <a:endParaRPr lang="en-US" dirty="0"/>
          </a:p>
          <a:p>
            <a:r>
              <a:rPr lang="en-US" dirty="0"/>
              <a:t>For ex., a larger share of Toronto’s emergency facilities are seeing primary health care—i.e., service provision by family physicians and nurses—provided on site. </a:t>
            </a:r>
          </a:p>
          <a:p>
            <a:endParaRPr lang="en-US" dirty="0"/>
          </a:p>
          <a:p>
            <a:r>
              <a:rPr lang="en-US" dirty="0"/>
              <a:t>Some Toronto shelters are also seeing pharmacists keep regular hours on site. </a:t>
            </a:r>
          </a:p>
        </p:txBody>
      </p:sp>
    </p:spTree>
    <p:extLst>
      <p:ext uri="{BB962C8B-B14F-4D97-AF65-F5344CB8AC3E}">
        <p14:creationId xmlns:p14="http://schemas.microsoft.com/office/powerpoint/2010/main" val="4137700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Falvo  Last word   Homelessness 101   20apr2020" id="{23658605-9A39-4B46-AD81-A985FFF8E94B}" vid="{B3CB4880-B647-724C-AF8A-6942028B02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193</TotalTime>
  <Words>1505</Words>
  <Application>Microsoft Office PowerPoint</Application>
  <PresentationFormat>On-screen Show (4:3)</PresentationFormat>
  <Paragraphs>183</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Clarity</vt:lpstr>
      <vt:lpstr>Covid and homelessness</vt:lpstr>
      <vt:lpstr>Overview</vt:lpstr>
      <vt:lpstr>What’s happened so far?</vt:lpstr>
      <vt:lpstr>What’s happened so far (cont’d)?</vt:lpstr>
      <vt:lpstr>Lingering challenges</vt:lpstr>
      <vt:lpstr>Lingering challenges (cont’d)</vt:lpstr>
      <vt:lpstr>Costs</vt:lpstr>
      <vt:lpstr>Innovations</vt:lpstr>
      <vt:lpstr>Improved partnerships</vt:lpstr>
      <vt:lpstr>Improved partnerships (cont’d)</vt:lpstr>
      <vt:lpstr>Improved partnerships (cont’d)</vt:lpstr>
      <vt:lpstr>Harm reduction innovations</vt:lpstr>
      <vt:lpstr>Harm reduction innovations (cont’d)</vt:lpstr>
      <vt:lpstr>Eviction prevention</vt:lpstr>
      <vt:lpstr>Eviction prevention (cont’d)</vt:lpstr>
      <vt:lpstr>Rapid Housing Initiative</vt:lpstr>
      <vt:lpstr>Rapid Housing Initiative (cont’d)</vt:lpstr>
      <vt:lpstr>Rapid Housing Initiative (cont’d)</vt:lpstr>
      <vt:lpstr>Will there be new homelessness?</vt:lpstr>
      <vt:lpstr>Will there be new homelessness?</vt:lpstr>
      <vt:lpstr>Will there be new homelessness (cont’d)?</vt:lpstr>
      <vt:lpstr>Will there be new homelessness (cont’d)?</vt:lpstr>
      <vt:lpstr>Will there be new homelessness (cont’d)?</vt:lpstr>
      <vt:lpstr>Will there be new homelessness (cont’d)?</vt:lpstr>
      <vt:lpstr>How to prevent new homelessness</vt:lpstr>
      <vt:lpstr>How to prevent new homelessness (cont’d)</vt:lpstr>
      <vt:lpstr>How to prevent new homelessness (cont’d)</vt:lpstr>
      <vt:lpstr>How to prevent new homelessness (cont’d)</vt:lpstr>
      <vt:lpstr>How to prevent new homelessness (cont’d)</vt:lpstr>
      <vt:lpstr>Summary</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and homelessness</dc:title>
  <dc:subject/>
  <dc:creator>Nick Falvo</dc:creator>
  <cp:keywords/>
  <dc:description/>
  <cp:lastModifiedBy>Vincent StMartin</cp:lastModifiedBy>
  <cp:revision>9</cp:revision>
  <dcterms:created xsi:type="dcterms:W3CDTF">2021-11-22T22:27:16Z</dcterms:created>
  <dcterms:modified xsi:type="dcterms:W3CDTF">2021-12-14T22:55:50Z</dcterms:modified>
  <cp:category/>
</cp:coreProperties>
</file>