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83" r:id="rId4"/>
    <p:sldId id="277" r:id="rId5"/>
    <p:sldId id="280" r:id="rId6"/>
    <p:sldId id="281" r:id="rId7"/>
    <p:sldId id="350" r:id="rId8"/>
    <p:sldId id="348" r:id="rId9"/>
    <p:sldId id="358" r:id="rId10"/>
    <p:sldId id="352" r:id="rId11"/>
    <p:sldId id="353" r:id="rId12"/>
    <p:sldId id="357" r:id="rId13"/>
    <p:sldId id="354" r:id="rId14"/>
    <p:sldId id="351" r:id="rId15"/>
    <p:sldId id="360" r:id="rId16"/>
    <p:sldId id="361" r:id="rId17"/>
    <p:sldId id="359" r:id="rId18"/>
    <p:sldId id="258" r:id="rId19"/>
    <p:sldId id="260" r:id="rId20"/>
    <p:sldId id="261" r:id="rId21"/>
    <p:sldId id="262" r:id="rId22"/>
    <p:sldId id="264" r:id="rId23"/>
    <p:sldId id="265" r:id="rId24"/>
    <p:sldId id="267" r:id="rId25"/>
    <p:sldId id="266" r:id="rId26"/>
    <p:sldId id="268" r:id="rId27"/>
    <p:sldId id="272" r:id="rId28"/>
    <p:sldId id="273" r:id="rId29"/>
    <p:sldId id="282"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8281"/>
  </p:normalViewPr>
  <p:slideViewPr>
    <p:cSldViewPr>
      <p:cViewPr varScale="1">
        <p:scale>
          <a:sx n="97" d="100"/>
          <a:sy n="97" d="100"/>
        </p:scale>
        <p:origin x="262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317D5D-073B-E341-9DF4-93C6145262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0AF0124-970C-724E-8C4B-A37744369FD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B6DFABC-9905-AC40-BB4C-6559B1C2CD7E}" type="datetimeFigureOut">
              <a:rPr lang="en-US" altLang="en-US"/>
              <a:pPr>
                <a:defRPr/>
              </a:pPr>
              <a:t>4/1/22</a:t>
            </a:fld>
            <a:endParaRPr lang="en-US" altLang="en-US"/>
          </a:p>
        </p:txBody>
      </p:sp>
      <p:sp>
        <p:nvSpPr>
          <p:cNvPr id="4" name="Slide Image Placeholder 3">
            <a:extLst>
              <a:ext uri="{FF2B5EF4-FFF2-40B4-BE49-F238E27FC236}">
                <a16:creationId xmlns:a16="http://schemas.microsoft.com/office/drawing/2014/main" id="{69B86C09-A027-274C-B860-6BE9B010D34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FF38831-0054-3447-B24B-6CA99BA5B31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605E688-295B-B241-AF66-59181D3AFE6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D062CD3-000D-DB43-8C25-6CA89D20C79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C3A386A-7FE6-C444-9422-05F76F224545}" type="slidenum">
              <a:rPr lang="en-US" altLang="en-US"/>
              <a:pPr>
                <a:defRPr/>
              </a:pPr>
              <a:t>‹#›</a:t>
            </a:fld>
            <a:endParaRPr lang="en-US" altLang="en-US"/>
          </a:p>
        </p:txBody>
      </p:sp>
    </p:spTree>
    <p:extLst>
      <p:ext uri="{BB962C8B-B14F-4D97-AF65-F5344CB8AC3E}">
        <p14:creationId xmlns:p14="http://schemas.microsoft.com/office/powerpoint/2010/main" val="197833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anada.ca/en/employment-social-development/programs/homelessness/reports-shelter-2016.html#h6"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150.statcan.gc.ca/n1/daily-quotidien/171025/cg-a001-eng.ht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a:t>
            </a:r>
            <a:r>
              <a:rPr lang="en-US" dirty="0"/>
              <a:t>: https://</a:t>
            </a:r>
            <a:r>
              <a:rPr lang="en-US" dirty="0" err="1"/>
              <a:t>www.thelancet.com</a:t>
            </a:r>
            <a:r>
              <a:rPr lang="en-US" dirty="0"/>
              <a:t>/action/</a:t>
            </a:r>
            <a:r>
              <a:rPr lang="en-US" dirty="0" err="1"/>
              <a:t>showPdf?pii</a:t>
            </a:r>
            <a:r>
              <a:rPr lang="en-US" dirty="0"/>
              <a:t>=S2468-2667%2822%2900037-8</a:t>
            </a:r>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16</a:t>
            </a:fld>
            <a:endParaRPr lang="en-US" altLang="en-US"/>
          </a:p>
        </p:txBody>
      </p:sp>
    </p:spTree>
    <p:extLst>
      <p:ext uri="{BB962C8B-B14F-4D97-AF65-F5344CB8AC3E}">
        <p14:creationId xmlns:p14="http://schemas.microsoft.com/office/powerpoint/2010/main" val="409058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18</a:t>
            </a:fld>
            <a:endParaRPr lang="en-US" altLang="en-US"/>
          </a:p>
        </p:txBody>
      </p:sp>
    </p:spTree>
    <p:extLst>
      <p:ext uri="{BB962C8B-B14F-4D97-AF65-F5344CB8AC3E}">
        <p14:creationId xmlns:p14="http://schemas.microsoft.com/office/powerpoint/2010/main" val="297413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CA" dirty="0">
                <a:hlinkClick r:id="rId3"/>
              </a:rPr>
              <a:t>https://www.canada.ca/en/employment-social-development/programs/homelessness/reports-shelter-2016.html#h6</a:t>
            </a:r>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22</a:t>
            </a:fld>
            <a:endParaRPr lang="en-US" altLang="en-US"/>
          </a:p>
        </p:txBody>
      </p:sp>
    </p:spTree>
    <p:extLst>
      <p:ext uri="{BB962C8B-B14F-4D97-AF65-F5344CB8AC3E}">
        <p14:creationId xmlns:p14="http://schemas.microsoft.com/office/powerpoint/2010/main" val="125053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CA" dirty="0">
                <a:hlinkClick r:id="rId3"/>
              </a:rPr>
              <a:t>https://www150.statcan.gc.ca/n1/daily-quotidien/171025/cg-a001-eng.htm</a:t>
            </a:r>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25</a:t>
            </a:fld>
            <a:endParaRPr lang="en-US" altLang="en-US"/>
          </a:p>
        </p:txBody>
      </p:sp>
    </p:spTree>
    <p:extLst>
      <p:ext uri="{BB962C8B-B14F-4D97-AF65-F5344CB8AC3E}">
        <p14:creationId xmlns:p14="http://schemas.microsoft.com/office/powerpoint/2010/main" val="345502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AB02DD-9804-2647-BC01-65D649C6FC43}"/>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9864819C-AFCA-CB42-927B-70653AC19922}"/>
              </a:ext>
            </a:extLst>
          </p:cNvPr>
          <p:cNvSpPr>
            <a:spLocks noGrp="1"/>
          </p:cNvSpPr>
          <p:nvPr>
            <p:ph type="dt" sz="half" idx="10"/>
          </p:nvPr>
        </p:nvSpPr>
        <p:spPr/>
        <p:txBody>
          <a:bodyPr/>
          <a:lstStyle>
            <a:lvl1pPr>
              <a:defRPr smtClean="0"/>
            </a:lvl1pPr>
          </a:lstStyle>
          <a:p>
            <a:pPr>
              <a:defRPr/>
            </a:pPr>
            <a:fld id="{2F4B1B71-3FE1-8342-9139-E32FBE6FDF63}" type="datetimeFigureOut">
              <a:rPr lang="en-US" altLang="en-US"/>
              <a:pPr>
                <a:defRPr/>
              </a:pPr>
              <a:t>4/1/22</a:t>
            </a:fld>
            <a:endParaRPr lang="en-US" altLang="en-US"/>
          </a:p>
        </p:txBody>
      </p:sp>
      <p:sp>
        <p:nvSpPr>
          <p:cNvPr id="6" name="Footer Placeholder 4">
            <a:extLst>
              <a:ext uri="{FF2B5EF4-FFF2-40B4-BE49-F238E27FC236}">
                <a16:creationId xmlns:a16="http://schemas.microsoft.com/office/drawing/2014/main" id="{D159B2E2-F639-8644-B4D0-3EE5492D94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625FF9-BEEA-C046-AE80-DC5FE3BAC9C6}"/>
              </a:ext>
            </a:extLst>
          </p:cNvPr>
          <p:cNvSpPr>
            <a:spLocks noGrp="1"/>
          </p:cNvSpPr>
          <p:nvPr>
            <p:ph type="sldNum" sz="quarter" idx="12"/>
          </p:nvPr>
        </p:nvSpPr>
        <p:spPr/>
        <p:txBody>
          <a:bodyPr/>
          <a:lstStyle>
            <a:lvl1pPr>
              <a:defRPr smtClean="0"/>
            </a:lvl1pPr>
          </a:lstStyle>
          <a:p>
            <a:pPr>
              <a:defRPr/>
            </a:pPr>
            <a:fld id="{EF8FC694-872A-DD44-8771-0734AE59738D}" type="slidenum">
              <a:rPr lang="en-US" altLang="en-US"/>
              <a:pPr>
                <a:defRPr/>
              </a:pPr>
              <a:t>‹#›</a:t>
            </a:fld>
            <a:endParaRPr lang="en-US" altLang="en-US"/>
          </a:p>
        </p:txBody>
      </p:sp>
      <p:pic>
        <p:nvPicPr>
          <p:cNvPr id="8" name="Picture 7" descr="NFC_logo_horizonta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cxnSp>
        <p:nvCxnSpPr>
          <p:cNvPr id="9" name="Straight Connector 8"/>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A drawing of a face&#10;&#10;Description automatically generated">
            <a:extLst>
              <a:ext uri="{FF2B5EF4-FFF2-40B4-BE49-F238E27FC236}">
                <a16:creationId xmlns:a16="http://schemas.microsoft.com/office/drawing/2014/main" id="{0E569ED6-353D-4C62-968F-61847137DA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4" name="Picture 13">
            <a:extLst>
              <a:ext uri="{FF2B5EF4-FFF2-40B4-BE49-F238E27FC236}">
                <a16:creationId xmlns:a16="http://schemas.microsoft.com/office/drawing/2014/main" id="{AF1C1E65-130A-4D20-8CB3-7854478D0F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92852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89819-7450-7A49-8FA0-F0D97356F127}"/>
              </a:ext>
            </a:extLst>
          </p:cNvPr>
          <p:cNvSpPr>
            <a:spLocks noGrp="1"/>
          </p:cNvSpPr>
          <p:nvPr>
            <p:ph type="dt" sz="half" idx="10"/>
          </p:nvPr>
        </p:nvSpPr>
        <p:spPr/>
        <p:txBody>
          <a:bodyPr/>
          <a:lstStyle>
            <a:lvl1pPr>
              <a:defRPr/>
            </a:lvl1pPr>
          </a:lstStyle>
          <a:p>
            <a:pPr>
              <a:defRPr/>
            </a:pPr>
            <a:fld id="{1F25571F-34A5-474B-9615-96FD29E6693F}" type="datetimeFigureOut">
              <a:rPr lang="en-US" altLang="en-US"/>
              <a:pPr>
                <a:defRPr/>
              </a:pPr>
              <a:t>4/1/22</a:t>
            </a:fld>
            <a:endParaRPr lang="en-US" altLang="en-US"/>
          </a:p>
        </p:txBody>
      </p:sp>
      <p:sp>
        <p:nvSpPr>
          <p:cNvPr id="5" name="Footer Placeholder 4">
            <a:extLst>
              <a:ext uri="{FF2B5EF4-FFF2-40B4-BE49-F238E27FC236}">
                <a16:creationId xmlns:a16="http://schemas.microsoft.com/office/drawing/2014/main" id="{BBC8301B-B0EF-CB4A-9515-4962C8234F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5309B9-3642-6942-AE11-225F99029CFF}"/>
              </a:ext>
            </a:extLst>
          </p:cNvPr>
          <p:cNvSpPr>
            <a:spLocks noGrp="1"/>
          </p:cNvSpPr>
          <p:nvPr>
            <p:ph type="sldNum" sz="quarter" idx="12"/>
          </p:nvPr>
        </p:nvSpPr>
        <p:spPr/>
        <p:txBody>
          <a:bodyPr/>
          <a:lstStyle>
            <a:lvl1pPr>
              <a:defRPr/>
            </a:lvl1pPr>
          </a:lstStyle>
          <a:p>
            <a:pPr>
              <a:defRPr/>
            </a:pPr>
            <a:fld id="{02C3D890-0BC3-D04B-8590-BCB56F8997D1}" type="slidenum">
              <a:rPr lang="en-US" altLang="en-US"/>
              <a:pPr>
                <a:defRPr/>
              </a:pPr>
              <a:t>‹#›</a:t>
            </a:fld>
            <a:endParaRPr lang="en-US" altLang="en-US"/>
          </a:p>
        </p:txBody>
      </p:sp>
      <p:cxnSp>
        <p:nvCxnSpPr>
          <p:cNvPr id="8" name="Straight Connector 7"/>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NFC_logo_horizontal.eps">
            <a:extLst>
              <a:ext uri="{FF2B5EF4-FFF2-40B4-BE49-F238E27FC236}">
                <a16:creationId xmlns:a16="http://schemas.microsoft.com/office/drawing/2014/main" id="{4B763254-CFDF-4E5A-B290-379689CF8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424664"/>
            <a:ext cx="1440160" cy="308606"/>
          </a:xfrm>
          <a:prstGeom prst="rect">
            <a:avLst/>
          </a:prstGeom>
        </p:spPr>
      </p:pic>
      <p:pic>
        <p:nvPicPr>
          <p:cNvPr id="11" name="Picture 10" descr="A drawing of a face&#10;&#10;Description automatically generated">
            <a:extLst>
              <a:ext uri="{FF2B5EF4-FFF2-40B4-BE49-F238E27FC236}">
                <a16:creationId xmlns:a16="http://schemas.microsoft.com/office/drawing/2014/main" id="{429B1DEC-3C80-4498-AE19-466A54CF1C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3800" y="6314584"/>
            <a:ext cx="1207368" cy="476279"/>
          </a:xfrm>
          <a:prstGeom prst="rect">
            <a:avLst/>
          </a:prstGeom>
        </p:spPr>
      </p:pic>
      <p:pic>
        <p:nvPicPr>
          <p:cNvPr id="12" name="Picture 11">
            <a:extLst>
              <a:ext uri="{FF2B5EF4-FFF2-40B4-BE49-F238E27FC236}">
                <a16:creationId xmlns:a16="http://schemas.microsoft.com/office/drawing/2014/main" id="{1A99F9E0-D9E1-4583-A775-041A38D01F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39952" y="6280915"/>
            <a:ext cx="694479" cy="543619"/>
          </a:xfrm>
          <a:prstGeom prst="rect">
            <a:avLst/>
          </a:prstGeom>
        </p:spPr>
      </p:pic>
    </p:spTree>
    <p:extLst>
      <p:ext uri="{BB962C8B-B14F-4D97-AF65-F5344CB8AC3E}">
        <p14:creationId xmlns:p14="http://schemas.microsoft.com/office/powerpoint/2010/main" val="227561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85791B-4F29-F04B-83D7-1F89737617BD}"/>
              </a:ext>
            </a:extLst>
          </p:cNvPr>
          <p:cNvCxnSpPr/>
          <p:nvPr/>
        </p:nvCxnSpPr>
        <p:spPr>
          <a:xfrm>
            <a:off x="467544" y="4225628"/>
            <a:ext cx="8250918" cy="236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5644" y="1988840"/>
            <a:ext cx="8170812"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505644" y="4253504"/>
            <a:ext cx="8170812"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FE969BBC-8354-FC48-930F-670DF5E6B28F}"/>
              </a:ext>
            </a:extLst>
          </p:cNvPr>
          <p:cNvSpPr>
            <a:spLocks noGrp="1"/>
          </p:cNvSpPr>
          <p:nvPr>
            <p:ph type="dt" sz="half" idx="10"/>
          </p:nvPr>
        </p:nvSpPr>
        <p:spPr/>
        <p:txBody>
          <a:bodyPr/>
          <a:lstStyle>
            <a:lvl1pPr>
              <a:defRPr smtClean="0"/>
            </a:lvl1pPr>
          </a:lstStyle>
          <a:p>
            <a:pPr>
              <a:defRPr/>
            </a:pPr>
            <a:fld id="{B74360FA-CF2E-E84B-B4B9-B93F01B41B5C}" type="datetimeFigureOut">
              <a:rPr lang="en-US" altLang="en-US"/>
              <a:pPr>
                <a:defRPr/>
              </a:pPr>
              <a:t>4/1/22</a:t>
            </a:fld>
            <a:endParaRPr lang="en-US" altLang="en-US"/>
          </a:p>
        </p:txBody>
      </p:sp>
      <p:sp>
        <p:nvSpPr>
          <p:cNvPr id="6" name="Footer Placeholder 4">
            <a:extLst>
              <a:ext uri="{FF2B5EF4-FFF2-40B4-BE49-F238E27FC236}">
                <a16:creationId xmlns:a16="http://schemas.microsoft.com/office/drawing/2014/main" id="{F16A5ABA-2C12-4641-8C36-8A341E082E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89E004-DC21-2243-9E6C-57CB6A9DEBBE}"/>
              </a:ext>
            </a:extLst>
          </p:cNvPr>
          <p:cNvSpPr>
            <a:spLocks noGrp="1"/>
          </p:cNvSpPr>
          <p:nvPr>
            <p:ph type="sldNum" sz="quarter" idx="12"/>
          </p:nvPr>
        </p:nvSpPr>
        <p:spPr/>
        <p:txBody>
          <a:bodyPr/>
          <a:lstStyle>
            <a:lvl1pPr>
              <a:defRPr smtClean="0"/>
            </a:lvl1pPr>
          </a:lstStyle>
          <a:p>
            <a:pPr>
              <a:defRPr/>
            </a:pPr>
            <a:fld id="{D089C757-5FFD-954F-948E-8A2C6CE34ACF}" type="slidenum">
              <a:rPr lang="en-US" altLang="en-US"/>
              <a:pPr>
                <a:defRPr/>
              </a:pPr>
              <a:t>‹#›</a:t>
            </a:fld>
            <a:endParaRPr lang="en-US" altLang="en-US"/>
          </a:p>
        </p:txBody>
      </p:sp>
      <p:cxnSp>
        <p:nvCxnSpPr>
          <p:cNvPr id="9" name="Straight Connector 8"/>
          <p:cNvCxnSpPr/>
          <p:nvPr userDrawn="1"/>
        </p:nvCxnSpPr>
        <p:spPr>
          <a:xfrm>
            <a:off x="467544" y="6237312"/>
            <a:ext cx="8208912"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pic>
        <p:nvPicPr>
          <p:cNvPr id="11" name="Picture 10" descr="NFC_logo_horizontal.eps">
            <a:extLst>
              <a:ext uri="{FF2B5EF4-FFF2-40B4-BE49-F238E27FC236}">
                <a16:creationId xmlns:a16="http://schemas.microsoft.com/office/drawing/2014/main" id="{2009C391-6D03-4308-9388-E0383835EC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2" name="Picture 11" descr="A drawing of a face&#10;&#10;Description automatically generated">
            <a:extLst>
              <a:ext uri="{FF2B5EF4-FFF2-40B4-BE49-F238E27FC236}">
                <a16:creationId xmlns:a16="http://schemas.microsoft.com/office/drawing/2014/main" id="{549938CC-1D87-4CDD-914B-5AA239C596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3" name="Picture 12">
            <a:extLst>
              <a:ext uri="{FF2B5EF4-FFF2-40B4-BE49-F238E27FC236}">
                <a16:creationId xmlns:a16="http://schemas.microsoft.com/office/drawing/2014/main" id="{7B5FCE4B-3F5A-49E7-A03D-78A7682669C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943715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2759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2759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6A4B94B-AA51-CF43-AF87-1D8C892E3FD5}"/>
              </a:ext>
            </a:extLst>
          </p:cNvPr>
          <p:cNvSpPr>
            <a:spLocks noGrp="1"/>
          </p:cNvSpPr>
          <p:nvPr>
            <p:ph type="dt" sz="half" idx="10"/>
          </p:nvPr>
        </p:nvSpPr>
        <p:spPr/>
        <p:txBody>
          <a:bodyPr/>
          <a:lstStyle>
            <a:lvl1pPr>
              <a:defRPr/>
            </a:lvl1pPr>
          </a:lstStyle>
          <a:p>
            <a:pPr>
              <a:defRPr/>
            </a:pPr>
            <a:fld id="{A30FF137-A55B-F240-9415-D6BB833CBD44}" type="datetimeFigureOut">
              <a:rPr lang="en-US" altLang="en-US"/>
              <a:pPr>
                <a:defRPr/>
              </a:pPr>
              <a:t>4/1/22</a:t>
            </a:fld>
            <a:endParaRPr lang="en-US" altLang="en-US"/>
          </a:p>
        </p:txBody>
      </p:sp>
      <p:sp>
        <p:nvSpPr>
          <p:cNvPr id="6" name="Footer Placeholder 4">
            <a:extLst>
              <a:ext uri="{FF2B5EF4-FFF2-40B4-BE49-F238E27FC236}">
                <a16:creationId xmlns:a16="http://schemas.microsoft.com/office/drawing/2014/main" id="{20F480B1-0ACD-AE4A-AB32-60E17E87E0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058B0C-38FD-4A4E-952D-BD8018E50EE1}"/>
              </a:ext>
            </a:extLst>
          </p:cNvPr>
          <p:cNvSpPr>
            <a:spLocks noGrp="1"/>
          </p:cNvSpPr>
          <p:nvPr>
            <p:ph type="sldNum" sz="quarter" idx="12"/>
          </p:nvPr>
        </p:nvSpPr>
        <p:spPr/>
        <p:txBody>
          <a:bodyPr/>
          <a:lstStyle>
            <a:lvl1pPr>
              <a:defRPr/>
            </a:lvl1pPr>
          </a:lstStyle>
          <a:p>
            <a:pPr>
              <a:defRPr/>
            </a:pPr>
            <a:fld id="{E2D8DB71-A5B9-3D4B-8FA0-0EB965A18141}" type="slidenum">
              <a:rPr lang="en-US" altLang="en-US"/>
              <a:pPr>
                <a:defRPr/>
              </a:pPr>
              <a:t>‹#›</a:t>
            </a:fld>
            <a:endParaRPr lang="en-US" altLang="en-US"/>
          </a:p>
        </p:txBody>
      </p:sp>
      <p:cxnSp>
        <p:nvCxnSpPr>
          <p:cNvPr id="9" name="Straight Connector 8"/>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10" descr="NFC_logo_horizontal.eps">
            <a:extLst>
              <a:ext uri="{FF2B5EF4-FFF2-40B4-BE49-F238E27FC236}">
                <a16:creationId xmlns:a16="http://schemas.microsoft.com/office/drawing/2014/main" id="{D0D567BF-72AE-45C7-BDC0-A7B81A585E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2" name="Picture 11" descr="A drawing of a face&#10;&#10;Description automatically generated">
            <a:extLst>
              <a:ext uri="{FF2B5EF4-FFF2-40B4-BE49-F238E27FC236}">
                <a16:creationId xmlns:a16="http://schemas.microsoft.com/office/drawing/2014/main" id="{2117FF5C-F279-462B-9891-7E86E6B210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3" name="Picture 12">
            <a:extLst>
              <a:ext uri="{FF2B5EF4-FFF2-40B4-BE49-F238E27FC236}">
                <a16:creationId xmlns:a16="http://schemas.microsoft.com/office/drawing/2014/main" id="{1A515FB5-008C-4A42-86A8-161333FF0C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402090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4F5A47D-1D79-2A44-B1BB-686C3D8BBAA2}"/>
              </a:ext>
            </a:extLst>
          </p:cNvPr>
          <p:cNvCxnSpPr/>
          <p:nvPr/>
        </p:nvCxnSpPr>
        <p:spPr>
          <a:xfrm flipH="1">
            <a:off x="4572000" y="1692275"/>
            <a:ext cx="1588" cy="425700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510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510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01498577-C11F-BA4B-AC31-54C6E5DBC4A3}"/>
              </a:ext>
            </a:extLst>
          </p:cNvPr>
          <p:cNvSpPr>
            <a:spLocks noGrp="1"/>
          </p:cNvSpPr>
          <p:nvPr>
            <p:ph type="dt" sz="half" idx="10"/>
          </p:nvPr>
        </p:nvSpPr>
        <p:spPr/>
        <p:txBody>
          <a:bodyPr/>
          <a:lstStyle>
            <a:lvl1pPr>
              <a:defRPr smtClean="0"/>
            </a:lvl1pPr>
          </a:lstStyle>
          <a:p>
            <a:pPr>
              <a:defRPr/>
            </a:pPr>
            <a:fld id="{AF885FDE-3643-5440-944E-F2D9B844C8B9}" type="datetimeFigureOut">
              <a:rPr lang="en-US" altLang="en-US"/>
              <a:pPr>
                <a:defRPr/>
              </a:pPr>
              <a:t>4/1/22</a:t>
            </a:fld>
            <a:endParaRPr lang="en-US" altLang="en-US"/>
          </a:p>
        </p:txBody>
      </p:sp>
      <p:sp>
        <p:nvSpPr>
          <p:cNvPr id="9" name="Footer Placeholder 7">
            <a:extLst>
              <a:ext uri="{FF2B5EF4-FFF2-40B4-BE49-F238E27FC236}">
                <a16:creationId xmlns:a16="http://schemas.microsoft.com/office/drawing/2014/main" id="{0129E204-E749-5841-B313-3833A0FD45B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E1338224-C761-2A40-B0C2-067707ED5E96}"/>
              </a:ext>
            </a:extLst>
          </p:cNvPr>
          <p:cNvSpPr>
            <a:spLocks noGrp="1"/>
          </p:cNvSpPr>
          <p:nvPr>
            <p:ph type="sldNum" sz="quarter" idx="12"/>
          </p:nvPr>
        </p:nvSpPr>
        <p:spPr/>
        <p:txBody>
          <a:bodyPr/>
          <a:lstStyle>
            <a:lvl1pPr>
              <a:defRPr smtClean="0"/>
            </a:lvl1pPr>
          </a:lstStyle>
          <a:p>
            <a:pPr>
              <a:defRPr/>
            </a:pPr>
            <a:fld id="{B1A10F70-2F75-134C-A340-1FDA919D5A7F}" type="slidenum">
              <a:rPr lang="en-US" altLang="en-US"/>
              <a:pPr>
                <a:defRPr/>
              </a:pPr>
              <a:t>‹#›</a:t>
            </a:fld>
            <a:endParaRPr lang="en-US" altLang="en-US"/>
          </a:p>
        </p:txBody>
      </p:sp>
      <p:cxnSp>
        <p:nvCxnSpPr>
          <p:cNvPr id="12" name="Straight Connector 11"/>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descr="NFC_logo_horizontal.eps">
            <a:extLst>
              <a:ext uri="{FF2B5EF4-FFF2-40B4-BE49-F238E27FC236}">
                <a16:creationId xmlns:a16="http://schemas.microsoft.com/office/drawing/2014/main" id="{7ED1C323-87E0-4B4D-9E8D-25BB2DCF8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5" name="Picture 14" descr="A drawing of a face&#10;&#10;Description automatically generated">
            <a:extLst>
              <a:ext uri="{FF2B5EF4-FFF2-40B4-BE49-F238E27FC236}">
                <a16:creationId xmlns:a16="http://schemas.microsoft.com/office/drawing/2014/main" id="{93B94634-27A7-4306-80A0-B89242BFA8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6" name="Picture 15">
            <a:extLst>
              <a:ext uri="{FF2B5EF4-FFF2-40B4-BE49-F238E27FC236}">
                <a16:creationId xmlns:a16="http://schemas.microsoft.com/office/drawing/2014/main" id="{219880AD-24AD-42E5-A416-F8E188DCE1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162627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3C6266B-D02B-2E45-93D2-0B8916B8796F}"/>
              </a:ext>
            </a:extLst>
          </p:cNvPr>
          <p:cNvSpPr>
            <a:spLocks noGrp="1"/>
          </p:cNvSpPr>
          <p:nvPr>
            <p:ph type="dt" sz="half" idx="10"/>
          </p:nvPr>
        </p:nvSpPr>
        <p:spPr/>
        <p:txBody>
          <a:bodyPr/>
          <a:lstStyle>
            <a:lvl1pPr>
              <a:defRPr/>
            </a:lvl1pPr>
          </a:lstStyle>
          <a:p>
            <a:pPr>
              <a:defRPr/>
            </a:pPr>
            <a:fld id="{4318B508-AAFD-9542-9295-0CEB385ABC1F}" type="datetimeFigureOut">
              <a:rPr lang="en-US" altLang="en-US"/>
              <a:pPr>
                <a:defRPr/>
              </a:pPr>
              <a:t>4/1/22</a:t>
            </a:fld>
            <a:endParaRPr lang="en-US" altLang="en-US"/>
          </a:p>
        </p:txBody>
      </p:sp>
      <p:sp>
        <p:nvSpPr>
          <p:cNvPr id="4" name="Footer Placeholder 4">
            <a:extLst>
              <a:ext uri="{FF2B5EF4-FFF2-40B4-BE49-F238E27FC236}">
                <a16:creationId xmlns:a16="http://schemas.microsoft.com/office/drawing/2014/main" id="{4ECF1976-DB16-F549-A0D3-331BCA2D49E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ED4586-BDF3-144C-8416-543C75C40097}"/>
              </a:ext>
            </a:extLst>
          </p:cNvPr>
          <p:cNvSpPr>
            <a:spLocks noGrp="1"/>
          </p:cNvSpPr>
          <p:nvPr>
            <p:ph type="sldNum" sz="quarter" idx="12"/>
          </p:nvPr>
        </p:nvSpPr>
        <p:spPr/>
        <p:txBody>
          <a:bodyPr/>
          <a:lstStyle>
            <a:lvl1pPr>
              <a:defRPr/>
            </a:lvl1pPr>
          </a:lstStyle>
          <a:p>
            <a:pPr>
              <a:defRPr/>
            </a:pPr>
            <a:fld id="{8DB738C0-EBB5-BB42-A710-D326C5CB4A17}" type="slidenum">
              <a:rPr lang="en-US" altLang="en-US"/>
              <a:pPr>
                <a:defRPr/>
              </a:pPr>
              <a:t>‹#›</a:t>
            </a:fld>
            <a:endParaRPr lang="en-US" altLang="en-US"/>
          </a:p>
        </p:txBody>
      </p:sp>
      <p:cxnSp>
        <p:nvCxnSpPr>
          <p:cNvPr id="7" name="Straight Connector 6"/>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NFC_logo_horizontal.eps">
            <a:extLst>
              <a:ext uri="{FF2B5EF4-FFF2-40B4-BE49-F238E27FC236}">
                <a16:creationId xmlns:a16="http://schemas.microsoft.com/office/drawing/2014/main" id="{40208B9D-F9D5-41A3-B683-F5DD9DE77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0" name="Picture 9" descr="A drawing of a face&#10;&#10;Description automatically generated">
            <a:extLst>
              <a:ext uri="{FF2B5EF4-FFF2-40B4-BE49-F238E27FC236}">
                <a16:creationId xmlns:a16="http://schemas.microsoft.com/office/drawing/2014/main" id="{F78B808B-C872-4DA9-8CED-24C86CEABE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1" name="Picture 10">
            <a:extLst>
              <a:ext uri="{FF2B5EF4-FFF2-40B4-BE49-F238E27FC236}">
                <a16:creationId xmlns:a16="http://schemas.microsoft.com/office/drawing/2014/main" id="{AE64E6E3-A872-48D6-BB23-5587498A52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140670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5D41BBC-7AAF-A444-BFE8-A0DECC3845A9}"/>
              </a:ext>
            </a:extLst>
          </p:cNvPr>
          <p:cNvSpPr>
            <a:spLocks noGrp="1"/>
          </p:cNvSpPr>
          <p:nvPr>
            <p:ph type="dt" sz="half" idx="10"/>
          </p:nvPr>
        </p:nvSpPr>
        <p:spPr/>
        <p:txBody>
          <a:bodyPr/>
          <a:lstStyle>
            <a:lvl1pPr>
              <a:defRPr/>
            </a:lvl1pPr>
          </a:lstStyle>
          <a:p>
            <a:pPr>
              <a:defRPr/>
            </a:pPr>
            <a:fld id="{F4DE643C-8B35-F24D-895D-737BCD559C24}" type="datetimeFigureOut">
              <a:rPr lang="en-US" altLang="en-US"/>
              <a:pPr>
                <a:defRPr/>
              </a:pPr>
              <a:t>4/1/22</a:t>
            </a:fld>
            <a:endParaRPr lang="en-US" altLang="en-US"/>
          </a:p>
        </p:txBody>
      </p:sp>
      <p:sp>
        <p:nvSpPr>
          <p:cNvPr id="3" name="Footer Placeholder 4">
            <a:extLst>
              <a:ext uri="{FF2B5EF4-FFF2-40B4-BE49-F238E27FC236}">
                <a16:creationId xmlns:a16="http://schemas.microsoft.com/office/drawing/2014/main" id="{72AF35E5-0C9B-7846-B928-262DAAC31C9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13428B8-C7CE-B442-BD0E-C5502CBD3455}"/>
              </a:ext>
            </a:extLst>
          </p:cNvPr>
          <p:cNvSpPr>
            <a:spLocks noGrp="1"/>
          </p:cNvSpPr>
          <p:nvPr>
            <p:ph type="sldNum" sz="quarter" idx="12"/>
          </p:nvPr>
        </p:nvSpPr>
        <p:spPr/>
        <p:txBody>
          <a:bodyPr/>
          <a:lstStyle>
            <a:lvl1pPr>
              <a:defRPr/>
            </a:lvl1pPr>
          </a:lstStyle>
          <a:p>
            <a:pPr>
              <a:defRPr/>
            </a:pPr>
            <a:fld id="{EC1CC62C-9B9B-3049-B651-4848EF8A36F2}" type="slidenum">
              <a:rPr lang="en-US" altLang="en-US"/>
              <a:pPr>
                <a:defRPr/>
              </a:pPr>
              <a:t>‹#›</a:t>
            </a:fld>
            <a:endParaRPr lang="en-US" altLang="en-US"/>
          </a:p>
        </p:txBody>
      </p:sp>
      <p:cxnSp>
        <p:nvCxnSpPr>
          <p:cNvPr id="6" name="Straight Connector 5"/>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NFC_logo_horizontal.eps">
            <a:extLst>
              <a:ext uri="{FF2B5EF4-FFF2-40B4-BE49-F238E27FC236}">
                <a16:creationId xmlns:a16="http://schemas.microsoft.com/office/drawing/2014/main" id="{3C51CA45-DF78-4682-9490-BEC79126C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9" name="Picture 8" descr="A drawing of a face&#10;&#10;Description automatically generated">
            <a:extLst>
              <a:ext uri="{FF2B5EF4-FFF2-40B4-BE49-F238E27FC236}">
                <a16:creationId xmlns:a16="http://schemas.microsoft.com/office/drawing/2014/main" id="{7B2D3343-4883-4EC2-8C7D-9CF4D12BC2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0" name="Picture 9">
            <a:extLst>
              <a:ext uri="{FF2B5EF4-FFF2-40B4-BE49-F238E27FC236}">
                <a16:creationId xmlns:a16="http://schemas.microsoft.com/office/drawing/2014/main" id="{336D50DA-B3F5-4E48-8C51-ABBCB8890D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32443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0A9A7DC-025A-1648-BF22-47113C854562}"/>
              </a:ext>
            </a:extLst>
          </p:cNvPr>
          <p:cNvCxnSpPr/>
          <p:nvPr/>
        </p:nvCxnSpPr>
        <p:spPr>
          <a:xfrm flipH="1">
            <a:off x="2771800" y="792163"/>
            <a:ext cx="4738" cy="515711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157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3"/>
            <a:ext cx="2139696" cy="38187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883E7E80-73CC-6B4E-892D-B319114962E2}"/>
              </a:ext>
            </a:extLst>
          </p:cNvPr>
          <p:cNvSpPr>
            <a:spLocks noGrp="1"/>
          </p:cNvSpPr>
          <p:nvPr>
            <p:ph type="dt" sz="half" idx="10"/>
          </p:nvPr>
        </p:nvSpPr>
        <p:spPr/>
        <p:txBody>
          <a:bodyPr/>
          <a:lstStyle>
            <a:lvl1pPr>
              <a:defRPr smtClean="0"/>
            </a:lvl1pPr>
          </a:lstStyle>
          <a:p>
            <a:pPr>
              <a:defRPr/>
            </a:pPr>
            <a:fld id="{4359B4DA-D465-704B-82FA-9C560F293AB1}" type="datetimeFigureOut">
              <a:rPr lang="en-US" altLang="en-US"/>
              <a:pPr>
                <a:defRPr/>
              </a:pPr>
              <a:t>4/1/22</a:t>
            </a:fld>
            <a:endParaRPr lang="en-US" altLang="en-US"/>
          </a:p>
        </p:txBody>
      </p:sp>
      <p:sp>
        <p:nvSpPr>
          <p:cNvPr id="7" name="Footer Placeholder 5">
            <a:extLst>
              <a:ext uri="{FF2B5EF4-FFF2-40B4-BE49-F238E27FC236}">
                <a16:creationId xmlns:a16="http://schemas.microsoft.com/office/drawing/2014/main" id="{438A9399-5A7C-B444-9384-91D5E53297F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82BB77C-575A-A24A-9D15-CFDE7F0A3649}"/>
              </a:ext>
            </a:extLst>
          </p:cNvPr>
          <p:cNvSpPr>
            <a:spLocks noGrp="1"/>
          </p:cNvSpPr>
          <p:nvPr>
            <p:ph type="sldNum" sz="quarter" idx="12"/>
          </p:nvPr>
        </p:nvSpPr>
        <p:spPr/>
        <p:txBody>
          <a:bodyPr/>
          <a:lstStyle>
            <a:lvl1pPr>
              <a:defRPr smtClean="0"/>
            </a:lvl1pPr>
          </a:lstStyle>
          <a:p>
            <a:pPr>
              <a:defRPr/>
            </a:pPr>
            <a:fld id="{016D7D7F-4572-A34C-B33D-1962B232E148}" type="slidenum">
              <a:rPr lang="en-US" altLang="en-US"/>
              <a:pPr>
                <a:defRPr/>
              </a:pPr>
              <a:t>‹#›</a:t>
            </a:fld>
            <a:endParaRPr lang="en-US" altLang="en-US"/>
          </a:p>
        </p:txBody>
      </p:sp>
      <p:cxnSp>
        <p:nvCxnSpPr>
          <p:cNvPr id="10" name="Straight Connector 9"/>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NFC_logo_horizontal.eps">
            <a:extLst>
              <a:ext uri="{FF2B5EF4-FFF2-40B4-BE49-F238E27FC236}">
                <a16:creationId xmlns:a16="http://schemas.microsoft.com/office/drawing/2014/main" id="{27B61FDD-2CB5-4B07-8479-18C00B5D38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3" name="Picture 12" descr="A drawing of a face&#10;&#10;Description automatically generated">
            <a:extLst>
              <a:ext uri="{FF2B5EF4-FFF2-40B4-BE49-F238E27FC236}">
                <a16:creationId xmlns:a16="http://schemas.microsoft.com/office/drawing/2014/main" id="{8353B9DA-5755-4FDE-A0A4-2BCFA0AADD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4" name="Picture 13">
            <a:extLst>
              <a:ext uri="{FF2B5EF4-FFF2-40B4-BE49-F238E27FC236}">
                <a16:creationId xmlns:a16="http://schemas.microsoft.com/office/drawing/2014/main" id="{96A86898-00DE-46C4-8CF4-139F41FCF3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63584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D5D83B-0CDD-524D-980D-3B765D49257F}"/>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C6D04CA9-3E91-4648-A823-BC7A6A64731A}"/>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658F1595-06B7-4A4A-B832-4AE16ED80801}"/>
              </a:ext>
            </a:extLst>
          </p:cNvPr>
          <p:cNvSpPr>
            <a:spLocks noGrp="1"/>
          </p:cNvSpPr>
          <p:nvPr>
            <p:ph type="body" idx="1"/>
          </p:nvPr>
        </p:nvSpPr>
        <p:spPr bwMode="auto">
          <a:xfrm>
            <a:off x="457200" y="1600200"/>
            <a:ext cx="8229600" cy="4421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A2641AC5-1647-4F43-B8ED-40A3D6D2D6D0}"/>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89BB5C50-143C-7647-B1EC-66F41E3D12B7}"/>
              </a:ext>
            </a:extLst>
          </p:cNvPr>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defRPr>
            </a:lvl1pPr>
          </a:lstStyle>
          <a:p>
            <a:pPr>
              <a:defRPr/>
            </a:pPr>
            <a:fld id="{8063069F-3DBC-F849-84D6-D58D7F7287AA}" type="datetimeFigureOut">
              <a:rPr lang="en-US" altLang="en-US"/>
              <a:pPr>
                <a:defRPr/>
              </a:pPr>
              <a:t>4/1/22</a:t>
            </a:fld>
            <a:endParaRPr lang="en-US" altLang="en-US"/>
          </a:p>
        </p:txBody>
      </p:sp>
      <p:sp>
        <p:nvSpPr>
          <p:cNvPr id="5" name="Footer Placeholder 4">
            <a:extLst>
              <a:ext uri="{FF2B5EF4-FFF2-40B4-BE49-F238E27FC236}">
                <a16:creationId xmlns:a16="http://schemas.microsoft.com/office/drawing/2014/main" id="{6D8493F6-A0D9-B24B-AAF7-83D2640A9B6C}"/>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3309B0D-7420-B248-B636-BF29E8A504F0}"/>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smtClean="0">
                <a:solidFill>
                  <a:srgbClr val="FFFFFF"/>
                </a:solidFill>
              </a:defRPr>
            </a:lvl1pPr>
          </a:lstStyle>
          <a:p>
            <a:pPr>
              <a:defRPr/>
            </a:pPr>
            <a:fld id="{0625BF09-BEB7-8247-8A2F-99BD299D02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8" r:id="rId1"/>
    <p:sldLayoutId id="2147483871" r:id="rId2"/>
    <p:sldLayoutId id="2147483879" r:id="rId3"/>
    <p:sldLayoutId id="2147483872" r:id="rId4"/>
    <p:sldLayoutId id="2147483880" r:id="rId5"/>
    <p:sldLayoutId id="2147483873" r:id="rId6"/>
    <p:sldLayoutId id="2147483874" r:id="rId7"/>
    <p:sldLayoutId id="2147483881" r:id="rId8"/>
  </p:sldLayoutIdLst>
  <p:txStyles>
    <p:titleStyle>
      <a:lvl1pPr algn="l" rtl="0" eaLnBrk="1" fontAlgn="base" hangingPunct="1">
        <a:spcBef>
          <a:spcPct val="0"/>
        </a:spcBef>
        <a:spcAft>
          <a:spcPct val="0"/>
        </a:spcAft>
        <a:defRPr sz="4000" kern="1200" spc="-100">
          <a:solidFill>
            <a:schemeClr val="tx2"/>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2pPr>
      <a:lvl3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3pPr>
      <a:lvl4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4pPr>
      <a:lvl5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1" fontAlgn="base" hangingPunct="1">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1" fontAlgn="base" hangingPunct="1">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004888" indent="-182563" algn="l" rtl="0" eaLnBrk="1" fontAlgn="base" hangingPunct="1">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1" fontAlgn="base" hangingPunct="1">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homewardtrust.ca/homeless-amid-covi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3C27-D86D-FF4A-B9EB-D9662B2FE520}"/>
              </a:ext>
            </a:extLst>
          </p:cNvPr>
          <p:cNvSpPr>
            <a:spLocks noGrp="1"/>
          </p:cNvSpPr>
          <p:nvPr>
            <p:ph type="ctrTitle"/>
          </p:nvPr>
        </p:nvSpPr>
        <p:spPr/>
        <p:txBody>
          <a:bodyPr/>
          <a:lstStyle/>
          <a:p>
            <a:pPr algn="ctr" fontAlgn="auto">
              <a:spcAft>
                <a:spcPts val="0"/>
              </a:spcAft>
              <a:defRPr/>
            </a:pPr>
            <a:br>
              <a:rPr lang="en-US" dirty="0">
                <a:ea typeface="+mj-ea"/>
                <a:cs typeface="+mj-cs"/>
              </a:rPr>
            </a:br>
            <a:br>
              <a:rPr lang="en-US" dirty="0">
                <a:ea typeface="+mj-ea"/>
                <a:cs typeface="+mj-cs"/>
              </a:rPr>
            </a:br>
            <a:br>
              <a:rPr lang="en-US" dirty="0">
                <a:ea typeface="+mj-ea"/>
                <a:cs typeface="+mj-cs"/>
              </a:rPr>
            </a:br>
            <a:r>
              <a:rPr lang="en-US" dirty="0"/>
              <a:t>emerging themes</a:t>
            </a:r>
            <a:endParaRPr lang="en-US" dirty="0">
              <a:ea typeface="+mj-ea"/>
              <a:cs typeface="+mj-cs"/>
            </a:endParaRPr>
          </a:p>
        </p:txBody>
      </p:sp>
      <p:sp>
        <p:nvSpPr>
          <p:cNvPr id="3" name="Subtitle 2">
            <a:extLst>
              <a:ext uri="{FF2B5EF4-FFF2-40B4-BE49-F238E27FC236}">
                <a16:creationId xmlns:a16="http://schemas.microsoft.com/office/drawing/2014/main" id="{FF88D0EF-4435-9942-92D4-A41F08F3C163}"/>
              </a:ext>
            </a:extLst>
          </p:cNvPr>
          <p:cNvSpPr>
            <a:spLocks noGrp="1"/>
          </p:cNvSpPr>
          <p:nvPr>
            <p:ph type="subTitle" idx="1"/>
          </p:nvPr>
        </p:nvSpPr>
        <p:spPr>
          <a:xfrm>
            <a:off x="685800" y="3505200"/>
            <a:ext cx="7630616" cy="2804120"/>
          </a:xfrm>
        </p:spPr>
        <p:txBody>
          <a:bodyPr rtlCol="0">
            <a:normAutofit lnSpcReduction="10000"/>
          </a:bodyPr>
          <a:lstStyle/>
          <a:p>
            <a:pPr algn="ctr" fontAlgn="auto">
              <a:spcAft>
                <a:spcPts val="0"/>
              </a:spcAft>
              <a:defRPr/>
            </a:pPr>
            <a:r>
              <a:rPr lang="en-US" sz="2000" b="1" dirty="0">
                <a:ea typeface="+mn-ea"/>
                <a:cs typeface="+mn-cs"/>
              </a:rPr>
              <a:t>By Nick </a:t>
            </a:r>
            <a:r>
              <a:rPr lang="en-US" sz="2000" b="1" dirty="0" err="1">
                <a:ea typeface="+mn-ea"/>
                <a:cs typeface="+mn-cs"/>
              </a:rPr>
              <a:t>Falvo</a:t>
            </a:r>
            <a:r>
              <a:rPr lang="en-US" sz="2000" b="1" dirty="0">
                <a:ea typeface="+mn-ea"/>
                <a:cs typeface="+mn-cs"/>
              </a:rPr>
              <a:t>, PhD</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Homelessness 101</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Prepared for Canadian Housing &amp;</a:t>
            </a:r>
          </a:p>
          <a:p>
            <a:pPr algn="ctr" fontAlgn="auto">
              <a:spcAft>
                <a:spcPts val="0"/>
              </a:spcAft>
              <a:defRPr/>
            </a:pPr>
            <a:r>
              <a:rPr lang="en-US" sz="2000" dirty="0">
                <a:ea typeface="+mn-ea"/>
                <a:cs typeface="+mn-cs"/>
              </a:rPr>
              <a:t>Renewal Association</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Apr 25, 2022</a:t>
            </a:r>
          </a:p>
          <a:p>
            <a:pPr fontAlgn="auto">
              <a:spcAft>
                <a:spcPts val="0"/>
              </a:spcAft>
              <a:defRPr/>
            </a:pPr>
            <a:endParaRPr lang="en-US" sz="1800" b="1"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1B67-9986-2140-891A-5C8B2CD0991C}"/>
              </a:ext>
            </a:extLst>
          </p:cNvPr>
          <p:cNvSpPr>
            <a:spLocks noGrp="1"/>
          </p:cNvSpPr>
          <p:nvPr>
            <p:ph type="title"/>
          </p:nvPr>
        </p:nvSpPr>
        <p:spPr/>
        <p:txBody>
          <a:bodyPr/>
          <a:lstStyle/>
          <a:p>
            <a:r>
              <a:rPr lang="en-US" dirty="0"/>
              <a:t>COVID-related developments (cont’d)</a:t>
            </a:r>
          </a:p>
        </p:txBody>
      </p:sp>
      <p:sp>
        <p:nvSpPr>
          <p:cNvPr id="3" name="Content Placeholder 2">
            <a:extLst>
              <a:ext uri="{FF2B5EF4-FFF2-40B4-BE49-F238E27FC236}">
                <a16:creationId xmlns:a16="http://schemas.microsoft.com/office/drawing/2014/main" id="{1C4004D3-4973-1E49-BF4D-0D6EED241AD5}"/>
              </a:ext>
            </a:extLst>
          </p:cNvPr>
          <p:cNvSpPr>
            <a:spLocks noGrp="1"/>
          </p:cNvSpPr>
          <p:nvPr>
            <p:ph idx="1"/>
          </p:nvPr>
        </p:nvSpPr>
        <p:spPr/>
        <p:txBody>
          <a:bodyPr/>
          <a:lstStyle/>
          <a:p>
            <a:pPr marL="0" indent="0">
              <a:buNone/>
            </a:pPr>
            <a:r>
              <a:rPr lang="en-US" b="1" dirty="0"/>
              <a:t>Examples of health care innovations</a:t>
            </a:r>
          </a:p>
          <a:p>
            <a:endParaRPr lang="en-US" dirty="0"/>
          </a:p>
          <a:p>
            <a:r>
              <a:rPr lang="en-US" dirty="0"/>
              <a:t>A larger share of Toronto’s emergency facilities are seeing primary health care—i.e., service provision by family physicians and nurses—provided on site. </a:t>
            </a:r>
          </a:p>
          <a:p>
            <a:endParaRPr lang="en-US" dirty="0"/>
          </a:p>
          <a:p>
            <a:r>
              <a:rPr lang="en-US" dirty="0"/>
              <a:t>Some Toronto shelters are also seeing pharmacists keep regular hours on site. </a:t>
            </a:r>
          </a:p>
          <a:p>
            <a:endParaRPr lang="en-US" dirty="0"/>
          </a:p>
        </p:txBody>
      </p:sp>
    </p:spTree>
    <p:extLst>
      <p:ext uri="{BB962C8B-B14F-4D97-AF65-F5344CB8AC3E}">
        <p14:creationId xmlns:p14="http://schemas.microsoft.com/office/powerpoint/2010/main" val="283195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F0763-5365-864A-B5F5-59BC35545886}"/>
              </a:ext>
            </a:extLst>
          </p:cNvPr>
          <p:cNvSpPr>
            <a:spLocks noGrp="1"/>
          </p:cNvSpPr>
          <p:nvPr>
            <p:ph type="title"/>
          </p:nvPr>
        </p:nvSpPr>
        <p:spPr/>
        <p:txBody>
          <a:bodyPr/>
          <a:lstStyle/>
          <a:p>
            <a:r>
              <a:rPr lang="en-US" dirty="0"/>
              <a:t>COVID-related developments (cont’d)</a:t>
            </a:r>
          </a:p>
        </p:txBody>
      </p:sp>
      <p:sp>
        <p:nvSpPr>
          <p:cNvPr id="3" name="Content Placeholder 2">
            <a:extLst>
              <a:ext uri="{FF2B5EF4-FFF2-40B4-BE49-F238E27FC236}">
                <a16:creationId xmlns:a16="http://schemas.microsoft.com/office/drawing/2014/main" id="{08189F35-6043-E543-AFFF-41D5D9797DA7}"/>
              </a:ext>
            </a:extLst>
          </p:cNvPr>
          <p:cNvSpPr>
            <a:spLocks noGrp="1"/>
          </p:cNvSpPr>
          <p:nvPr>
            <p:ph idx="1"/>
          </p:nvPr>
        </p:nvSpPr>
        <p:spPr/>
        <p:txBody>
          <a:bodyPr/>
          <a:lstStyle/>
          <a:p>
            <a:pPr marL="0" indent="0">
              <a:buNone/>
            </a:pPr>
            <a:r>
              <a:rPr lang="en-US" b="1" dirty="0"/>
              <a:t>Examples of health care innovations (cont’d)</a:t>
            </a:r>
          </a:p>
          <a:p>
            <a:pPr marL="0" indent="0">
              <a:buNone/>
            </a:pPr>
            <a:endParaRPr lang="en-US" dirty="0"/>
          </a:p>
          <a:p>
            <a:r>
              <a:rPr lang="en-US" dirty="0"/>
              <a:t>Some Calgary shelters have seen a substantial increase in the use of licensed practical nurses and paramedics on site. </a:t>
            </a:r>
          </a:p>
          <a:p>
            <a:endParaRPr lang="en-US" dirty="0"/>
          </a:p>
          <a:p>
            <a:r>
              <a:rPr lang="en-US" dirty="0"/>
              <a:t>Some of this funding has been quite substantial. Total nursing positions at the Calgary Drop-In have increased from 2.0 FTEs to 17.0 FTEs during the pandemic. </a:t>
            </a:r>
          </a:p>
          <a:p>
            <a:endParaRPr lang="en-US" dirty="0"/>
          </a:p>
          <a:p>
            <a:endParaRPr lang="en-US" dirty="0"/>
          </a:p>
          <a:p>
            <a:endParaRPr lang="en-US" dirty="0"/>
          </a:p>
        </p:txBody>
      </p:sp>
    </p:spTree>
    <p:extLst>
      <p:ext uri="{BB962C8B-B14F-4D97-AF65-F5344CB8AC3E}">
        <p14:creationId xmlns:p14="http://schemas.microsoft.com/office/powerpoint/2010/main" val="3947982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AE83A-B0B1-7542-A196-6FBC56A5B836}"/>
              </a:ext>
            </a:extLst>
          </p:cNvPr>
          <p:cNvSpPr>
            <a:spLocks noGrp="1"/>
          </p:cNvSpPr>
          <p:nvPr>
            <p:ph type="title"/>
          </p:nvPr>
        </p:nvSpPr>
        <p:spPr/>
        <p:txBody>
          <a:bodyPr/>
          <a:lstStyle/>
          <a:p>
            <a:r>
              <a:rPr lang="en-US" dirty="0"/>
              <a:t>COVID-related developments (cont’d)</a:t>
            </a:r>
          </a:p>
        </p:txBody>
      </p:sp>
      <p:sp>
        <p:nvSpPr>
          <p:cNvPr id="3" name="Content Placeholder 2">
            <a:extLst>
              <a:ext uri="{FF2B5EF4-FFF2-40B4-BE49-F238E27FC236}">
                <a16:creationId xmlns:a16="http://schemas.microsoft.com/office/drawing/2014/main" id="{F7B190B2-3CA4-764F-BA73-63A492AF2812}"/>
              </a:ext>
            </a:extLst>
          </p:cNvPr>
          <p:cNvSpPr>
            <a:spLocks noGrp="1"/>
          </p:cNvSpPr>
          <p:nvPr>
            <p:ph idx="1"/>
          </p:nvPr>
        </p:nvSpPr>
        <p:spPr/>
        <p:txBody>
          <a:bodyPr/>
          <a:lstStyle/>
          <a:p>
            <a:pPr marL="0" indent="0">
              <a:buNone/>
            </a:pPr>
            <a:r>
              <a:rPr lang="en-US" b="1" dirty="0"/>
              <a:t>Examples of health care innovations (cont’d)</a:t>
            </a:r>
          </a:p>
          <a:p>
            <a:pPr marL="0" indent="0">
              <a:buNone/>
            </a:pPr>
            <a:endParaRPr lang="en-US" dirty="0"/>
          </a:p>
          <a:p>
            <a:r>
              <a:rPr lang="en-US" dirty="0"/>
              <a:t>Nurses in shelters have provided wound care, medication administration, overdose responses and other health-related assessments. </a:t>
            </a:r>
          </a:p>
          <a:p>
            <a:endParaRPr lang="en-US" dirty="0"/>
          </a:p>
          <a:p>
            <a:r>
              <a:rPr lang="en-US" dirty="0"/>
              <a:t>Prior to these enhancements, such nursing services were typically provided ‘off site’ by both community healthcare providers and hospital emergency departments.</a:t>
            </a:r>
          </a:p>
          <a:p>
            <a:endParaRPr lang="en-US" dirty="0"/>
          </a:p>
          <a:p>
            <a:endParaRPr lang="en-US" dirty="0"/>
          </a:p>
        </p:txBody>
      </p:sp>
    </p:spTree>
    <p:extLst>
      <p:ext uri="{BB962C8B-B14F-4D97-AF65-F5344CB8AC3E}">
        <p14:creationId xmlns:p14="http://schemas.microsoft.com/office/powerpoint/2010/main" val="2910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9360-AABC-B04E-87D9-9F3D312A39AA}"/>
              </a:ext>
            </a:extLst>
          </p:cNvPr>
          <p:cNvSpPr>
            <a:spLocks noGrp="1"/>
          </p:cNvSpPr>
          <p:nvPr>
            <p:ph type="title"/>
          </p:nvPr>
        </p:nvSpPr>
        <p:spPr/>
        <p:txBody>
          <a:bodyPr/>
          <a:lstStyle/>
          <a:p>
            <a:r>
              <a:rPr lang="en-US" dirty="0"/>
              <a:t>COVID-related developments (cont’d)</a:t>
            </a:r>
          </a:p>
        </p:txBody>
      </p:sp>
      <p:sp>
        <p:nvSpPr>
          <p:cNvPr id="3" name="Content Placeholder 2">
            <a:extLst>
              <a:ext uri="{FF2B5EF4-FFF2-40B4-BE49-F238E27FC236}">
                <a16:creationId xmlns:a16="http://schemas.microsoft.com/office/drawing/2014/main" id="{A816DAE0-AC58-BC46-A0DD-BC040713C3A1}"/>
              </a:ext>
            </a:extLst>
          </p:cNvPr>
          <p:cNvSpPr>
            <a:spLocks noGrp="1"/>
          </p:cNvSpPr>
          <p:nvPr>
            <p:ph idx="1"/>
          </p:nvPr>
        </p:nvSpPr>
        <p:spPr/>
        <p:txBody>
          <a:bodyPr/>
          <a:lstStyle/>
          <a:p>
            <a:pPr marL="0" indent="0">
              <a:buNone/>
            </a:pPr>
            <a:r>
              <a:rPr lang="en-US" b="1" dirty="0"/>
              <a:t>Examples of health care innovations (cont’d)</a:t>
            </a:r>
          </a:p>
          <a:p>
            <a:pPr marL="0" indent="0">
              <a:buNone/>
            </a:pPr>
            <a:endParaRPr lang="en-US" dirty="0"/>
          </a:p>
          <a:p>
            <a:r>
              <a:rPr lang="en-US" dirty="0"/>
              <a:t>In Ottawa, supervised consumption services and a safe supply of cannabis are both offered at an isolation site designated for persons experiencing homelessness. </a:t>
            </a:r>
          </a:p>
          <a:p>
            <a:pPr marL="0" indent="0">
              <a:buNone/>
            </a:pPr>
            <a:endParaRPr lang="en-US" dirty="0"/>
          </a:p>
          <a:p>
            <a:r>
              <a:rPr lang="en-US" dirty="0"/>
              <a:t>Finally, territorial officials in Yellowknife have distribute alcohol at the city’s isolation </a:t>
            </a:r>
            <a:r>
              <a:rPr lang="en-US" dirty="0" err="1"/>
              <a:t>centre</a:t>
            </a:r>
            <a:r>
              <a:rPr lang="en-US" dirty="0"/>
              <a:t> for persons experiencing homelessness.</a:t>
            </a:r>
          </a:p>
          <a:p>
            <a:endParaRPr lang="en-US" dirty="0"/>
          </a:p>
        </p:txBody>
      </p:sp>
    </p:spTree>
    <p:extLst>
      <p:ext uri="{BB962C8B-B14F-4D97-AF65-F5344CB8AC3E}">
        <p14:creationId xmlns:p14="http://schemas.microsoft.com/office/powerpoint/2010/main" val="1853459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3B162-AB8C-4C41-AA1E-98C48BEAD3A3}"/>
              </a:ext>
            </a:extLst>
          </p:cNvPr>
          <p:cNvSpPr>
            <a:spLocks noGrp="1"/>
          </p:cNvSpPr>
          <p:nvPr>
            <p:ph type="title"/>
          </p:nvPr>
        </p:nvSpPr>
        <p:spPr/>
        <p:txBody>
          <a:bodyPr/>
          <a:lstStyle/>
          <a:p>
            <a:r>
              <a:rPr lang="en-US" dirty="0"/>
              <a:t>COVID-related developments (cont’d)</a:t>
            </a:r>
          </a:p>
        </p:txBody>
      </p:sp>
      <p:sp>
        <p:nvSpPr>
          <p:cNvPr id="3" name="Content Placeholder 2">
            <a:extLst>
              <a:ext uri="{FF2B5EF4-FFF2-40B4-BE49-F238E27FC236}">
                <a16:creationId xmlns:a16="http://schemas.microsoft.com/office/drawing/2014/main" id="{F5846F8F-FDFE-6D4E-8654-EFD682A9DDE2}"/>
              </a:ext>
            </a:extLst>
          </p:cNvPr>
          <p:cNvSpPr>
            <a:spLocks noGrp="1"/>
          </p:cNvSpPr>
          <p:nvPr>
            <p:ph idx="1"/>
          </p:nvPr>
        </p:nvSpPr>
        <p:spPr/>
        <p:txBody>
          <a:bodyPr/>
          <a:lstStyle/>
          <a:p>
            <a:endParaRPr lang="en-US" dirty="0"/>
          </a:p>
          <a:p>
            <a:r>
              <a:rPr lang="en-US" dirty="0"/>
              <a:t>A technological innovation worthy of attention is the City of Ottawa’s new GIS mapping system, used to both identify encampments and keep case notes pertaining to encampment residents (in order to provide better services).</a:t>
            </a:r>
          </a:p>
        </p:txBody>
      </p:sp>
    </p:spTree>
    <p:extLst>
      <p:ext uri="{BB962C8B-B14F-4D97-AF65-F5344CB8AC3E}">
        <p14:creationId xmlns:p14="http://schemas.microsoft.com/office/powerpoint/2010/main" val="161732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100F-B9B3-964C-822E-55E894A6DEED}"/>
              </a:ext>
            </a:extLst>
          </p:cNvPr>
          <p:cNvSpPr>
            <a:spLocks noGrp="1"/>
          </p:cNvSpPr>
          <p:nvPr>
            <p:ph type="title"/>
          </p:nvPr>
        </p:nvSpPr>
        <p:spPr/>
        <p:txBody>
          <a:bodyPr/>
          <a:lstStyle/>
          <a:p>
            <a:r>
              <a:rPr lang="en-US" dirty="0"/>
              <a:t>COVID-related developments (cont’d)</a:t>
            </a:r>
          </a:p>
        </p:txBody>
      </p:sp>
      <p:sp>
        <p:nvSpPr>
          <p:cNvPr id="3" name="Content Placeholder 2">
            <a:extLst>
              <a:ext uri="{FF2B5EF4-FFF2-40B4-BE49-F238E27FC236}">
                <a16:creationId xmlns:a16="http://schemas.microsoft.com/office/drawing/2014/main" id="{9B865E38-A82B-8A43-9959-FF743932759F}"/>
              </a:ext>
            </a:extLst>
          </p:cNvPr>
          <p:cNvSpPr>
            <a:spLocks noGrp="1"/>
          </p:cNvSpPr>
          <p:nvPr>
            <p:ph idx="1"/>
          </p:nvPr>
        </p:nvSpPr>
        <p:spPr/>
        <p:txBody>
          <a:bodyPr/>
          <a:lstStyle/>
          <a:p>
            <a:endParaRPr lang="en-US" dirty="0"/>
          </a:p>
          <a:p>
            <a:r>
              <a:rPr lang="en-US" dirty="0"/>
              <a:t>In spite of so much great work, vaccination rates for persons experiencing homelessness are much lower than for the rest of the population.</a:t>
            </a:r>
          </a:p>
          <a:p>
            <a:endParaRPr lang="en-US" dirty="0"/>
          </a:p>
          <a:p>
            <a:r>
              <a:rPr lang="en-US" dirty="0"/>
              <a:t>That was the finding of an Ontario study, using data from Sep 2021 (see next slide).</a:t>
            </a:r>
          </a:p>
        </p:txBody>
      </p:sp>
    </p:spTree>
    <p:extLst>
      <p:ext uri="{BB962C8B-B14F-4D97-AF65-F5344CB8AC3E}">
        <p14:creationId xmlns:p14="http://schemas.microsoft.com/office/powerpoint/2010/main" val="989714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D0C4-0FE8-7443-8D48-15F3A41DACD0}"/>
              </a:ext>
            </a:extLst>
          </p:cNvPr>
          <p:cNvSpPr>
            <a:spLocks noGrp="1"/>
          </p:cNvSpPr>
          <p:nvPr>
            <p:ph type="title"/>
          </p:nvPr>
        </p:nvSpPr>
        <p:spPr/>
        <p:txBody>
          <a:bodyPr/>
          <a:lstStyle/>
          <a:p>
            <a:r>
              <a:rPr lang="en-US" dirty="0"/>
              <a:t>COVID-related developments (cont’d)</a:t>
            </a:r>
          </a:p>
        </p:txBody>
      </p:sp>
      <p:pic>
        <p:nvPicPr>
          <p:cNvPr id="5" name="Content Placeholder 4" descr="A screenshot of a computer&#10;&#10;Description automatically generated with medium confidence">
            <a:extLst>
              <a:ext uri="{FF2B5EF4-FFF2-40B4-BE49-F238E27FC236}">
                <a16:creationId xmlns:a16="http://schemas.microsoft.com/office/drawing/2014/main" id="{A9BD2CC6-A791-E645-ADD8-3D1ED2C951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700807"/>
            <a:ext cx="7721420" cy="4096573"/>
          </a:xfrm>
        </p:spPr>
      </p:pic>
    </p:spTree>
    <p:extLst>
      <p:ext uri="{BB962C8B-B14F-4D97-AF65-F5344CB8AC3E}">
        <p14:creationId xmlns:p14="http://schemas.microsoft.com/office/powerpoint/2010/main" val="2595621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28A7-9D67-0148-B579-8BEB849F1F5D}"/>
              </a:ext>
            </a:extLst>
          </p:cNvPr>
          <p:cNvSpPr>
            <a:spLocks noGrp="1"/>
          </p:cNvSpPr>
          <p:nvPr>
            <p:ph type="title"/>
          </p:nvPr>
        </p:nvSpPr>
        <p:spPr/>
        <p:txBody>
          <a:bodyPr/>
          <a:lstStyle/>
          <a:p>
            <a:r>
              <a:rPr lang="en-US" dirty="0"/>
              <a:t>COVID-related developments</a:t>
            </a:r>
          </a:p>
        </p:txBody>
      </p:sp>
      <p:sp>
        <p:nvSpPr>
          <p:cNvPr id="3" name="Content Placeholder 2">
            <a:extLst>
              <a:ext uri="{FF2B5EF4-FFF2-40B4-BE49-F238E27FC236}">
                <a16:creationId xmlns:a16="http://schemas.microsoft.com/office/drawing/2014/main" id="{3C1CD4B1-78C3-9949-B745-783D2FDC9B53}"/>
              </a:ext>
            </a:extLst>
          </p:cNvPr>
          <p:cNvSpPr>
            <a:spLocks noGrp="1"/>
          </p:cNvSpPr>
          <p:nvPr>
            <p:ph idx="1"/>
          </p:nvPr>
        </p:nvSpPr>
        <p:spPr/>
        <p:txBody>
          <a:bodyPr/>
          <a:lstStyle/>
          <a:p>
            <a:endParaRPr lang="en-US" dirty="0"/>
          </a:p>
          <a:p>
            <a:pPr marL="0" indent="0">
              <a:buNone/>
            </a:pPr>
            <a:r>
              <a:rPr lang="en-US" b="1" dirty="0"/>
              <a:t>What might happen over the next few years?</a:t>
            </a:r>
          </a:p>
          <a:p>
            <a:endParaRPr lang="en-US" dirty="0"/>
          </a:p>
          <a:p>
            <a:r>
              <a:rPr lang="en-US" dirty="0"/>
              <a:t>Unemployment isn’t good for homelessness, but well-targeted social spending and soft rental markets can help prevent it.</a:t>
            </a:r>
          </a:p>
          <a:p>
            <a:endParaRPr lang="en-US" dirty="0"/>
          </a:p>
          <a:p>
            <a:r>
              <a:rPr lang="en-US" dirty="0"/>
              <a:t>So we need to monitor various indicators and plan prevention efforts.</a:t>
            </a:r>
          </a:p>
          <a:p>
            <a:endParaRPr lang="en-US" dirty="0"/>
          </a:p>
          <a:p>
            <a:endParaRPr lang="en-US" dirty="0"/>
          </a:p>
        </p:txBody>
      </p:sp>
    </p:spTree>
    <p:extLst>
      <p:ext uri="{BB962C8B-B14F-4D97-AF65-F5344CB8AC3E}">
        <p14:creationId xmlns:p14="http://schemas.microsoft.com/office/powerpoint/2010/main" val="4048566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CEBC-2CF4-ED44-A10E-BC32BB1BEFE4}"/>
              </a:ext>
            </a:extLst>
          </p:cNvPr>
          <p:cNvSpPr>
            <a:spLocks noGrp="1"/>
          </p:cNvSpPr>
          <p:nvPr>
            <p:ph type="title"/>
          </p:nvPr>
        </p:nvSpPr>
        <p:spPr/>
        <p:txBody>
          <a:bodyPr/>
          <a:lstStyle/>
          <a:p>
            <a:r>
              <a:rPr lang="en-US" dirty="0"/>
              <a:t>Aging population</a:t>
            </a:r>
          </a:p>
        </p:txBody>
      </p:sp>
      <p:sp>
        <p:nvSpPr>
          <p:cNvPr id="5" name="Content Placeholder 4">
            <a:extLst>
              <a:ext uri="{FF2B5EF4-FFF2-40B4-BE49-F238E27FC236}">
                <a16:creationId xmlns:a16="http://schemas.microsoft.com/office/drawing/2014/main" id="{B920902B-91AC-924B-81E4-9702AA4376E5}"/>
              </a:ext>
            </a:extLst>
          </p:cNvPr>
          <p:cNvSpPr>
            <a:spLocks noGrp="1"/>
          </p:cNvSpPr>
          <p:nvPr>
            <p:ph idx="1"/>
          </p:nvPr>
        </p:nvSpPr>
        <p:spPr/>
        <p:txBody>
          <a:bodyPr/>
          <a:lstStyle/>
          <a:p>
            <a:endParaRPr lang="en-US" dirty="0"/>
          </a:p>
          <a:p>
            <a:r>
              <a:rPr lang="en-US" dirty="0"/>
              <a:t>Every OECD country has an aging population—a trend not expected to taper off until at least 2040. </a:t>
            </a:r>
          </a:p>
          <a:p>
            <a:endParaRPr lang="en-US" dirty="0"/>
          </a:p>
          <a:p>
            <a:r>
              <a:rPr lang="en-US" dirty="0"/>
              <a:t>Four main factors are behind this: 1) the Baby Boom; 2) the Baby Boom Echo (i.e., children of Baby Boomers); 3) low fertility rates in OECD countries; and 4) people in OECD countries living longer.</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72450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7661-8847-E042-AC9A-3E27894C90EA}"/>
              </a:ext>
            </a:extLst>
          </p:cNvPr>
          <p:cNvSpPr>
            <a:spLocks noGrp="1"/>
          </p:cNvSpPr>
          <p:nvPr>
            <p:ph type="title"/>
          </p:nvPr>
        </p:nvSpPr>
        <p:spPr/>
        <p:txBody>
          <a:bodyPr/>
          <a:lstStyle/>
          <a:p>
            <a:r>
              <a:rPr lang="en-US" dirty="0"/>
              <a:t>Aging population (cont’d)</a:t>
            </a:r>
          </a:p>
        </p:txBody>
      </p:sp>
      <p:sp>
        <p:nvSpPr>
          <p:cNvPr id="3" name="Content Placeholder 2">
            <a:extLst>
              <a:ext uri="{FF2B5EF4-FFF2-40B4-BE49-F238E27FC236}">
                <a16:creationId xmlns:a16="http://schemas.microsoft.com/office/drawing/2014/main" id="{76C97623-2C16-E740-9D38-DBE62A4AC583}"/>
              </a:ext>
            </a:extLst>
          </p:cNvPr>
          <p:cNvSpPr>
            <a:spLocks noGrp="1"/>
          </p:cNvSpPr>
          <p:nvPr>
            <p:ph idx="1"/>
          </p:nvPr>
        </p:nvSpPr>
        <p:spPr/>
        <p:txBody>
          <a:bodyPr/>
          <a:lstStyle/>
          <a:p>
            <a:endParaRPr lang="en-US" dirty="0"/>
          </a:p>
          <a:p>
            <a:r>
              <a:rPr lang="en-US" dirty="0"/>
              <a:t>Health care spending for seniors is higher than for other age groups, as older people have more chronic health conditions (both physical and mental health conditions).</a:t>
            </a:r>
          </a:p>
          <a:p>
            <a:endParaRPr lang="en-US" dirty="0"/>
          </a:p>
          <a:p>
            <a:r>
              <a:rPr lang="en-US" dirty="0"/>
              <a:t>Higher health care spending on seniors makes this age group a high priority for provincial and territorial governments.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0466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0C3E-35F0-364F-8A72-434C9DF76D2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64FA468-654E-564C-B557-47D7A64F9366}"/>
              </a:ext>
            </a:extLst>
          </p:cNvPr>
          <p:cNvSpPr>
            <a:spLocks noGrp="1"/>
          </p:cNvSpPr>
          <p:nvPr>
            <p:ph idx="1"/>
          </p:nvPr>
        </p:nvSpPr>
        <p:spPr/>
        <p:txBody>
          <a:bodyPr/>
          <a:lstStyle/>
          <a:p>
            <a:endParaRPr lang="en-US" dirty="0"/>
          </a:p>
          <a:p>
            <a:r>
              <a:rPr lang="en-US" dirty="0"/>
              <a:t>COVID</a:t>
            </a:r>
          </a:p>
          <a:p>
            <a:endParaRPr lang="en-US" dirty="0"/>
          </a:p>
          <a:p>
            <a:r>
              <a:rPr lang="en-US" dirty="0"/>
              <a:t>Aging population</a:t>
            </a:r>
          </a:p>
          <a:p>
            <a:endParaRPr lang="en-US" dirty="0"/>
          </a:p>
          <a:p>
            <a:r>
              <a:rPr lang="en-US" dirty="0"/>
              <a:t>Indigenous peoples</a:t>
            </a:r>
          </a:p>
          <a:p>
            <a:pPr marL="0" indent="0">
              <a:buNone/>
            </a:pPr>
            <a:endParaRPr lang="en-US" dirty="0"/>
          </a:p>
        </p:txBody>
      </p:sp>
    </p:spTree>
    <p:extLst>
      <p:ext uri="{BB962C8B-B14F-4D97-AF65-F5344CB8AC3E}">
        <p14:creationId xmlns:p14="http://schemas.microsoft.com/office/powerpoint/2010/main" val="315579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840A-66D6-244C-A9FE-4E4AAFAAB0B8}"/>
              </a:ext>
            </a:extLst>
          </p:cNvPr>
          <p:cNvSpPr>
            <a:spLocks noGrp="1"/>
          </p:cNvSpPr>
          <p:nvPr>
            <p:ph type="title"/>
          </p:nvPr>
        </p:nvSpPr>
        <p:spPr/>
        <p:txBody>
          <a:bodyPr/>
          <a:lstStyle/>
          <a:p>
            <a:r>
              <a:rPr lang="en-US" dirty="0"/>
              <a:t>Aging population (cont’d)</a:t>
            </a:r>
          </a:p>
        </p:txBody>
      </p:sp>
      <p:sp>
        <p:nvSpPr>
          <p:cNvPr id="3" name="Content Placeholder 2">
            <a:extLst>
              <a:ext uri="{FF2B5EF4-FFF2-40B4-BE49-F238E27FC236}">
                <a16:creationId xmlns:a16="http://schemas.microsoft.com/office/drawing/2014/main" id="{6374ECC2-9339-DB49-832D-78353B3D5718}"/>
              </a:ext>
            </a:extLst>
          </p:cNvPr>
          <p:cNvSpPr>
            <a:spLocks noGrp="1"/>
          </p:cNvSpPr>
          <p:nvPr>
            <p:ph idx="1"/>
          </p:nvPr>
        </p:nvSpPr>
        <p:spPr/>
        <p:txBody>
          <a:bodyPr/>
          <a:lstStyle/>
          <a:p>
            <a:endParaRPr lang="en-US" dirty="0"/>
          </a:p>
          <a:p>
            <a:r>
              <a:rPr lang="en-US" dirty="0"/>
              <a:t>Use of emergency shelters by older people is on the rise across Canada, including in Calgary. </a:t>
            </a:r>
          </a:p>
          <a:p>
            <a:endParaRPr lang="en-US" dirty="0"/>
          </a:p>
          <a:p>
            <a:r>
              <a:rPr lang="en-US" dirty="0"/>
              <a:t>In Calgary’s homeless shelter system, adults aged 55 and over accounted for just 9% of all bed spaces in 2008; by 2017, this figure had risen to 19% (these figures apply to singles without </a:t>
            </a:r>
            <a:r>
              <a:rPr lang="en-US" dirty="0" err="1"/>
              <a:t>dependants</a:t>
            </a:r>
            <a:r>
              <a:rPr lang="en-US" dirty="0"/>
              <a: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02817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3C89F-3082-504C-AC0E-8F6AA209ADA6}"/>
              </a:ext>
            </a:extLst>
          </p:cNvPr>
          <p:cNvSpPr>
            <a:spLocks noGrp="1"/>
          </p:cNvSpPr>
          <p:nvPr>
            <p:ph type="title"/>
          </p:nvPr>
        </p:nvSpPr>
        <p:spPr/>
        <p:txBody>
          <a:bodyPr/>
          <a:lstStyle/>
          <a:p>
            <a:r>
              <a:rPr lang="en-US" dirty="0"/>
              <a:t>Aging population (cont’d)</a:t>
            </a:r>
          </a:p>
        </p:txBody>
      </p:sp>
      <p:sp>
        <p:nvSpPr>
          <p:cNvPr id="3" name="Content Placeholder 2">
            <a:extLst>
              <a:ext uri="{FF2B5EF4-FFF2-40B4-BE49-F238E27FC236}">
                <a16:creationId xmlns:a16="http://schemas.microsoft.com/office/drawing/2014/main" id="{109CF5FB-7E5C-C344-9E2A-B7E0B6CFD11F}"/>
              </a:ext>
            </a:extLst>
          </p:cNvPr>
          <p:cNvSpPr>
            <a:spLocks noGrp="1"/>
          </p:cNvSpPr>
          <p:nvPr>
            <p:ph idx="1"/>
          </p:nvPr>
        </p:nvSpPr>
        <p:spPr/>
        <p:txBody>
          <a:bodyPr/>
          <a:lstStyle/>
          <a:p>
            <a:endParaRPr lang="en-CA" dirty="0"/>
          </a:p>
          <a:p>
            <a:r>
              <a:rPr lang="en-CA" dirty="0"/>
              <a:t>Across Canada, seniors stay in homeless shelters longer than any other age group.</a:t>
            </a:r>
          </a:p>
          <a:p>
            <a:endParaRPr lang="en-CA" dirty="0"/>
          </a:p>
          <a:p>
            <a:r>
              <a:rPr lang="en-CA" dirty="0"/>
              <a:t>Recently-published research by Ali </a:t>
            </a:r>
            <a:r>
              <a:rPr lang="en-CA" dirty="0" err="1"/>
              <a:t>Jadidzadeh</a:t>
            </a:r>
            <a:r>
              <a:rPr lang="en-CA" dirty="0"/>
              <a:t> and Nick </a:t>
            </a:r>
            <a:r>
              <a:rPr lang="en-CA" dirty="0" err="1"/>
              <a:t>Falvo</a:t>
            </a:r>
            <a:r>
              <a:rPr lang="en-CA" dirty="0"/>
              <a:t> found that tenants in CHF-funded Housing First programs have lower graduation rates than other age groups.</a:t>
            </a:r>
          </a:p>
          <a:p>
            <a:endParaRPr lang="en-US" dirty="0"/>
          </a:p>
        </p:txBody>
      </p:sp>
    </p:spTree>
    <p:extLst>
      <p:ext uri="{BB962C8B-B14F-4D97-AF65-F5344CB8AC3E}">
        <p14:creationId xmlns:p14="http://schemas.microsoft.com/office/powerpoint/2010/main" val="362002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4FDD-948C-D54B-BBDF-9E8929A3572D}"/>
              </a:ext>
            </a:extLst>
          </p:cNvPr>
          <p:cNvSpPr>
            <a:spLocks noGrp="1"/>
          </p:cNvSpPr>
          <p:nvPr>
            <p:ph type="title"/>
          </p:nvPr>
        </p:nvSpPr>
        <p:spPr/>
        <p:txBody>
          <a:bodyPr/>
          <a:lstStyle/>
          <a:p>
            <a:r>
              <a:rPr lang="en-US" dirty="0"/>
              <a:t>National Shelter Study</a:t>
            </a:r>
          </a:p>
        </p:txBody>
      </p:sp>
      <p:pic>
        <p:nvPicPr>
          <p:cNvPr id="4" name="Content Placeholder 3">
            <a:extLst>
              <a:ext uri="{FF2B5EF4-FFF2-40B4-BE49-F238E27FC236}">
                <a16:creationId xmlns:a16="http://schemas.microsoft.com/office/drawing/2014/main" id="{DA31FFAA-0480-D14A-8409-5BF04A375627}"/>
              </a:ext>
            </a:extLst>
          </p:cNvPr>
          <p:cNvPicPr>
            <a:picLocks noGrp="1" noChangeAspect="1"/>
          </p:cNvPicPr>
          <p:nvPr>
            <p:ph idx="1"/>
          </p:nvPr>
        </p:nvPicPr>
        <p:blipFill>
          <a:blip r:embed="rId3"/>
          <a:stretch>
            <a:fillRect/>
          </a:stretch>
        </p:blipFill>
        <p:spPr>
          <a:xfrm>
            <a:off x="1067746" y="1600200"/>
            <a:ext cx="7008507" cy="4421188"/>
          </a:xfrm>
          <a:prstGeom prst="rect">
            <a:avLst/>
          </a:prstGeom>
        </p:spPr>
      </p:pic>
    </p:spTree>
    <p:extLst>
      <p:ext uri="{BB962C8B-B14F-4D97-AF65-F5344CB8AC3E}">
        <p14:creationId xmlns:p14="http://schemas.microsoft.com/office/powerpoint/2010/main" val="2905878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83C2A-057F-D544-B2FC-B4F8A2C66BF4}"/>
              </a:ext>
            </a:extLst>
          </p:cNvPr>
          <p:cNvSpPr>
            <a:spLocks noGrp="1"/>
          </p:cNvSpPr>
          <p:nvPr>
            <p:ph type="title"/>
          </p:nvPr>
        </p:nvSpPr>
        <p:spPr/>
        <p:txBody>
          <a:bodyPr/>
          <a:lstStyle/>
          <a:p>
            <a:r>
              <a:rPr lang="en-US" dirty="0"/>
              <a:t>Indigenous peoples</a:t>
            </a:r>
          </a:p>
        </p:txBody>
      </p:sp>
      <p:sp>
        <p:nvSpPr>
          <p:cNvPr id="3" name="Content Placeholder 2">
            <a:extLst>
              <a:ext uri="{FF2B5EF4-FFF2-40B4-BE49-F238E27FC236}">
                <a16:creationId xmlns:a16="http://schemas.microsoft.com/office/drawing/2014/main" id="{1397FD09-D3A1-D149-9BFE-4745BA00F4CE}"/>
              </a:ext>
            </a:extLst>
          </p:cNvPr>
          <p:cNvSpPr>
            <a:spLocks noGrp="1"/>
          </p:cNvSpPr>
          <p:nvPr>
            <p:ph idx="1"/>
          </p:nvPr>
        </p:nvSpPr>
        <p:spPr/>
        <p:txBody>
          <a:bodyPr/>
          <a:lstStyle/>
          <a:p>
            <a:endParaRPr lang="en-US" dirty="0"/>
          </a:p>
          <a:p>
            <a:r>
              <a:rPr lang="en-US" dirty="0"/>
              <a:t>Greater prominence</a:t>
            </a:r>
          </a:p>
          <a:p>
            <a:endParaRPr lang="en-US" dirty="0"/>
          </a:p>
          <a:p>
            <a:r>
              <a:rPr lang="en-US" dirty="0"/>
              <a:t>Rising rates of PSE participation</a:t>
            </a:r>
          </a:p>
          <a:p>
            <a:pPr marL="0" indent="0">
              <a:buNone/>
            </a:pPr>
            <a:endParaRPr lang="en-US" dirty="0"/>
          </a:p>
          <a:p>
            <a:r>
              <a:rPr lang="en-US" dirty="0"/>
              <a:t>Part of this is because PSE institutions are offering more access opportunities (financial aid).</a:t>
            </a:r>
          </a:p>
        </p:txBody>
      </p:sp>
    </p:spTree>
    <p:extLst>
      <p:ext uri="{BB962C8B-B14F-4D97-AF65-F5344CB8AC3E}">
        <p14:creationId xmlns:p14="http://schemas.microsoft.com/office/powerpoint/2010/main" val="2617205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E83A-5CA7-6242-9C40-70859067435A}"/>
              </a:ext>
            </a:extLst>
          </p:cNvPr>
          <p:cNvSpPr>
            <a:spLocks noGrp="1"/>
          </p:cNvSpPr>
          <p:nvPr>
            <p:ph type="title"/>
          </p:nvPr>
        </p:nvSpPr>
        <p:spPr/>
        <p:txBody>
          <a:bodyPr/>
          <a:lstStyle/>
          <a:p>
            <a:r>
              <a:rPr lang="en-US" dirty="0"/>
              <a:t>Indigenous peoples (cont’d)</a:t>
            </a:r>
          </a:p>
        </p:txBody>
      </p:sp>
      <p:sp>
        <p:nvSpPr>
          <p:cNvPr id="3" name="Content Placeholder 2">
            <a:extLst>
              <a:ext uri="{FF2B5EF4-FFF2-40B4-BE49-F238E27FC236}">
                <a16:creationId xmlns:a16="http://schemas.microsoft.com/office/drawing/2014/main" id="{4677B8A9-4622-8A4C-8308-D4BEE4D919FD}"/>
              </a:ext>
            </a:extLst>
          </p:cNvPr>
          <p:cNvSpPr>
            <a:spLocks noGrp="1"/>
          </p:cNvSpPr>
          <p:nvPr>
            <p:ph idx="1"/>
          </p:nvPr>
        </p:nvSpPr>
        <p:spPr/>
        <p:txBody>
          <a:bodyPr/>
          <a:lstStyle/>
          <a:p>
            <a:endParaRPr lang="en-US" dirty="0"/>
          </a:p>
          <a:p>
            <a:r>
              <a:rPr lang="en-US" dirty="0"/>
              <a:t>Federal acceptance of UNDRIP. </a:t>
            </a:r>
          </a:p>
          <a:p>
            <a:endParaRPr lang="en-US" dirty="0"/>
          </a:p>
          <a:p>
            <a:r>
              <a:rPr lang="en-US" dirty="0"/>
              <a:t>This has implications for policy-making in Canada, treaty interpretation in particular.</a:t>
            </a:r>
          </a:p>
          <a:p>
            <a:endParaRPr lang="en-US" dirty="0"/>
          </a:p>
          <a:p>
            <a:r>
              <a:rPr lang="en-US" dirty="0"/>
              <a:t>There are hundreds of unresolved land claims in Canada.</a:t>
            </a:r>
          </a:p>
          <a:p>
            <a:endParaRPr lang="en-US" dirty="0"/>
          </a:p>
        </p:txBody>
      </p:sp>
    </p:spTree>
    <p:extLst>
      <p:ext uri="{BB962C8B-B14F-4D97-AF65-F5344CB8AC3E}">
        <p14:creationId xmlns:p14="http://schemas.microsoft.com/office/powerpoint/2010/main" val="921181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990D8-9BA6-3A4F-BD87-7C710C6DB294}"/>
              </a:ext>
            </a:extLst>
          </p:cNvPr>
          <p:cNvSpPr>
            <a:spLocks noGrp="1"/>
          </p:cNvSpPr>
          <p:nvPr>
            <p:ph type="title"/>
          </p:nvPr>
        </p:nvSpPr>
        <p:spPr/>
        <p:txBody>
          <a:bodyPr/>
          <a:lstStyle/>
          <a:p>
            <a:r>
              <a:rPr lang="en-US" dirty="0"/>
              <a:t>Indigenous peoples (cont’d)</a:t>
            </a:r>
          </a:p>
        </p:txBody>
      </p:sp>
      <p:pic>
        <p:nvPicPr>
          <p:cNvPr id="5" name="Content Placeholder 4" descr="A screenshot of a social media post&#10;&#10;Description automatically generated">
            <a:extLst>
              <a:ext uri="{FF2B5EF4-FFF2-40B4-BE49-F238E27FC236}">
                <a16:creationId xmlns:a16="http://schemas.microsoft.com/office/drawing/2014/main" id="{56BAFC7B-F5D4-C34A-B4B3-ED03B4EF726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1614" y="1600200"/>
            <a:ext cx="6600771" cy="4421188"/>
          </a:xfrm>
        </p:spPr>
      </p:pic>
    </p:spTree>
    <p:extLst>
      <p:ext uri="{BB962C8B-B14F-4D97-AF65-F5344CB8AC3E}">
        <p14:creationId xmlns:p14="http://schemas.microsoft.com/office/powerpoint/2010/main" val="136262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2BD2F-9A08-FC49-8CDA-D7F9C6995153}"/>
              </a:ext>
            </a:extLst>
          </p:cNvPr>
          <p:cNvSpPr>
            <a:spLocks noGrp="1"/>
          </p:cNvSpPr>
          <p:nvPr>
            <p:ph type="title"/>
          </p:nvPr>
        </p:nvSpPr>
        <p:spPr/>
        <p:txBody>
          <a:bodyPr/>
          <a:lstStyle/>
          <a:p>
            <a:r>
              <a:rPr lang="en-US" dirty="0"/>
              <a:t>ESDC analysis of shelter data</a:t>
            </a:r>
          </a:p>
        </p:txBody>
      </p:sp>
      <p:sp>
        <p:nvSpPr>
          <p:cNvPr id="3" name="Content Placeholder 2">
            <a:extLst>
              <a:ext uri="{FF2B5EF4-FFF2-40B4-BE49-F238E27FC236}">
                <a16:creationId xmlns:a16="http://schemas.microsoft.com/office/drawing/2014/main" id="{9296B0BD-A0EC-7244-82C4-8C4B895146B5}"/>
              </a:ext>
            </a:extLst>
          </p:cNvPr>
          <p:cNvSpPr>
            <a:spLocks noGrp="1"/>
          </p:cNvSpPr>
          <p:nvPr>
            <p:ph idx="1"/>
          </p:nvPr>
        </p:nvSpPr>
        <p:spPr/>
        <p:txBody>
          <a:bodyPr/>
          <a:lstStyle/>
          <a:p>
            <a:endParaRPr lang="en-US" dirty="0"/>
          </a:p>
          <a:p>
            <a:r>
              <a:rPr lang="en-US" dirty="0"/>
              <a:t>The Canadian Press recently gained access to results of analysis of the use of homeless shelters across Canada by Indigenous peoples. </a:t>
            </a:r>
          </a:p>
          <a:p>
            <a:endParaRPr lang="en-US" dirty="0"/>
          </a:p>
          <a:p>
            <a:r>
              <a:rPr lang="en-US" dirty="0"/>
              <a:t>The results are summarized in a March 2019 slide presentation obtained through an Access to Information and Privacy (ATIP) request. </a:t>
            </a:r>
          </a:p>
        </p:txBody>
      </p:sp>
    </p:spTree>
    <p:extLst>
      <p:ext uri="{BB962C8B-B14F-4D97-AF65-F5344CB8AC3E}">
        <p14:creationId xmlns:p14="http://schemas.microsoft.com/office/powerpoint/2010/main" val="306777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D5B1A-84A4-CA47-89FD-F1E9A5C26EC2}"/>
              </a:ext>
            </a:extLst>
          </p:cNvPr>
          <p:cNvSpPr>
            <a:spLocks noGrp="1"/>
          </p:cNvSpPr>
          <p:nvPr>
            <p:ph type="title"/>
          </p:nvPr>
        </p:nvSpPr>
        <p:spPr/>
        <p:txBody>
          <a:bodyPr>
            <a:normAutofit fontScale="90000"/>
          </a:bodyPr>
          <a:lstStyle/>
          <a:p>
            <a:r>
              <a:rPr lang="en-US" dirty="0"/>
              <a:t>ESDC analysis of shelter data (cont’d)</a:t>
            </a:r>
          </a:p>
        </p:txBody>
      </p:sp>
      <p:sp>
        <p:nvSpPr>
          <p:cNvPr id="3" name="Content Placeholder 2">
            <a:extLst>
              <a:ext uri="{FF2B5EF4-FFF2-40B4-BE49-F238E27FC236}">
                <a16:creationId xmlns:a16="http://schemas.microsoft.com/office/drawing/2014/main" id="{88208AEA-EA34-384D-9ABC-C5BBB4D8C173}"/>
              </a:ext>
            </a:extLst>
          </p:cNvPr>
          <p:cNvSpPr>
            <a:spLocks noGrp="1"/>
          </p:cNvSpPr>
          <p:nvPr>
            <p:ph idx="1"/>
          </p:nvPr>
        </p:nvSpPr>
        <p:spPr/>
        <p:txBody>
          <a:bodyPr/>
          <a:lstStyle/>
          <a:p>
            <a:endParaRPr lang="en-US" dirty="0"/>
          </a:p>
          <a:p>
            <a:r>
              <a:rPr lang="en-US" dirty="0"/>
              <a:t>Indigenous shelter users experience more shelter stays each year, and are less likely to exit a shelter because of finding a residence.</a:t>
            </a:r>
          </a:p>
          <a:p>
            <a:pPr marL="0" indent="0">
              <a:buNone/>
            </a:pPr>
            <a:endParaRPr lang="en-US" dirty="0"/>
          </a:p>
          <a:p>
            <a:r>
              <a:rPr lang="en-US" dirty="0"/>
              <a:t>Indigenous peoples (compared with non-Indigenous peoples) tend to cycle in and out of shelters with high frequency, rather than stay for long periods of time. </a:t>
            </a:r>
          </a:p>
          <a:p>
            <a:endParaRPr lang="en-US" dirty="0"/>
          </a:p>
          <a:p>
            <a:endParaRPr lang="en-US" dirty="0"/>
          </a:p>
        </p:txBody>
      </p:sp>
    </p:spTree>
    <p:extLst>
      <p:ext uri="{BB962C8B-B14F-4D97-AF65-F5344CB8AC3E}">
        <p14:creationId xmlns:p14="http://schemas.microsoft.com/office/powerpoint/2010/main" val="1138926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F8EB-03FB-CD48-A24F-B0BECC7A39C8}"/>
              </a:ext>
            </a:extLst>
          </p:cNvPr>
          <p:cNvSpPr>
            <a:spLocks noGrp="1"/>
          </p:cNvSpPr>
          <p:nvPr>
            <p:ph type="title"/>
          </p:nvPr>
        </p:nvSpPr>
        <p:spPr/>
        <p:txBody>
          <a:bodyPr>
            <a:normAutofit fontScale="90000"/>
          </a:bodyPr>
          <a:lstStyle/>
          <a:p>
            <a:r>
              <a:rPr lang="en-US" dirty="0"/>
              <a:t>ESDC analysis of shelter data (cont’d)</a:t>
            </a:r>
          </a:p>
        </p:txBody>
      </p:sp>
      <p:sp>
        <p:nvSpPr>
          <p:cNvPr id="3" name="Content Placeholder 2">
            <a:extLst>
              <a:ext uri="{FF2B5EF4-FFF2-40B4-BE49-F238E27FC236}">
                <a16:creationId xmlns:a16="http://schemas.microsoft.com/office/drawing/2014/main" id="{C165F909-FBC9-014B-9FED-1B03916A66EC}"/>
              </a:ext>
            </a:extLst>
          </p:cNvPr>
          <p:cNvSpPr>
            <a:spLocks noGrp="1"/>
          </p:cNvSpPr>
          <p:nvPr>
            <p:ph idx="1"/>
          </p:nvPr>
        </p:nvSpPr>
        <p:spPr/>
        <p:txBody>
          <a:bodyPr/>
          <a:lstStyle/>
          <a:p>
            <a:endParaRPr lang="en-US" dirty="0"/>
          </a:p>
          <a:p>
            <a:r>
              <a:rPr lang="en-US" dirty="0"/>
              <a:t>The analysis finds that, while Indigenous men are more than 10X  more likely to use a homeless shelter over the course of a year than non-Indigenous men, Indigenous women are more than 15X more likely to use a homeless shelter than non-Indigenous women over the course of a year. </a:t>
            </a:r>
          </a:p>
        </p:txBody>
      </p:sp>
    </p:spTree>
    <p:extLst>
      <p:ext uri="{BB962C8B-B14F-4D97-AF65-F5344CB8AC3E}">
        <p14:creationId xmlns:p14="http://schemas.microsoft.com/office/powerpoint/2010/main" val="1181002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20C-4009-F74B-A3F6-D4FE91831CF9}"/>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64FDC189-0A04-8449-A449-3CE3EC0C848B}"/>
              </a:ext>
            </a:extLst>
          </p:cNvPr>
          <p:cNvSpPr>
            <a:spLocks noGrp="1"/>
          </p:cNvSpPr>
          <p:nvPr>
            <p:ph idx="1"/>
          </p:nvPr>
        </p:nvSpPr>
        <p:spPr/>
        <p:txBody>
          <a:bodyPr/>
          <a:lstStyle/>
          <a:p>
            <a:endParaRPr lang="en-US" dirty="0"/>
          </a:p>
          <a:p>
            <a:r>
              <a:rPr lang="en-US"/>
              <a:t>What’s on your mind?</a:t>
            </a:r>
          </a:p>
        </p:txBody>
      </p:sp>
    </p:spTree>
    <p:extLst>
      <p:ext uri="{BB962C8B-B14F-4D97-AF65-F5344CB8AC3E}">
        <p14:creationId xmlns:p14="http://schemas.microsoft.com/office/powerpoint/2010/main" val="253039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C7C1-A321-FC41-A421-AD750273DF33}"/>
              </a:ext>
            </a:extLst>
          </p:cNvPr>
          <p:cNvSpPr>
            <a:spLocks noGrp="1"/>
          </p:cNvSpPr>
          <p:nvPr>
            <p:ph type="title"/>
          </p:nvPr>
        </p:nvSpPr>
        <p:spPr/>
        <p:txBody>
          <a:bodyPr/>
          <a:lstStyle/>
          <a:p>
            <a:r>
              <a:rPr lang="en-US" dirty="0"/>
              <a:t>COVID-related developments</a:t>
            </a:r>
          </a:p>
        </p:txBody>
      </p:sp>
      <p:sp>
        <p:nvSpPr>
          <p:cNvPr id="3" name="Content Placeholder 2">
            <a:extLst>
              <a:ext uri="{FF2B5EF4-FFF2-40B4-BE49-F238E27FC236}">
                <a16:creationId xmlns:a16="http://schemas.microsoft.com/office/drawing/2014/main" id="{78D593FE-966A-8241-BE54-FADF4DE06C66}"/>
              </a:ext>
            </a:extLst>
          </p:cNvPr>
          <p:cNvSpPr>
            <a:spLocks noGrp="1"/>
          </p:cNvSpPr>
          <p:nvPr>
            <p:ph idx="1"/>
          </p:nvPr>
        </p:nvSpPr>
        <p:spPr/>
        <p:txBody>
          <a:bodyPr/>
          <a:lstStyle/>
          <a:p>
            <a:endParaRPr lang="en-US" dirty="0"/>
          </a:p>
          <a:p>
            <a:r>
              <a:rPr lang="en-US" dirty="0"/>
              <a:t>Let’s watch Episode 1 from the series “Homeless amid COVID,” based on Edmonton’s experience. </a:t>
            </a:r>
          </a:p>
          <a:p>
            <a:endParaRPr lang="en-US" dirty="0"/>
          </a:p>
          <a:p>
            <a:r>
              <a:rPr lang="en-US" dirty="0"/>
              <a:t>The five-part series is available here: </a:t>
            </a:r>
            <a:r>
              <a:rPr lang="en-US" dirty="0">
                <a:hlinkClick r:id="rId2"/>
              </a:rPr>
              <a:t>http://homewardtrust.ca/</a:t>
            </a:r>
            <a:r>
              <a:rPr lang="en-US">
                <a:hlinkClick r:id="rId2"/>
              </a:rPr>
              <a:t>homeless-amid-covid/</a:t>
            </a:r>
            <a:r>
              <a:rPr lang="en-US"/>
              <a:t> </a:t>
            </a:r>
            <a:endParaRPr lang="en-US" dirty="0"/>
          </a:p>
        </p:txBody>
      </p:sp>
    </p:spTree>
    <p:extLst>
      <p:ext uri="{BB962C8B-B14F-4D97-AF65-F5344CB8AC3E}">
        <p14:creationId xmlns:p14="http://schemas.microsoft.com/office/powerpoint/2010/main" val="2754632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FA7F-7DE9-A347-8DF3-87CD2E87387E}"/>
              </a:ext>
            </a:extLst>
          </p:cNvPr>
          <p:cNvSpPr>
            <a:spLocks noGrp="1"/>
          </p:cNvSpPr>
          <p:nvPr>
            <p:ph type="title"/>
          </p:nvPr>
        </p:nvSpPr>
        <p:spPr/>
        <p:txBody>
          <a:bodyPr/>
          <a:lstStyle/>
          <a:p>
            <a:r>
              <a:rPr lang="en-US" dirty="0"/>
              <a:t>COVID-related developments</a:t>
            </a:r>
          </a:p>
        </p:txBody>
      </p:sp>
      <p:sp>
        <p:nvSpPr>
          <p:cNvPr id="3" name="Content Placeholder 2">
            <a:extLst>
              <a:ext uri="{FF2B5EF4-FFF2-40B4-BE49-F238E27FC236}">
                <a16:creationId xmlns:a16="http://schemas.microsoft.com/office/drawing/2014/main" id="{163AC413-1FF1-E84D-94C5-275C4FBD2439}"/>
              </a:ext>
            </a:extLst>
          </p:cNvPr>
          <p:cNvSpPr>
            <a:spLocks noGrp="1"/>
          </p:cNvSpPr>
          <p:nvPr>
            <p:ph idx="1"/>
          </p:nvPr>
        </p:nvSpPr>
        <p:spPr/>
        <p:txBody>
          <a:bodyPr/>
          <a:lstStyle/>
          <a:p>
            <a:endParaRPr lang="en-US" dirty="0"/>
          </a:p>
          <a:p>
            <a:r>
              <a:rPr lang="en-US" dirty="0"/>
              <a:t>I’ve written three COVID-related homelessness reports.</a:t>
            </a:r>
          </a:p>
          <a:p>
            <a:endParaRPr lang="en-US" dirty="0"/>
          </a:p>
          <a:p>
            <a:r>
              <a:rPr lang="en-US" dirty="0"/>
              <a:t>Two focus on what has happened, the other on what might happen over the next several years.</a:t>
            </a:r>
          </a:p>
        </p:txBody>
      </p:sp>
    </p:spTree>
    <p:extLst>
      <p:ext uri="{BB962C8B-B14F-4D97-AF65-F5344CB8AC3E}">
        <p14:creationId xmlns:p14="http://schemas.microsoft.com/office/powerpoint/2010/main" val="2851554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10;&#10;Description automatically generated">
            <a:extLst>
              <a:ext uri="{FF2B5EF4-FFF2-40B4-BE49-F238E27FC236}">
                <a16:creationId xmlns:a16="http://schemas.microsoft.com/office/drawing/2014/main" id="{AF9A0307-D7B3-E445-AF25-8525760C7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302" y="517525"/>
            <a:ext cx="4323397" cy="5651500"/>
          </a:xfrm>
          <a:prstGeom prst="rect">
            <a:avLst/>
          </a:prstGeom>
          <a:noFill/>
        </p:spPr>
      </p:pic>
    </p:spTree>
    <p:extLst>
      <p:ext uri="{BB962C8B-B14F-4D97-AF65-F5344CB8AC3E}">
        <p14:creationId xmlns:p14="http://schemas.microsoft.com/office/powerpoint/2010/main" val="32918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873CDCFB-06BE-6F45-BD7A-C6280AE9C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52" y="517525"/>
            <a:ext cx="7020496" cy="5651500"/>
          </a:xfrm>
          <a:prstGeom prst="rect">
            <a:avLst/>
          </a:prstGeom>
          <a:noFill/>
        </p:spPr>
      </p:pic>
    </p:spTree>
    <p:extLst>
      <p:ext uri="{BB962C8B-B14F-4D97-AF65-F5344CB8AC3E}">
        <p14:creationId xmlns:p14="http://schemas.microsoft.com/office/powerpoint/2010/main" val="256084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person&#10;&#10;Description automatically generated">
            <a:extLst>
              <a:ext uri="{FF2B5EF4-FFF2-40B4-BE49-F238E27FC236}">
                <a16:creationId xmlns:a16="http://schemas.microsoft.com/office/drawing/2014/main" id="{C75C1682-AF80-DF45-BDB5-88317AD09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422" y="537966"/>
            <a:ext cx="4233826" cy="5483321"/>
          </a:xfrm>
          <a:prstGeom prst="rect">
            <a:avLst/>
          </a:prstGeom>
        </p:spPr>
      </p:pic>
    </p:spTree>
    <p:extLst>
      <p:ext uri="{BB962C8B-B14F-4D97-AF65-F5344CB8AC3E}">
        <p14:creationId xmlns:p14="http://schemas.microsoft.com/office/powerpoint/2010/main" val="397133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05DEB-EC9E-C44B-98B0-5266B8CB975E}"/>
              </a:ext>
            </a:extLst>
          </p:cNvPr>
          <p:cNvSpPr>
            <a:spLocks noGrp="1"/>
          </p:cNvSpPr>
          <p:nvPr>
            <p:ph type="title"/>
          </p:nvPr>
        </p:nvSpPr>
        <p:spPr/>
        <p:txBody>
          <a:bodyPr/>
          <a:lstStyle/>
          <a:p>
            <a:r>
              <a:rPr lang="en-US" dirty="0"/>
              <a:t>COVID-related developments</a:t>
            </a:r>
          </a:p>
        </p:txBody>
      </p:sp>
      <p:sp>
        <p:nvSpPr>
          <p:cNvPr id="3" name="Content Placeholder 2">
            <a:extLst>
              <a:ext uri="{FF2B5EF4-FFF2-40B4-BE49-F238E27FC236}">
                <a16:creationId xmlns:a16="http://schemas.microsoft.com/office/drawing/2014/main" id="{B05944A2-EFAA-624B-95A3-F21A1575730E}"/>
              </a:ext>
            </a:extLst>
          </p:cNvPr>
          <p:cNvSpPr>
            <a:spLocks noGrp="1"/>
          </p:cNvSpPr>
          <p:nvPr>
            <p:ph idx="1"/>
          </p:nvPr>
        </p:nvSpPr>
        <p:spPr/>
        <p:txBody>
          <a:bodyPr/>
          <a:lstStyle/>
          <a:p>
            <a:endParaRPr lang="en-US" dirty="0"/>
          </a:p>
          <a:p>
            <a:pPr marL="0" indent="0">
              <a:buNone/>
            </a:pPr>
            <a:r>
              <a:rPr lang="en-US" b="1" dirty="0"/>
              <a:t>What has already happened?</a:t>
            </a:r>
          </a:p>
          <a:p>
            <a:endParaRPr lang="en-US" dirty="0"/>
          </a:p>
          <a:p>
            <a:r>
              <a:rPr lang="en-US" dirty="0"/>
              <a:t>In Canada’s major cities, there’s been increased physical distancing both at existing facilities and in newly-created spaces.</a:t>
            </a:r>
          </a:p>
          <a:p>
            <a:endParaRPr lang="en-US" dirty="0"/>
          </a:p>
          <a:p>
            <a:r>
              <a:rPr lang="en-US" dirty="0"/>
              <a:t>Cooperation with health officials has generally improved, while it’s typically been lacking </a:t>
            </a:r>
            <a:r>
              <a:rPr lang="en-US" dirty="0" err="1"/>
              <a:t>wrt</a:t>
            </a:r>
            <a:r>
              <a:rPr lang="en-US" dirty="0"/>
              <a:t> corrections.</a:t>
            </a:r>
          </a:p>
        </p:txBody>
      </p:sp>
    </p:spTree>
    <p:extLst>
      <p:ext uri="{BB962C8B-B14F-4D97-AF65-F5344CB8AC3E}">
        <p14:creationId xmlns:p14="http://schemas.microsoft.com/office/powerpoint/2010/main" val="428702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9D47-F3B6-0747-BF87-1C2DA9D29937}"/>
              </a:ext>
            </a:extLst>
          </p:cNvPr>
          <p:cNvSpPr>
            <a:spLocks noGrp="1"/>
          </p:cNvSpPr>
          <p:nvPr>
            <p:ph type="title"/>
          </p:nvPr>
        </p:nvSpPr>
        <p:spPr/>
        <p:txBody>
          <a:bodyPr/>
          <a:lstStyle/>
          <a:p>
            <a:r>
              <a:rPr lang="en-US" dirty="0"/>
              <a:t>COVID-related developments (cont’d)</a:t>
            </a:r>
          </a:p>
        </p:txBody>
      </p:sp>
      <p:sp>
        <p:nvSpPr>
          <p:cNvPr id="3" name="Content Placeholder 2">
            <a:extLst>
              <a:ext uri="{FF2B5EF4-FFF2-40B4-BE49-F238E27FC236}">
                <a16:creationId xmlns:a16="http://schemas.microsoft.com/office/drawing/2014/main" id="{D2BF4974-BD6F-A849-8BEF-6E1FC4C130B8}"/>
              </a:ext>
            </a:extLst>
          </p:cNvPr>
          <p:cNvSpPr>
            <a:spLocks noGrp="1"/>
          </p:cNvSpPr>
          <p:nvPr>
            <p:ph idx="1"/>
          </p:nvPr>
        </p:nvSpPr>
        <p:spPr/>
        <p:txBody>
          <a:bodyPr/>
          <a:lstStyle/>
          <a:p>
            <a:r>
              <a:rPr lang="en-US" dirty="0"/>
              <a:t>Visible outdoor sleeping appears to have increased in many cities (stemming in part from concern over disease transmission) though most cities lack a rigorous method of enumeration of rough sleepers.</a:t>
            </a:r>
          </a:p>
          <a:p>
            <a:endParaRPr lang="en-US" dirty="0"/>
          </a:p>
          <a:p>
            <a:r>
              <a:rPr lang="en-US" dirty="0"/>
              <a:t>This has turned into a thorny political issue, especially in light of fire hazards, complaints from </a:t>
            </a:r>
            <a:r>
              <a:rPr lang="en-US" dirty="0" err="1"/>
              <a:t>neighbours</a:t>
            </a:r>
            <a:r>
              <a:rPr lang="en-US" dirty="0"/>
              <a:t>, and forcible clearings.</a:t>
            </a:r>
          </a:p>
          <a:p>
            <a:endParaRPr lang="en-US" dirty="0"/>
          </a:p>
          <a:p>
            <a:r>
              <a:rPr lang="en-US" dirty="0"/>
              <a:t>Especially prominent during warmer weather.</a:t>
            </a:r>
          </a:p>
        </p:txBody>
      </p:sp>
    </p:spTree>
    <p:extLst>
      <p:ext uri="{BB962C8B-B14F-4D97-AF65-F5344CB8AC3E}">
        <p14:creationId xmlns:p14="http://schemas.microsoft.com/office/powerpoint/2010/main" val="4282550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NFC_THEME" id="{69B92CF1-4FD0-40FB-9609-F586933B280D}" vid="{7F2CDE7F-91B8-4DD2-B7BE-79D6084D8A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3885</TotalTime>
  <Words>1107</Words>
  <Application>Microsoft Macintosh PowerPoint</Application>
  <PresentationFormat>On-screen Show (4:3)</PresentationFormat>
  <Paragraphs>145</Paragraphs>
  <Slides>29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Clarity</vt:lpstr>
      <vt:lpstr>   emerging themes</vt:lpstr>
      <vt:lpstr>Overview</vt:lpstr>
      <vt:lpstr>COVID-related developments</vt:lpstr>
      <vt:lpstr>COVID-related developments</vt:lpstr>
      <vt:lpstr>PowerPoint Presentation</vt:lpstr>
      <vt:lpstr>PowerPoint Presentation</vt:lpstr>
      <vt:lpstr>PowerPoint Presentation</vt:lpstr>
      <vt:lpstr>COVID-related developments</vt:lpstr>
      <vt:lpstr>COVID-related developments (cont’d)</vt:lpstr>
      <vt:lpstr>COVID-related developments (cont’d)</vt:lpstr>
      <vt:lpstr>COVID-related developments (cont’d)</vt:lpstr>
      <vt:lpstr>COVID-related developments (cont’d)</vt:lpstr>
      <vt:lpstr>COVID-related developments (cont’d)</vt:lpstr>
      <vt:lpstr>COVID-related developments (cont’d)</vt:lpstr>
      <vt:lpstr>COVID-related developments (cont’d)</vt:lpstr>
      <vt:lpstr>COVID-related developments (cont’d)</vt:lpstr>
      <vt:lpstr>COVID-related developments</vt:lpstr>
      <vt:lpstr>Aging population</vt:lpstr>
      <vt:lpstr>Aging population (cont’d)</vt:lpstr>
      <vt:lpstr>Aging population (cont’d)</vt:lpstr>
      <vt:lpstr>Aging population (cont’d)</vt:lpstr>
      <vt:lpstr>National Shelter Study</vt:lpstr>
      <vt:lpstr>Indigenous peoples</vt:lpstr>
      <vt:lpstr>Indigenous peoples (cont’d)</vt:lpstr>
      <vt:lpstr>Indigenous peoples (cont’d)</vt:lpstr>
      <vt:lpstr>ESDC analysis of shelter data</vt:lpstr>
      <vt:lpstr>ESDC analysis of shelter data (cont’d)</vt:lpstr>
      <vt:lpstr>ESDC analysis of shelter data (cont’d)</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Nick Falvo</dc:creator>
  <cp:keywords/>
  <dc:description/>
  <cp:lastModifiedBy>Nick Falvo</cp:lastModifiedBy>
  <cp:revision>113</cp:revision>
  <dcterms:created xsi:type="dcterms:W3CDTF">2019-08-19T21:05:27Z</dcterms:created>
  <dcterms:modified xsi:type="dcterms:W3CDTF">2022-04-01T12:16:03Z</dcterms:modified>
  <cp:category/>
</cp:coreProperties>
</file>