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9" r:id="rId3"/>
    <p:sldId id="262" r:id="rId4"/>
    <p:sldId id="290" r:id="rId5"/>
    <p:sldId id="263" r:id="rId6"/>
    <p:sldId id="264" r:id="rId7"/>
    <p:sldId id="265" r:id="rId8"/>
    <p:sldId id="271" r:id="rId9"/>
    <p:sldId id="272" r:id="rId10"/>
    <p:sldId id="273" r:id="rId11"/>
    <p:sldId id="274" r:id="rId12"/>
    <p:sldId id="275" r:id="rId13"/>
    <p:sldId id="277" r:id="rId14"/>
    <p:sldId id="280" r:id="rId15"/>
    <p:sldId id="285" r:id="rId16"/>
    <p:sldId id="286" r:id="rId17"/>
    <p:sldId id="287" r:id="rId18"/>
    <p:sldId id="297" r:id="rId19"/>
    <p:sldId id="298" r:id="rId20"/>
    <p:sldId id="28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281"/>
  </p:normalViewPr>
  <p:slideViewPr>
    <p:cSldViewPr>
      <p:cViewPr varScale="1">
        <p:scale>
          <a:sx n="97" d="100"/>
          <a:sy n="97" d="100"/>
        </p:scale>
        <p:origin x="26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317D5D-073B-E341-9DF4-93C6145262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AF0124-970C-724E-8C4B-A37744369F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6DFABC-9905-AC40-BB4C-6559B1C2CD7E}" type="datetimeFigureOut">
              <a:rPr lang="en-US" altLang="en-US"/>
              <a:pPr>
                <a:defRPr/>
              </a:pPr>
              <a:t>4/1/22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9B86C09-A027-274C-B860-6BE9B010D3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F38831-0054-3447-B24B-6CA99BA5B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5E688-295B-B241-AF66-59181D3AFE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62CD3-000D-DB43-8C25-6CA89D20C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3A386A-7FE6-C444-9422-05F76F224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339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slaw.ca/site/overdue-for-a-change-full-report/?lang=e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</a:t>
            </a:r>
            <a:r>
              <a:rPr lang="en-US" dirty="0" err="1"/>
              <a:t>www.homelesshub.ca</a:t>
            </a:r>
            <a:r>
              <a:rPr lang="en-US" dirty="0"/>
              <a:t>/resource/housing-and-harm-reduction-what-role-harm-reduction-addressing-homelessness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4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Source: </a:t>
            </a: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  <a:hlinkClick r:id="rId3"/>
              </a:rPr>
              <a:t>http://www.aidslaw.ca/site/overdue-for-a-change-full-report/?lang=en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 Quote is from p. 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47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Source: https://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open.alberta.ca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/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dataset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/f4b74c38-88cb-41ed-aa6f-32db93c7c391/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resource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/be32cc97-4424-4933-b253-5fee0dd573bb/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download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/opioid-q4-infographic-2019-03-18.pdf</a:t>
            </a:r>
            <a:r>
              <a:rPr lang="en-CA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4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297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https://health-</a:t>
            </a:r>
            <a:r>
              <a:rPr lang="en-US" dirty="0" err="1"/>
              <a:t>infobase.canada.ca</a:t>
            </a:r>
            <a:r>
              <a:rPr lang="en-US" dirty="0"/>
              <a:t>/substance-related-harms/opioids-stimulants/maps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16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Source</a:t>
            </a:r>
            <a:r>
              <a:rPr lang="en-US" dirty="0"/>
              <a:t>: https://health-</a:t>
            </a:r>
            <a:r>
              <a:rPr lang="en-US" dirty="0" err="1"/>
              <a:t>infobase.canada.ca</a:t>
            </a:r>
            <a:r>
              <a:rPr lang="en-US" dirty="0"/>
              <a:t>/substance-related-harms/opioids-stimulants/maps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8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AB02DD-9804-2647-BC01-65D649C6FC43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64819C-AFCA-CB42-927B-70653AC1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4B1B71-3FE1-8342-9139-E32FBE6FDF63}" type="datetimeFigureOut">
              <a:rPr lang="en-US" altLang="en-US"/>
              <a:pPr>
                <a:defRPr/>
              </a:pPr>
              <a:t>4/1/22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59B2E2-F639-8644-B4D0-3EE5492D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625FF9-BEEA-C046-AE80-DC5FE3BA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8FC694-872A-DD44-8771-0734AE597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NFC_logo_horizontal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drawing of a face&#10;&#10;Description automatically generated">
            <a:extLst>
              <a:ext uri="{FF2B5EF4-FFF2-40B4-BE49-F238E27FC236}">
                <a16:creationId xmlns:a16="http://schemas.microsoft.com/office/drawing/2014/main" id="{0E569ED6-353D-4C62-968F-61847137D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1C1E65-130A-4D20-8CB3-7854478D0F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2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89819-7450-7A49-8FA0-F0D97356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5571F-34A5-474B-9615-96FD29E6693F}" type="datetimeFigureOut">
              <a:rPr lang="en-US" altLang="en-US"/>
              <a:pPr>
                <a:defRPr/>
              </a:pPr>
              <a:t>4/1/22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8301B-B0EF-CB4A-9515-4962C823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309B9-3642-6942-AE11-225F9902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D890-0BC3-D04B-8590-BCB56F899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FC_logo_horizontal.eps">
            <a:extLst>
              <a:ext uri="{FF2B5EF4-FFF2-40B4-BE49-F238E27FC236}">
                <a16:creationId xmlns:a16="http://schemas.microsoft.com/office/drawing/2014/main" id="{4B763254-CFDF-4E5A-B290-379689CF8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24664"/>
            <a:ext cx="1440160" cy="308606"/>
          </a:xfrm>
          <a:prstGeom prst="rect">
            <a:avLst/>
          </a:prstGeom>
        </p:spPr>
      </p:pic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429B1DEC-3C80-4498-AE19-466A54CF1C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314584"/>
            <a:ext cx="1207368" cy="4762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99F9E0-D9E1-4583-A775-041A38D01F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280915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1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85791B-4F29-F04B-83D7-1F89737617BD}"/>
              </a:ext>
            </a:extLst>
          </p:cNvPr>
          <p:cNvCxnSpPr/>
          <p:nvPr/>
        </p:nvCxnSpPr>
        <p:spPr>
          <a:xfrm>
            <a:off x="467544" y="4225628"/>
            <a:ext cx="8250918" cy="236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44" y="1988840"/>
            <a:ext cx="8170812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644" y="4253504"/>
            <a:ext cx="8170812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969BBC-8354-FC48-930F-670DF5E6B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4360FA-CF2E-E84B-B4B9-B93F01B41B5C}" type="datetimeFigureOut">
              <a:rPr lang="en-US" altLang="en-US"/>
              <a:pPr>
                <a:defRPr/>
              </a:pPr>
              <a:t>4/1/22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6A5ABA-2C12-4641-8C36-8A341E08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89E004-DC21-2243-9E6C-57CB6A9D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89C757-5FFD-954F-948E-8A2C6CE34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FC_logo_horizontal.eps">
            <a:extLst>
              <a:ext uri="{FF2B5EF4-FFF2-40B4-BE49-F238E27FC236}">
                <a16:creationId xmlns:a16="http://schemas.microsoft.com/office/drawing/2014/main" id="{2009C391-6D03-4308-9388-E0383835EC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pic>
        <p:nvPicPr>
          <p:cNvPr id="12" name="Picture 11" descr="A drawing of a face&#10;&#10;Description automatically generated">
            <a:extLst>
              <a:ext uri="{FF2B5EF4-FFF2-40B4-BE49-F238E27FC236}">
                <a16:creationId xmlns:a16="http://schemas.microsoft.com/office/drawing/2014/main" id="{549938CC-1D87-4CDD-914B-5AA239C596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5FCE4B-3F5A-49E7-A03D-78A7682669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1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275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275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A4B94B-AA51-CF43-AF87-1D8C892E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FF137-A55B-F240-9415-D6BB833CBD44}" type="datetimeFigureOut">
              <a:rPr lang="en-US" altLang="en-US"/>
              <a:pPr>
                <a:defRPr/>
              </a:pPr>
              <a:t>4/1/22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F480B1-0ACD-AE4A-AB32-60E17E87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058B0C-38FD-4A4E-952D-BD8018E5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DB71-A5B9-3D4B-8FA0-0EB965A18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FC_logo_horizontal.eps">
            <a:extLst>
              <a:ext uri="{FF2B5EF4-FFF2-40B4-BE49-F238E27FC236}">
                <a16:creationId xmlns:a16="http://schemas.microsoft.com/office/drawing/2014/main" id="{D0D567BF-72AE-45C7-BDC0-A7B81A585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pic>
        <p:nvPicPr>
          <p:cNvPr id="12" name="Picture 11" descr="A drawing of a face&#10;&#10;Description automatically generated">
            <a:extLst>
              <a:ext uri="{FF2B5EF4-FFF2-40B4-BE49-F238E27FC236}">
                <a16:creationId xmlns:a16="http://schemas.microsoft.com/office/drawing/2014/main" id="{2117FF5C-F279-462B-9891-7E86E6B210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515FB5-008C-4A42-86A8-161333FF0C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0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F5A47D-1D79-2A44-B1BB-686C3D8BBAA2}"/>
              </a:ext>
            </a:extLst>
          </p:cNvPr>
          <p:cNvCxnSpPr/>
          <p:nvPr/>
        </p:nvCxnSpPr>
        <p:spPr>
          <a:xfrm flipH="1">
            <a:off x="4572000" y="1692275"/>
            <a:ext cx="1588" cy="42570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5108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5108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1498577-C11F-BA4B-AC31-54C6E5DB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885FDE-3643-5440-944E-F2D9B844C8B9}" type="datetimeFigureOut">
              <a:rPr lang="en-US" altLang="en-US"/>
              <a:pPr>
                <a:defRPr/>
              </a:pPr>
              <a:t>4/1/22</a:t>
            </a:fld>
            <a:endParaRPr lang="en-US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0129E204-E749-5841-B313-3833A0FD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1338224-C761-2A40-B0C2-067707ED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A10F70-2F75-134C-A340-1FDA919D5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NFC_logo_horizontal.eps">
            <a:extLst>
              <a:ext uri="{FF2B5EF4-FFF2-40B4-BE49-F238E27FC236}">
                <a16:creationId xmlns:a16="http://schemas.microsoft.com/office/drawing/2014/main" id="{7ED1C323-87E0-4B4D-9E8D-25BB2DCF8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93B94634-27A7-4306-80A0-B89242BFA8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9880AD-24AD-42E5-A416-F8E188DCE1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7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C6266B-D02B-2E45-93D2-0B8916B87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8B508-AAFD-9542-9295-0CEB385ABC1F}" type="datetimeFigureOut">
              <a:rPr lang="en-US" altLang="en-US"/>
              <a:pPr>
                <a:defRPr/>
              </a:pPr>
              <a:t>4/1/22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CF1976-DB16-F549-A0D3-331BCA2D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ED4586-BDF3-144C-8416-543C75C4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38C0-EBB5-BB42-A710-D326C5CB4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FC_logo_horizontal.eps">
            <a:extLst>
              <a:ext uri="{FF2B5EF4-FFF2-40B4-BE49-F238E27FC236}">
                <a16:creationId xmlns:a16="http://schemas.microsoft.com/office/drawing/2014/main" id="{40208B9D-F9D5-41A3-B683-F5DD9DE77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78B808B-C872-4DA9-8CED-24C86CEABE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64E6E3-A872-48D6-BB23-5587498A52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0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D41BBC-7AAF-A444-BFE8-A0DECC38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643C-8B35-F24D-895D-737BCD559C24}" type="datetimeFigureOut">
              <a:rPr lang="en-US" altLang="en-US"/>
              <a:pPr>
                <a:defRPr/>
              </a:pPr>
              <a:t>4/1/22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2AF35E5-0C9B-7846-B928-262DAAC3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3428B8-C7CE-B442-BD0E-C5502CBD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CC62C-9B9B-3049-B651-4848EF8A3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FC_logo_horizontal.eps">
            <a:extLst>
              <a:ext uri="{FF2B5EF4-FFF2-40B4-BE49-F238E27FC236}">
                <a16:creationId xmlns:a16="http://schemas.microsoft.com/office/drawing/2014/main" id="{3C51CA45-DF78-4682-9490-BEC79126C9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7B2D3343-4883-4EC2-8C7D-9CF4D12BC2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6D50DA-B3F5-4E48-8C51-ABBCB8890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3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A9A7DC-025A-1648-BF22-47113C854562}"/>
              </a:ext>
            </a:extLst>
          </p:cNvPr>
          <p:cNvCxnSpPr/>
          <p:nvPr/>
        </p:nvCxnSpPr>
        <p:spPr>
          <a:xfrm flipH="1">
            <a:off x="2771800" y="792163"/>
            <a:ext cx="4738" cy="51571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157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38187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83E7E80-73CC-6B4E-892D-B3191149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59B4DA-D465-704B-82FA-9C560F293AB1}" type="datetimeFigureOut">
              <a:rPr lang="en-US" altLang="en-US"/>
              <a:pPr>
                <a:defRPr/>
              </a:pPr>
              <a:t>4/1/22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38A9399-5A7C-B444-9384-91D5E532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82BB77C-575A-A24A-9D15-CFDE7F0A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6D7D7F-4572-A34C-B33D-1962B232E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FC_logo_horizontal.eps">
            <a:extLst>
              <a:ext uri="{FF2B5EF4-FFF2-40B4-BE49-F238E27FC236}">
                <a16:creationId xmlns:a16="http://schemas.microsoft.com/office/drawing/2014/main" id="{27B61FDD-2CB5-4B07-8479-18C00B5D3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8353B9DA-5755-4FDE-A0A4-2BCFA0AADD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A86898-00DE-46C4-8CF4-139F41FCF3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4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D5D83B-0CDD-524D-980D-3B765D49257F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D04CA9-3E91-4648-A823-BC7A6A64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58F1595-06B7-4A4A-B832-4AE16ED808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641AC5-1647-4F43-B8ED-40A3D6D2D6D0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B5C50-143C-7647-B1EC-66F41E3D1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63069F-3DBC-F849-84D6-D58D7F7287AA}" type="datetimeFigureOut">
              <a:rPr lang="en-US" altLang="en-US"/>
              <a:pPr>
                <a:defRPr/>
              </a:pPr>
              <a:t>4/1/22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493F6-A0D9-B24B-AAF7-83D2640A9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09B0D-7420-B248-B636-BF29E8A50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25BF09-BEB7-8247-8A2F-99BD299D0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1" r:id="rId2"/>
    <p:sldLayoutId id="2147483879" r:id="rId3"/>
    <p:sldLayoutId id="2147483872" r:id="rId4"/>
    <p:sldLayoutId id="2147483880" r:id="rId5"/>
    <p:sldLayoutId id="2147483873" r:id="rId6"/>
    <p:sldLayoutId id="2147483874" r:id="rId7"/>
    <p:sldLayoutId id="2147483881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3C27-D86D-FF4A-B9EB-D9662B2FE5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br>
              <a:rPr lang="en-US" dirty="0">
                <a:ea typeface="+mj-ea"/>
                <a:cs typeface="+mj-cs"/>
              </a:rPr>
            </a:br>
            <a:br>
              <a:rPr lang="en-US" dirty="0">
                <a:ea typeface="+mj-ea"/>
                <a:cs typeface="+mj-cs"/>
              </a:rPr>
            </a:br>
            <a:br>
              <a:rPr lang="en-US" dirty="0">
                <a:ea typeface="+mj-ea"/>
                <a:cs typeface="+mj-cs"/>
              </a:rPr>
            </a:br>
            <a:r>
              <a:rPr lang="en-US" dirty="0"/>
              <a:t>harm reduction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8D0EF-4435-9942-92D4-A41F08F3C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630616" cy="280412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ea typeface="+mn-ea"/>
                <a:cs typeface="+mn-cs"/>
              </a:rPr>
              <a:t>By Nick </a:t>
            </a:r>
            <a:r>
              <a:rPr lang="en-US" sz="2000" b="1" dirty="0" err="1">
                <a:ea typeface="+mn-ea"/>
                <a:cs typeface="+mn-cs"/>
              </a:rPr>
              <a:t>Falvo</a:t>
            </a:r>
            <a:r>
              <a:rPr lang="en-US" sz="2000" b="1" dirty="0">
                <a:ea typeface="+mn-ea"/>
                <a:cs typeface="+mn-cs"/>
              </a:rPr>
              <a:t>, PhD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000" dirty="0"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ea typeface="+mn-ea"/>
                <a:cs typeface="+mn-cs"/>
              </a:rPr>
              <a:t>Homelessness 101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000" dirty="0"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ea typeface="+mn-ea"/>
                <a:cs typeface="+mn-cs"/>
              </a:rPr>
              <a:t>Prepared for Canadian Housing &amp; Renewal Association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000" dirty="0"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ea typeface="+mn-ea"/>
                <a:cs typeface="+mn-cs"/>
              </a:rPr>
              <a:t>Apr 25, 2022</a:t>
            </a:r>
          </a:p>
          <a:p>
            <a:pPr fontAlgn="auto">
              <a:spcAft>
                <a:spcPts val="0"/>
              </a:spcAft>
              <a:defRPr/>
            </a:pPr>
            <a:endParaRPr lang="en-US" sz="1800" b="1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8F58-21B9-2140-AD3C-A746B2B72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Shelters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44237-52CE-1642-91B3-B4B000853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46D8C17-FBAC-5D42-B4F2-A16EE90BC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11" y="1600200"/>
            <a:ext cx="4631105" cy="446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19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A0AB-B0DC-6642-BB68-BDEB9688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Shelters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ED7EF-7873-7049-AEEE-279BE0872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Shelter washrooms can therefore become “de facto unsupervised consumption sites” (p. 87).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0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BCCAC-0EC0-734D-8DAC-6C6E8230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96BD5-3AF5-9048-868E-C8079A705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 is solid evidence supporting the view that harm reduction approaches: reduce risk-taking </a:t>
            </a:r>
            <a:r>
              <a:rPr lang="en-US" dirty="0" err="1"/>
              <a:t>behaviour</a:t>
            </a:r>
            <a:r>
              <a:rPr lang="en-US" dirty="0"/>
              <a:t>; reduce the risk of transmission of blood-borne diseases; prevent overdoses; reduce crime; and increase contact with other supports (including healthcare supports). </a:t>
            </a:r>
          </a:p>
        </p:txBody>
      </p:sp>
    </p:spTree>
    <p:extLst>
      <p:ext uri="{BB962C8B-B14F-4D97-AF65-F5344CB8AC3E}">
        <p14:creationId xmlns:p14="http://schemas.microsoft.com/office/powerpoint/2010/main" val="204935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D309F-3633-3A40-BC90-0B3A2E0A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consumption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286DC-F286-D145-9BED-F1A528109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Supervised consumption services are one form of harm reduction. </a:t>
            </a:r>
          </a:p>
          <a:p>
            <a:endParaRPr lang="en-US" dirty="0"/>
          </a:p>
          <a:p>
            <a:r>
              <a:rPr lang="en-US" dirty="0"/>
              <a:t>“Supervised consumption services (SCS) consist of providing a safe, hygienic environment in which people can use drugs with sterile equipment under the supervision of trained staff or volunteers.”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08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8A3F-DB4B-C84B-BE61-826D2563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Supervised consumption services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89CD4-F430-544D-9DC6-845B1C365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As of February 2019, 28 supervised consumption services sites were operating under an exemption from Canada’s federal government.</a:t>
            </a:r>
          </a:p>
          <a:p>
            <a:endParaRPr lang="en-US" dirty="0"/>
          </a:p>
          <a:p>
            <a:r>
              <a:rPr lang="en-US" dirty="0"/>
              <a:t>Supervised consumption services have proven to be very effective in Alberta. During 2018 alone, Calgary’s supervised consumption site saw nearly 52,000 visits, resulting in more than 700 overdose reversals.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8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0943F-7378-224B-948D-8EB556B17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66E10-804E-884F-A929-8DEE94C5E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BC Housing tries to have some supervised consumption services in all of its supportive housing.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Staff do not directly supervise the use of illicit substances.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the use often takes place near the staffing area, and there are cameras in common areas.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74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729A-5573-3D40-9899-763D0AA3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 Housing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FDF84-86A3-8747-BAFE-28FB266B0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Staff are aware who’s gone into a space to use.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Staff are around and aware when someone’s gone into a room to use; staff are on site 24-7.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they haven’t come out of the room in 10 min’s, they’ll get checked on by staff.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2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616B-717A-644A-B0C4-0B6AE373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 Housing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B07CC-B12E-B245-AFB9-B9511C6AC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Also, in response to the opioid crisis, in all BC Housing funded supportive housing </a:t>
            </a:r>
            <a:r>
              <a:rPr lang="en-US" dirty="0" err="1"/>
              <a:t>bldgs</a:t>
            </a:r>
            <a:r>
              <a:rPr lang="en-US" dirty="0"/>
              <a:t> with 24/7 staffing, the staff are now required to implement regular health and wellness checks of residents. </a:t>
            </a:r>
          </a:p>
          <a:p>
            <a:endParaRPr lang="en-US" dirty="0"/>
          </a:p>
          <a:p>
            <a:r>
              <a:rPr lang="en-US" dirty="0"/>
              <a:t>This includes the requirement to conduct unit checks when a resident has not been seen or heard from for at least 48 hours.  This policy is now included in the operating agreements, making wellness checks a contractual obligation.</a:t>
            </a:r>
          </a:p>
        </p:txBody>
      </p:sp>
    </p:spTree>
    <p:extLst>
      <p:ext uri="{BB962C8B-B14F-4D97-AF65-F5344CB8AC3E}">
        <p14:creationId xmlns:p14="http://schemas.microsoft.com/office/powerpoint/2010/main" val="2597655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8B0E-39D4-E74E-9727-3905DA22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Overdose crisis (cont’d)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2F2374D-A164-5B43-A973-8F165CF14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49" y="1600200"/>
            <a:ext cx="5253501" cy="4421188"/>
          </a:xfrm>
        </p:spPr>
      </p:pic>
    </p:spTree>
    <p:extLst>
      <p:ext uri="{BB962C8B-B14F-4D97-AF65-F5344CB8AC3E}">
        <p14:creationId xmlns:p14="http://schemas.microsoft.com/office/powerpoint/2010/main" val="2813186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C529F-96B3-3540-B6F8-459B0530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Overdose crisis (cont’d)</a:t>
            </a:r>
          </a:p>
        </p:txBody>
      </p:sp>
      <p:pic>
        <p:nvPicPr>
          <p:cNvPr id="5" name="Content Placeholder 4" descr="Chart, bar chart, histogram&#10;&#10;Description automatically generated">
            <a:extLst>
              <a:ext uri="{FF2B5EF4-FFF2-40B4-BE49-F238E27FC236}">
                <a16:creationId xmlns:a16="http://schemas.microsoft.com/office/drawing/2014/main" id="{F3567328-636D-FA42-AE16-067D71700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1994694"/>
            <a:ext cx="4368800" cy="3632200"/>
          </a:xfrm>
        </p:spPr>
      </p:pic>
    </p:spTree>
    <p:extLst>
      <p:ext uri="{BB962C8B-B14F-4D97-AF65-F5344CB8AC3E}">
        <p14:creationId xmlns:p14="http://schemas.microsoft.com/office/powerpoint/2010/main" val="23344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8CBC-5DC2-4E48-9904-383D9340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F33FE-0E25-074E-B184-50C81018C9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endParaRPr lang="en-US" dirty="0"/>
          </a:p>
          <a:p>
            <a:r>
              <a:rPr lang="en-US" dirty="0"/>
              <a:t>Trauma</a:t>
            </a:r>
          </a:p>
          <a:p>
            <a:endParaRPr lang="en-US" dirty="0"/>
          </a:p>
          <a:p>
            <a:r>
              <a:rPr lang="en-US" dirty="0"/>
              <a:t>Emergency shelters</a:t>
            </a:r>
          </a:p>
          <a:p>
            <a:endParaRPr lang="en-US" dirty="0"/>
          </a:p>
          <a:p>
            <a:r>
              <a:rPr lang="en-US" dirty="0"/>
              <a:t>Evidence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0D769-0950-F343-88D7-FC4526B29C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Supervised consumption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BC Housing</a:t>
            </a:r>
          </a:p>
          <a:p>
            <a:endParaRPr lang="en-US" dirty="0"/>
          </a:p>
          <a:p>
            <a:r>
              <a:rPr lang="en-US" dirty="0"/>
              <a:t>Overdose crisis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63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0823-3952-9D4F-B606-178FABAA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312CB-FBCE-0C45-906F-AF31E5FCF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We’ve covered a lot of ground here.</a:t>
            </a:r>
          </a:p>
          <a:p>
            <a:endParaRPr lang="en-US" dirty="0"/>
          </a:p>
          <a:p>
            <a:r>
              <a:rPr lang="en-US" dirty="0"/>
              <a:t>What’s </a:t>
            </a:r>
            <a:r>
              <a:rPr lang="en-US"/>
              <a:t>on your mind?</a:t>
            </a:r>
          </a:p>
        </p:txBody>
      </p:sp>
    </p:spTree>
    <p:extLst>
      <p:ext uri="{BB962C8B-B14F-4D97-AF65-F5344CB8AC3E}">
        <p14:creationId xmlns:p14="http://schemas.microsoft.com/office/powerpoint/2010/main" val="131672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76EF-BB75-934A-ADB2-C2E5DED3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CA0D-C6FD-2049-8692-9FC2FA2FD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Harm reduction focuses on reducing harm caused by drug use without requiring total abstinence.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Harm reduction approaches include the distribution of condoms, clean syringes and safe inhalation kits.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4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5B50B-11AC-6841-9AD5-20B19D6D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E3E33-7E2B-D14B-8CD5-8B7F27276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Why do people use illicit substances?</a:t>
            </a:r>
          </a:p>
        </p:txBody>
      </p:sp>
    </p:spTree>
    <p:extLst>
      <p:ext uri="{BB962C8B-B14F-4D97-AF65-F5344CB8AC3E}">
        <p14:creationId xmlns:p14="http://schemas.microsoft.com/office/powerpoint/2010/main" val="164214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577C-8990-8648-8E03-A118B803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3220F-D51F-674E-87A8-C4801157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Traumatic events are an important factor leading people to use drugs. </a:t>
            </a:r>
          </a:p>
          <a:p>
            <a:endParaRPr lang="en-US" dirty="0"/>
          </a:p>
          <a:p>
            <a:r>
              <a:rPr lang="en-US" dirty="0"/>
              <a:t>A 2015 Winnipeg study among persons experiencing homelessness asked what factors made them more likely to be a person who uses drugs (PWUD).</a:t>
            </a:r>
          </a:p>
        </p:txBody>
      </p:sp>
    </p:spTree>
    <p:extLst>
      <p:ext uri="{BB962C8B-B14F-4D97-AF65-F5344CB8AC3E}">
        <p14:creationId xmlns:p14="http://schemas.microsoft.com/office/powerpoint/2010/main" val="216982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36288-154F-EF4D-A987-77206C91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5B68D-6626-EE4C-ACD3-58784DFAE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30CF436-9D4D-BA4B-8842-C158CD7A3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71053"/>
            <a:ext cx="6264696" cy="43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2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59D1F-2741-9D4A-A98B-09AE13CA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E9FB8-68A5-D84B-A99A-2220FAC1A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Traumatic events, especially residential school history, were found to be one of the most important factors. </a:t>
            </a:r>
          </a:p>
          <a:p>
            <a:endParaRPr lang="en-US" dirty="0"/>
          </a:p>
          <a:p>
            <a:r>
              <a:rPr lang="en-US" dirty="0"/>
              <a:t>Other factors identified in the study as leading a person to use drugs included mental and physical health problems (i.e., people self-medicate).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4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9AD0F-7182-6649-BCC9-7963E320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8BBDB-FC82-0341-B298-1CD6C6DC8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Historically, it’s been challenging for staff in emergency shelters to properly engage with people who use drugs, largely because on-site use of illicit substances is prohibited.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put it bluntly, staff have often given out supplies but forbid the on-site use of drugs.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8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ADAF-F3AF-6E49-A97C-A3AF74FA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Shelters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F442-4604-3D4D-8F43-A2F516BA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2018 study, by University of Victoria researchers found it’s very challenging for staff in emergency shelters to properly engage with PWUD, since on-site use of illicit substances is typically prohibited.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74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FC_THEME" id="{69B92CF1-4FD0-40FB-9609-F586933B280D}" vid="{7F2CDE7F-91B8-4DD2-B7BE-79D6084D8A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3938</TotalTime>
  <Words>734</Words>
  <Application>Microsoft Macintosh PowerPoint</Application>
  <PresentationFormat>On-screen Show (4:3)</PresentationFormat>
  <Paragraphs>104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Clarity</vt:lpstr>
      <vt:lpstr>   harm reduction</vt:lpstr>
      <vt:lpstr>Overview</vt:lpstr>
      <vt:lpstr>Definition</vt:lpstr>
      <vt:lpstr>Question</vt:lpstr>
      <vt:lpstr>Trauma</vt:lpstr>
      <vt:lpstr>Trauma (cont’d)</vt:lpstr>
      <vt:lpstr>Trauma (cont’d)</vt:lpstr>
      <vt:lpstr>Shelters</vt:lpstr>
      <vt:lpstr>Shelters (cont’d)</vt:lpstr>
      <vt:lpstr>Shelters (cont’d)</vt:lpstr>
      <vt:lpstr>Shelters (cont’d)</vt:lpstr>
      <vt:lpstr>Evidence</vt:lpstr>
      <vt:lpstr>Supervised consumption services</vt:lpstr>
      <vt:lpstr>Supervised consumption services (cont’d)</vt:lpstr>
      <vt:lpstr>BC Housing</vt:lpstr>
      <vt:lpstr>BC Housing (cont’d)</vt:lpstr>
      <vt:lpstr>BC Housing (cont’d)</vt:lpstr>
      <vt:lpstr>Overdose crisis (cont’d)</vt:lpstr>
      <vt:lpstr>Overdose crisis (cont’d)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Nick Falvo</dc:creator>
  <cp:keywords/>
  <dc:description/>
  <cp:lastModifiedBy>Nick Falvo</cp:lastModifiedBy>
  <cp:revision>110</cp:revision>
  <dcterms:created xsi:type="dcterms:W3CDTF">2019-08-19T21:05:27Z</dcterms:created>
  <dcterms:modified xsi:type="dcterms:W3CDTF">2022-04-01T12:25:48Z</dcterms:modified>
  <cp:category/>
</cp:coreProperties>
</file>