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61" r:id="rId3"/>
    <p:sldId id="262" r:id="rId4"/>
    <p:sldId id="320" r:id="rId5"/>
    <p:sldId id="263" r:id="rId6"/>
    <p:sldId id="264" r:id="rId7"/>
    <p:sldId id="265" r:id="rId8"/>
    <p:sldId id="266" r:id="rId9"/>
    <p:sldId id="322" r:id="rId10"/>
    <p:sldId id="323" r:id="rId11"/>
    <p:sldId id="324" r:id="rId12"/>
    <p:sldId id="325" r:id="rId13"/>
    <p:sldId id="326" r:id="rId14"/>
    <p:sldId id="327" r:id="rId15"/>
    <p:sldId id="328" r:id="rId16"/>
    <p:sldId id="329" r:id="rId17"/>
    <p:sldId id="330" r:id="rId18"/>
    <p:sldId id="331" r:id="rId19"/>
    <p:sldId id="359" r:id="rId20"/>
    <p:sldId id="360" r:id="rId21"/>
    <p:sldId id="361" r:id="rId22"/>
    <p:sldId id="332" r:id="rId23"/>
    <p:sldId id="344" r:id="rId24"/>
    <p:sldId id="269" r:id="rId25"/>
    <p:sldId id="270" r:id="rId26"/>
    <p:sldId id="333" r:id="rId27"/>
    <p:sldId id="271" r:id="rId28"/>
    <p:sldId id="273" r:id="rId29"/>
    <p:sldId id="289" r:id="rId30"/>
    <p:sldId id="292" r:id="rId31"/>
    <p:sldId id="293" r:id="rId32"/>
    <p:sldId id="294" r:id="rId33"/>
    <p:sldId id="295" r:id="rId34"/>
    <p:sldId id="296" r:id="rId35"/>
    <p:sldId id="345" r:id="rId36"/>
    <p:sldId id="298" r:id="rId37"/>
    <p:sldId id="300" r:id="rId38"/>
    <p:sldId id="301" r:id="rId39"/>
    <p:sldId id="303" r:id="rId40"/>
    <p:sldId id="310" r:id="rId41"/>
    <p:sldId id="312" r:id="rId42"/>
    <p:sldId id="313" r:id="rId43"/>
    <p:sldId id="318" r:id="rId44"/>
    <p:sldId id="315" r:id="rId45"/>
    <p:sldId id="316" r:id="rId46"/>
    <p:sldId id="346" r:id="rId47"/>
    <p:sldId id="274" r:id="rId48"/>
    <p:sldId id="275" r:id="rId49"/>
    <p:sldId id="321" r:id="rId50"/>
    <p:sldId id="276" r:id="rId51"/>
    <p:sldId id="277" r:id="rId52"/>
    <p:sldId id="278" r:id="rId53"/>
    <p:sldId id="334" r:id="rId54"/>
    <p:sldId id="336" r:id="rId55"/>
    <p:sldId id="335" r:id="rId56"/>
    <p:sldId id="337" r:id="rId57"/>
    <p:sldId id="340" r:id="rId58"/>
    <p:sldId id="341" r:id="rId59"/>
    <p:sldId id="342" r:id="rId60"/>
    <p:sldId id="339" r:id="rId61"/>
    <p:sldId id="338" r:id="rId62"/>
    <p:sldId id="343" r:id="rId63"/>
    <p:sldId id="349" r:id="rId64"/>
    <p:sldId id="319"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240"/>
  </p:normalViewPr>
  <p:slideViewPr>
    <p:cSldViewPr>
      <p:cViewPr varScale="1">
        <p:scale>
          <a:sx n="97" d="100"/>
          <a:sy n="97" d="100"/>
        </p:scale>
        <p:origin x="262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317D5D-073B-E341-9DF4-93C6145262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0AF0124-970C-724E-8C4B-A37744369FD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B6DFABC-9905-AC40-BB4C-6559B1C2CD7E}" type="datetimeFigureOut">
              <a:rPr lang="en-US" altLang="en-US"/>
              <a:pPr>
                <a:defRPr/>
              </a:pPr>
              <a:t>4/1/22</a:t>
            </a:fld>
            <a:endParaRPr lang="en-US" altLang="en-US"/>
          </a:p>
        </p:txBody>
      </p:sp>
      <p:sp>
        <p:nvSpPr>
          <p:cNvPr id="4" name="Slide Image Placeholder 3">
            <a:extLst>
              <a:ext uri="{FF2B5EF4-FFF2-40B4-BE49-F238E27FC236}">
                <a16:creationId xmlns:a16="http://schemas.microsoft.com/office/drawing/2014/main" id="{69B86C09-A027-274C-B860-6BE9B010D34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F38831-0054-3447-B24B-6CA99BA5B3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05E688-295B-B241-AF66-59181D3AFE6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D062CD3-000D-DB43-8C25-6CA89D20C79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C3A386A-7FE6-C444-9422-05F76F224545}" type="slidenum">
              <a:rPr lang="en-US" altLang="en-US"/>
              <a:pPr>
                <a:defRPr/>
              </a:pPr>
              <a:t>‹#›</a:t>
            </a:fld>
            <a:endParaRPr lang="en-US" altLang="en-US"/>
          </a:p>
        </p:txBody>
      </p:sp>
    </p:spTree>
    <p:extLst>
      <p:ext uri="{BB962C8B-B14F-4D97-AF65-F5344CB8AC3E}">
        <p14:creationId xmlns:p14="http://schemas.microsoft.com/office/powerpoint/2010/main" val="197833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BC Housing.   URL: https://</a:t>
            </a:r>
            <a:r>
              <a:rPr lang="en-US" dirty="0" err="1"/>
              <a:t>www.flickr.com</a:t>
            </a:r>
            <a:r>
              <a:rPr lang="en-US" dirty="0"/>
              <a:t>/photos/</a:t>
            </a:r>
            <a:r>
              <a:rPr lang="en-US" dirty="0" err="1"/>
              <a:t>bc_housing</a:t>
            </a:r>
            <a:r>
              <a:rPr lang="en-US" dirty="0"/>
              <a:t>/ </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9</a:t>
            </a:fld>
            <a:endParaRPr lang="en-US" altLang="en-US"/>
          </a:p>
        </p:txBody>
      </p:sp>
    </p:spTree>
    <p:extLst>
      <p:ext uri="{BB962C8B-B14F-4D97-AF65-F5344CB8AC3E}">
        <p14:creationId xmlns:p14="http://schemas.microsoft.com/office/powerpoint/2010/main" val="185880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BC Housing.   URL: https://</a:t>
            </a:r>
            <a:r>
              <a:rPr lang="en-US" dirty="0" err="1"/>
              <a:t>www.flickr.com</a:t>
            </a:r>
            <a:r>
              <a:rPr lang="en-US" dirty="0"/>
              <a:t>/photos/</a:t>
            </a:r>
            <a:r>
              <a:rPr lang="en-US" dirty="0" err="1"/>
              <a:t>bc_housing</a:t>
            </a: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10</a:t>
            </a:fld>
            <a:endParaRPr lang="en-US" altLang="en-US"/>
          </a:p>
        </p:txBody>
      </p:sp>
    </p:spTree>
    <p:extLst>
      <p:ext uri="{BB962C8B-B14F-4D97-AF65-F5344CB8AC3E}">
        <p14:creationId xmlns:p14="http://schemas.microsoft.com/office/powerpoint/2010/main" val="141578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BC Housing.   URL: https://</a:t>
            </a:r>
            <a:r>
              <a:rPr lang="en-US" dirty="0" err="1"/>
              <a:t>www.flickr.com</a:t>
            </a:r>
            <a:r>
              <a:rPr lang="en-US" dirty="0"/>
              <a:t>/photos/</a:t>
            </a:r>
            <a:r>
              <a:rPr lang="en-US" dirty="0" err="1"/>
              <a:t>bc_housing</a:t>
            </a: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11</a:t>
            </a:fld>
            <a:endParaRPr lang="en-US" altLang="en-US"/>
          </a:p>
        </p:txBody>
      </p:sp>
    </p:spTree>
    <p:extLst>
      <p:ext uri="{BB962C8B-B14F-4D97-AF65-F5344CB8AC3E}">
        <p14:creationId xmlns:p14="http://schemas.microsoft.com/office/powerpoint/2010/main" val="199188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 BC Housing.   URL: https://</a:t>
            </a:r>
            <a:r>
              <a:rPr lang="en-US" dirty="0" err="1"/>
              <a:t>www.flickr.com</a:t>
            </a:r>
            <a:r>
              <a:rPr lang="en-US" dirty="0"/>
              <a:t>/photos/</a:t>
            </a:r>
            <a:r>
              <a:rPr lang="en-US" dirty="0" err="1"/>
              <a:t>bc_housing</a:t>
            </a: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12</a:t>
            </a:fld>
            <a:endParaRPr lang="en-US" altLang="en-US"/>
          </a:p>
        </p:txBody>
      </p:sp>
    </p:spTree>
    <p:extLst>
      <p:ext uri="{BB962C8B-B14F-4D97-AF65-F5344CB8AC3E}">
        <p14:creationId xmlns:p14="http://schemas.microsoft.com/office/powerpoint/2010/main" val="77768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27</a:t>
            </a:fld>
            <a:endParaRPr lang="en-US" altLang="en-US"/>
          </a:p>
        </p:txBody>
      </p:sp>
    </p:spTree>
    <p:extLst>
      <p:ext uri="{BB962C8B-B14F-4D97-AF65-F5344CB8AC3E}">
        <p14:creationId xmlns:p14="http://schemas.microsoft.com/office/powerpoint/2010/main" val="235880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56</a:t>
            </a:fld>
            <a:endParaRPr lang="en-US" altLang="en-US"/>
          </a:p>
        </p:txBody>
      </p:sp>
    </p:spTree>
    <p:extLst>
      <p:ext uri="{BB962C8B-B14F-4D97-AF65-F5344CB8AC3E}">
        <p14:creationId xmlns:p14="http://schemas.microsoft.com/office/powerpoint/2010/main" val="288232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AB02DD-9804-2647-BC01-65D649C6FC43}"/>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864819C-AFCA-CB42-927B-70653AC19922}"/>
              </a:ext>
            </a:extLst>
          </p:cNvPr>
          <p:cNvSpPr>
            <a:spLocks noGrp="1"/>
          </p:cNvSpPr>
          <p:nvPr>
            <p:ph type="dt" sz="half" idx="10"/>
          </p:nvPr>
        </p:nvSpPr>
        <p:spPr/>
        <p:txBody>
          <a:bodyPr/>
          <a:lstStyle>
            <a:lvl1pPr>
              <a:defRPr smtClean="0"/>
            </a:lvl1pPr>
          </a:lstStyle>
          <a:p>
            <a:pPr>
              <a:defRPr/>
            </a:pPr>
            <a:fld id="{2F4B1B71-3FE1-8342-9139-E32FBE6FDF63}" type="datetimeFigureOut">
              <a:rPr lang="en-US" altLang="en-US"/>
              <a:pPr>
                <a:defRPr/>
              </a:pPr>
              <a:t>4/1/22</a:t>
            </a:fld>
            <a:endParaRPr lang="en-US" altLang="en-US"/>
          </a:p>
        </p:txBody>
      </p:sp>
      <p:sp>
        <p:nvSpPr>
          <p:cNvPr id="6" name="Footer Placeholder 4">
            <a:extLst>
              <a:ext uri="{FF2B5EF4-FFF2-40B4-BE49-F238E27FC236}">
                <a16:creationId xmlns:a16="http://schemas.microsoft.com/office/drawing/2014/main" id="{D159B2E2-F639-8644-B4D0-3EE5492D94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625FF9-BEEA-C046-AE80-DC5FE3BAC9C6}"/>
              </a:ext>
            </a:extLst>
          </p:cNvPr>
          <p:cNvSpPr>
            <a:spLocks noGrp="1"/>
          </p:cNvSpPr>
          <p:nvPr>
            <p:ph type="sldNum" sz="quarter" idx="12"/>
          </p:nvPr>
        </p:nvSpPr>
        <p:spPr/>
        <p:txBody>
          <a:bodyPr/>
          <a:lstStyle>
            <a:lvl1pPr>
              <a:defRPr smtClean="0"/>
            </a:lvl1pPr>
          </a:lstStyle>
          <a:p>
            <a:pPr>
              <a:defRPr/>
            </a:pPr>
            <a:fld id="{EF8FC694-872A-DD44-8771-0734AE59738D}" type="slidenum">
              <a:rPr lang="en-US" altLang="en-US"/>
              <a:pPr>
                <a:defRPr/>
              </a:pPr>
              <a:t>‹#›</a:t>
            </a:fld>
            <a:endParaRPr lang="en-US" altLang="en-US"/>
          </a:p>
        </p:txBody>
      </p:sp>
      <p:pic>
        <p:nvPicPr>
          <p:cNvPr id="8" name="Picture 7" descr="NFC_logo_horizonta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A drawing of a face&#10;&#10;Description automatically generated">
            <a:extLst>
              <a:ext uri="{FF2B5EF4-FFF2-40B4-BE49-F238E27FC236}">
                <a16:creationId xmlns:a16="http://schemas.microsoft.com/office/drawing/2014/main" id="{0E569ED6-353D-4C62-968F-61847137DA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AF1C1E65-130A-4D20-8CB3-7854478D0F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92852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89819-7450-7A49-8FA0-F0D97356F127}"/>
              </a:ext>
            </a:extLst>
          </p:cNvPr>
          <p:cNvSpPr>
            <a:spLocks noGrp="1"/>
          </p:cNvSpPr>
          <p:nvPr>
            <p:ph type="dt" sz="half" idx="10"/>
          </p:nvPr>
        </p:nvSpPr>
        <p:spPr/>
        <p:txBody>
          <a:bodyPr/>
          <a:lstStyle>
            <a:lvl1pPr>
              <a:defRPr/>
            </a:lvl1pPr>
          </a:lstStyle>
          <a:p>
            <a:pPr>
              <a:defRPr/>
            </a:pPr>
            <a:fld id="{1F25571F-34A5-474B-9615-96FD29E6693F}" type="datetimeFigureOut">
              <a:rPr lang="en-US" altLang="en-US"/>
              <a:pPr>
                <a:defRPr/>
              </a:pPr>
              <a:t>4/1/22</a:t>
            </a:fld>
            <a:endParaRPr lang="en-US" altLang="en-US"/>
          </a:p>
        </p:txBody>
      </p:sp>
      <p:sp>
        <p:nvSpPr>
          <p:cNvPr id="5" name="Footer Placeholder 4">
            <a:extLst>
              <a:ext uri="{FF2B5EF4-FFF2-40B4-BE49-F238E27FC236}">
                <a16:creationId xmlns:a16="http://schemas.microsoft.com/office/drawing/2014/main" id="{BBC8301B-B0EF-CB4A-9515-4962C8234F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5309B9-3642-6942-AE11-225F99029CFF}"/>
              </a:ext>
            </a:extLst>
          </p:cNvPr>
          <p:cNvSpPr>
            <a:spLocks noGrp="1"/>
          </p:cNvSpPr>
          <p:nvPr>
            <p:ph type="sldNum" sz="quarter" idx="12"/>
          </p:nvPr>
        </p:nvSpPr>
        <p:spPr/>
        <p:txBody>
          <a:bodyPr/>
          <a:lstStyle>
            <a:lvl1pPr>
              <a:defRPr/>
            </a:lvl1pPr>
          </a:lstStyle>
          <a:p>
            <a:pPr>
              <a:defRPr/>
            </a:pPr>
            <a:fld id="{02C3D890-0BC3-D04B-8590-BCB56F8997D1}" type="slidenum">
              <a:rPr lang="en-US" altLang="en-US"/>
              <a:pPr>
                <a:defRPr/>
              </a:pPr>
              <a:t>‹#›</a:t>
            </a:fld>
            <a:endParaRPr lang="en-US" altLang="en-US"/>
          </a:p>
        </p:txBody>
      </p:sp>
      <p:cxnSp>
        <p:nvCxnSpPr>
          <p:cNvPr id="8" name="Straight Connector 7"/>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NFC_logo_horizontal.eps">
            <a:extLst>
              <a:ext uri="{FF2B5EF4-FFF2-40B4-BE49-F238E27FC236}">
                <a16:creationId xmlns:a16="http://schemas.microsoft.com/office/drawing/2014/main" id="{4B763254-CFDF-4E5A-B290-379689CF8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424664"/>
            <a:ext cx="1440160" cy="308606"/>
          </a:xfrm>
          <a:prstGeom prst="rect">
            <a:avLst/>
          </a:prstGeom>
        </p:spPr>
      </p:pic>
      <p:pic>
        <p:nvPicPr>
          <p:cNvPr id="11" name="Picture 10" descr="A drawing of a face&#10;&#10;Description automatically generated">
            <a:extLst>
              <a:ext uri="{FF2B5EF4-FFF2-40B4-BE49-F238E27FC236}">
                <a16:creationId xmlns:a16="http://schemas.microsoft.com/office/drawing/2014/main" id="{429B1DEC-3C80-4498-AE19-466A54CF1C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314584"/>
            <a:ext cx="1207368" cy="476279"/>
          </a:xfrm>
          <a:prstGeom prst="rect">
            <a:avLst/>
          </a:prstGeom>
        </p:spPr>
      </p:pic>
      <p:pic>
        <p:nvPicPr>
          <p:cNvPr id="12" name="Picture 11">
            <a:extLst>
              <a:ext uri="{FF2B5EF4-FFF2-40B4-BE49-F238E27FC236}">
                <a16:creationId xmlns:a16="http://schemas.microsoft.com/office/drawing/2014/main" id="{1A99F9E0-D9E1-4583-A775-041A38D01F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9952" y="6280915"/>
            <a:ext cx="694479" cy="543619"/>
          </a:xfrm>
          <a:prstGeom prst="rect">
            <a:avLst/>
          </a:prstGeom>
        </p:spPr>
      </p:pic>
    </p:spTree>
    <p:extLst>
      <p:ext uri="{BB962C8B-B14F-4D97-AF65-F5344CB8AC3E}">
        <p14:creationId xmlns:p14="http://schemas.microsoft.com/office/powerpoint/2010/main" val="22756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85791B-4F29-F04B-83D7-1F89737617BD}"/>
              </a:ext>
            </a:extLst>
          </p:cNvPr>
          <p:cNvCxnSpPr/>
          <p:nvPr/>
        </p:nvCxnSpPr>
        <p:spPr>
          <a:xfrm>
            <a:off x="467544" y="4225628"/>
            <a:ext cx="8250918" cy="236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5644" y="1988840"/>
            <a:ext cx="8170812"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505644" y="4253504"/>
            <a:ext cx="8170812"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E969BBC-8354-FC48-930F-670DF5E6B28F}"/>
              </a:ext>
            </a:extLst>
          </p:cNvPr>
          <p:cNvSpPr>
            <a:spLocks noGrp="1"/>
          </p:cNvSpPr>
          <p:nvPr>
            <p:ph type="dt" sz="half" idx="10"/>
          </p:nvPr>
        </p:nvSpPr>
        <p:spPr/>
        <p:txBody>
          <a:bodyPr/>
          <a:lstStyle>
            <a:lvl1pPr>
              <a:defRPr smtClean="0"/>
            </a:lvl1pPr>
          </a:lstStyle>
          <a:p>
            <a:pPr>
              <a:defRPr/>
            </a:pPr>
            <a:fld id="{B74360FA-CF2E-E84B-B4B9-B93F01B41B5C}" type="datetimeFigureOut">
              <a:rPr lang="en-US" altLang="en-US"/>
              <a:pPr>
                <a:defRPr/>
              </a:pPr>
              <a:t>4/1/22</a:t>
            </a:fld>
            <a:endParaRPr lang="en-US" altLang="en-US"/>
          </a:p>
        </p:txBody>
      </p:sp>
      <p:sp>
        <p:nvSpPr>
          <p:cNvPr id="6" name="Footer Placeholder 4">
            <a:extLst>
              <a:ext uri="{FF2B5EF4-FFF2-40B4-BE49-F238E27FC236}">
                <a16:creationId xmlns:a16="http://schemas.microsoft.com/office/drawing/2014/main" id="{F16A5ABA-2C12-4641-8C36-8A341E082E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89E004-DC21-2243-9E6C-57CB6A9DEBBE}"/>
              </a:ext>
            </a:extLst>
          </p:cNvPr>
          <p:cNvSpPr>
            <a:spLocks noGrp="1"/>
          </p:cNvSpPr>
          <p:nvPr>
            <p:ph type="sldNum" sz="quarter" idx="12"/>
          </p:nvPr>
        </p:nvSpPr>
        <p:spPr/>
        <p:txBody>
          <a:bodyPr/>
          <a:lstStyle>
            <a:lvl1pPr>
              <a:defRPr smtClean="0"/>
            </a:lvl1pPr>
          </a:lstStyle>
          <a:p>
            <a:pPr>
              <a:defRPr/>
            </a:pPr>
            <a:fld id="{D089C757-5FFD-954F-948E-8A2C6CE34ACF}"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2009C391-6D03-4308-9388-E0383835E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549938CC-1D87-4CDD-914B-5AA239C59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7B5FCE4B-3F5A-49E7-A03D-78A7682669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943715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A4B94B-AA51-CF43-AF87-1D8C892E3FD5}"/>
              </a:ext>
            </a:extLst>
          </p:cNvPr>
          <p:cNvSpPr>
            <a:spLocks noGrp="1"/>
          </p:cNvSpPr>
          <p:nvPr>
            <p:ph type="dt" sz="half" idx="10"/>
          </p:nvPr>
        </p:nvSpPr>
        <p:spPr/>
        <p:txBody>
          <a:bodyPr/>
          <a:lstStyle>
            <a:lvl1pPr>
              <a:defRPr/>
            </a:lvl1pPr>
          </a:lstStyle>
          <a:p>
            <a:pPr>
              <a:defRPr/>
            </a:pPr>
            <a:fld id="{A30FF137-A55B-F240-9415-D6BB833CBD44}" type="datetimeFigureOut">
              <a:rPr lang="en-US" altLang="en-US"/>
              <a:pPr>
                <a:defRPr/>
              </a:pPr>
              <a:t>4/1/22</a:t>
            </a:fld>
            <a:endParaRPr lang="en-US" altLang="en-US"/>
          </a:p>
        </p:txBody>
      </p:sp>
      <p:sp>
        <p:nvSpPr>
          <p:cNvPr id="6" name="Footer Placeholder 4">
            <a:extLst>
              <a:ext uri="{FF2B5EF4-FFF2-40B4-BE49-F238E27FC236}">
                <a16:creationId xmlns:a16="http://schemas.microsoft.com/office/drawing/2014/main" id="{20F480B1-0ACD-AE4A-AB32-60E17E87E0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058B0C-38FD-4A4E-952D-BD8018E50EE1}"/>
              </a:ext>
            </a:extLst>
          </p:cNvPr>
          <p:cNvSpPr>
            <a:spLocks noGrp="1"/>
          </p:cNvSpPr>
          <p:nvPr>
            <p:ph type="sldNum" sz="quarter" idx="12"/>
          </p:nvPr>
        </p:nvSpPr>
        <p:spPr/>
        <p:txBody>
          <a:bodyPr/>
          <a:lstStyle>
            <a:lvl1pPr>
              <a:defRPr/>
            </a:lvl1pPr>
          </a:lstStyle>
          <a:p>
            <a:pPr>
              <a:defRPr/>
            </a:pPr>
            <a:fld id="{E2D8DB71-A5B9-3D4B-8FA0-0EB965A18141}"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D0D567BF-72AE-45C7-BDC0-A7B81A585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2117FF5C-F279-462B-9891-7E86E6B21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1A515FB5-008C-4A42-86A8-161333FF0C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402090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4F5A47D-1D79-2A44-B1BB-686C3D8BBAA2}"/>
              </a:ext>
            </a:extLst>
          </p:cNvPr>
          <p:cNvCxnSpPr/>
          <p:nvPr/>
        </p:nvCxnSpPr>
        <p:spPr>
          <a:xfrm flipH="1">
            <a:off x="4572000" y="1692275"/>
            <a:ext cx="1588" cy="425700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01498577-C11F-BA4B-AC31-54C6E5DBC4A3}"/>
              </a:ext>
            </a:extLst>
          </p:cNvPr>
          <p:cNvSpPr>
            <a:spLocks noGrp="1"/>
          </p:cNvSpPr>
          <p:nvPr>
            <p:ph type="dt" sz="half" idx="10"/>
          </p:nvPr>
        </p:nvSpPr>
        <p:spPr/>
        <p:txBody>
          <a:bodyPr/>
          <a:lstStyle>
            <a:lvl1pPr>
              <a:defRPr smtClean="0"/>
            </a:lvl1pPr>
          </a:lstStyle>
          <a:p>
            <a:pPr>
              <a:defRPr/>
            </a:pPr>
            <a:fld id="{AF885FDE-3643-5440-944E-F2D9B844C8B9}" type="datetimeFigureOut">
              <a:rPr lang="en-US" altLang="en-US"/>
              <a:pPr>
                <a:defRPr/>
              </a:pPr>
              <a:t>4/1/22</a:t>
            </a:fld>
            <a:endParaRPr lang="en-US" altLang="en-US"/>
          </a:p>
        </p:txBody>
      </p:sp>
      <p:sp>
        <p:nvSpPr>
          <p:cNvPr id="9" name="Footer Placeholder 7">
            <a:extLst>
              <a:ext uri="{FF2B5EF4-FFF2-40B4-BE49-F238E27FC236}">
                <a16:creationId xmlns:a16="http://schemas.microsoft.com/office/drawing/2014/main" id="{0129E204-E749-5841-B313-3833A0FD45B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1338224-C761-2A40-B0C2-067707ED5E96}"/>
              </a:ext>
            </a:extLst>
          </p:cNvPr>
          <p:cNvSpPr>
            <a:spLocks noGrp="1"/>
          </p:cNvSpPr>
          <p:nvPr>
            <p:ph type="sldNum" sz="quarter" idx="12"/>
          </p:nvPr>
        </p:nvSpPr>
        <p:spPr/>
        <p:txBody>
          <a:bodyPr/>
          <a:lstStyle>
            <a:lvl1pPr>
              <a:defRPr smtClean="0"/>
            </a:lvl1pPr>
          </a:lstStyle>
          <a:p>
            <a:pPr>
              <a:defRPr/>
            </a:pPr>
            <a:fld id="{B1A10F70-2F75-134C-A340-1FDA919D5A7F}" type="slidenum">
              <a:rPr lang="en-US" altLang="en-US"/>
              <a:pPr>
                <a:defRPr/>
              </a:pPr>
              <a:t>‹#›</a:t>
            </a:fld>
            <a:endParaRPr lang="en-US" altLang="en-US"/>
          </a:p>
        </p:txBody>
      </p:sp>
      <p:cxnSp>
        <p:nvCxnSpPr>
          <p:cNvPr id="12" name="Straight Connector 11"/>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NFC_logo_horizontal.eps">
            <a:extLst>
              <a:ext uri="{FF2B5EF4-FFF2-40B4-BE49-F238E27FC236}">
                <a16:creationId xmlns:a16="http://schemas.microsoft.com/office/drawing/2014/main" id="{7ED1C323-87E0-4B4D-9E8D-25BB2DCF8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5" name="Picture 14" descr="A drawing of a face&#10;&#10;Description automatically generated">
            <a:extLst>
              <a:ext uri="{FF2B5EF4-FFF2-40B4-BE49-F238E27FC236}">
                <a16:creationId xmlns:a16="http://schemas.microsoft.com/office/drawing/2014/main" id="{93B94634-27A7-4306-80A0-B89242BFA8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6" name="Picture 15">
            <a:extLst>
              <a:ext uri="{FF2B5EF4-FFF2-40B4-BE49-F238E27FC236}">
                <a16:creationId xmlns:a16="http://schemas.microsoft.com/office/drawing/2014/main" id="{219880AD-24AD-42E5-A416-F8E188DCE1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62627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3C6266B-D02B-2E45-93D2-0B8916B8796F}"/>
              </a:ext>
            </a:extLst>
          </p:cNvPr>
          <p:cNvSpPr>
            <a:spLocks noGrp="1"/>
          </p:cNvSpPr>
          <p:nvPr>
            <p:ph type="dt" sz="half" idx="10"/>
          </p:nvPr>
        </p:nvSpPr>
        <p:spPr/>
        <p:txBody>
          <a:bodyPr/>
          <a:lstStyle>
            <a:lvl1pPr>
              <a:defRPr/>
            </a:lvl1pPr>
          </a:lstStyle>
          <a:p>
            <a:pPr>
              <a:defRPr/>
            </a:pPr>
            <a:fld id="{4318B508-AAFD-9542-9295-0CEB385ABC1F}" type="datetimeFigureOut">
              <a:rPr lang="en-US" altLang="en-US"/>
              <a:pPr>
                <a:defRPr/>
              </a:pPr>
              <a:t>4/1/22</a:t>
            </a:fld>
            <a:endParaRPr lang="en-US" altLang="en-US"/>
          </a:p>
        </p:txBody>
      </p:sp>
      <p:sp>
        <p:nvSpPr>
          <p:cNvPr id="4" name="Footer Placeholder 4">
            <a:extLst>
              <a:ext uri="{FF2B5EF4-FFF2-40B4-BE49-F238E27FC236}">
                <a16:creationId xmlns:a16="http://schemas.microsoft.com/office/drawing/2014/main" id="{4ECF1976-DB16-F549-A0D3-331BCA2D49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ED4586-BDF3-144C-8416-543C75C40097}"/>
              </a:ext>
            </a:extLst>
          </p:cNvPr>
          <p:cNvSpPr>
            <a:spLocks noGrp="1"/>
          </p:cNvSpPr>
          <p:nvPr>
            <p:ph type="sldNum" sz="quarter" idx="12"/>
          </p:nvPr>
        </p:nvSpPr>
        <p:spPr/>
        <p:txBody>
          <a:bodyPr/>
          <a:lstStyle>
            <a:lvl1pPr>
              <a:defRPr/>
            </a:lvl1pPr>
          </a:lstStyle>
          <a:p>
            <a:pPr>
              <a:defRPr/>
            </a:pPr>
            <a:fld id="{8DB738C0-EBB5-BB42-A710-D326C5CB4A17}" type="slidenum">
              <a:rPr lang="en-US" altLang="en-US"/>
              <a:pPr>
                <a:defRPr/>
              </a:pPr>
              <a:t>‹#›</a:t>
            </a:fld>
            <a:endParaRPr lang="en-US" altLang="en-US"/>
          </a:p>
        </p:txBody>
      </p:sp>
      <p:cxnSp>
        <p:nvCxnSpPr>
          <p:cNvPr id="7" name="Straight Connector 6"/>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NFC_logo_horizontal.eps">
            <a:extLst>
              <a:ext uri="{FF2B5EF4-FFF2-40B4-BE49-F238E27FC236}">
                <a16:creationId xmlns:a16="http://schemas.microsoft.com/office/drawing/2014/main" id="{40208B9D-F9D5-41A3-B683-F5DD9DE77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0" name="Picture 9" descr="A drawing of a face&#10;&#10;Description automatically generated">
            <a:extLst>
              <a:ext uri="{FF2B5EF4-FFF2-40B4-BE49-F238E27FC236}">
                <a16:creationId xmlns:a16="http://schemas.microsoft.com/office/drawing/2014/main" id="{F78B808B-C872-4DA9-8CED-24C86CEABE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1" name="Picture 10">
            <a:extLst>
              <a:ext uri="{FF2B5EF4-FFF2-40B4-BE49-F238E27FC236}">
                <a16:creationId xmlns:a16="http://schemas.microsoft.com/office/drawing/2014/main" id="{AE64E6E3-A872-48D6-BB23-5587498A52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4067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D41BBC-7AAF-A444-BFE8-A0DECC3845A9}"/>
              </a:ext>
            </a:extLst>
          </p:cNvPr>
          <p:cNvSpPr>
            <a:spLocks noGrp="1"/>
          </p:cNvSpPr>
          <p:nvPr>
            <p:ph type="dt" sz="half" idx="10"/>
          </p:nvPr>
        </p:nvSpPr>
        <p:spPr/>
        <p:txBody>
          <a:bodyPr/>
          <a:lstStyle>
            <a:lvl1pPr>
              <a:defRPr/>
            </a:lvl1pPr>
          </a:lstStyle>
          <a:p>
            <a:pPr>
              <a:defRPr/>
            </a:pPr>
            <a:fld id="{F4DE643C-8B35-F24D-895D-737BCD559C24}" type="datetimeFigureOut">
              <a:rPr lang="en-US" altLang="en-US"/>
              <a:pPr>
                <a:defRPr/>
              </a:pPr>
              <a:t>4/1/22</a:t>
            </a:fld>
            <a:endParaRPr lang="en-US" altLang="en-US"/>
          </a:p>
        </p:txBody>
      </p:sp>
      <p:sp>
        <p:nvSpPr>
          <p:cNvPr id="3" name="Footer Placeholder 4">
            <a:extLst>
              <a:ext uri="{FF2B5EF4-FFF2-40B4-BE49-F238E27FC236}">
                <a16:creationId xmlns:a16="http://schemas.microsoft.com/office/drawing/2014/main" id="{72AF35E5-0C9B-7846-B928-262DAAC31C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3428B8-C7CE-B442-BD0E-C5502CBD3455}"/>
              </a:ext>
            </a:extLst>
          </p:cNvPr>
          <p:cNvSpPr>
            <a:spLocks noGrp="1"/>
          </p:cNvSpPr>
          <p:nvPr>
            <p:ph type="sldNum" sz="quarter" idx="12"/>
          </p:nvPr>
        </p:nvSpPr>
        <p:spPr/>
        <p:txBody>
          <a:bodyPr/>
          <a:lstStyle>
            <a:lvl1pPr>
              <a:defRPr/>
            </a:lvl1pPr>
          </a:lstStyle>
          <a:p>
            <a:pPr>
              <a:defRPr/>
            </a:pPr>
            <a:fld id="{EC1CC62C-9B9B-3049-B651-4848EF8A36F2}" type="slidenum">
              <a:rPr lang="en-US" altLang="en-US"/>
              <a:pPr>
                <a:defRPr/>
              </a:pPr>
              <a:t>‹#›</a:t>
            </a:fld>
            <a:endParaRPr lang="en-US" altLang="en-US"/>
          </a:p>
        </p:txBody>
      </p:sp>
      <p:cxnSp>
        <p:nvCxnSpPr>
          <p:cNvPr id="6" name="Straight Connector 5"/>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NFC_logo_horizontal.eps">
            <a:extLst>
              <a:ext uri="{FF2B5EF4-FFF2-40B4-BE49-F238E27FC236}">
                <a16:creationId xmlns:a16="http://schemas.microsoft.com/office/drawing/2014/main" id="{3C51CA45-DF78-4682-9490-BEC79126C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9" name="Picture 8" descr="A drawing of a face&#10;&#10;Description automatically generated">
            <a:extLst>
              <a:ext uri="{FF2B5EF4-FFF2-40B4-BE49-F238E27FC236}">
                <a16:creationId xmlns:a16="http://schemas.microsoft.com/office/drawing/2014/main" id="{7B2D3343-4883-4EC2-8C7D-9CF4D12BC2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0" name="Picture 9">
            <a:extLst>
              <a:ext uri="{FF2B5EF4-FFF2-40B4-BE49-F238E27FC236}">
                <a16:creationId xmlns:a16="http://schemas.microsoft.com/office/drawing/2014/main" id="{336D50DA-B3F5-4E48-8C51-ABBCB8890D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32443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0A9A7DC-025A-1648-BF22-47113C854562}"/>
              </a:ext>
            </a:extLst>
          </p:cNvPr>
          <p:cNvCxnSpPr/>
          <p:nvPr/>
        </p:nvCxnSpPr>
        <p:spPr>
          <a:xfrm flipH="1">
            <a:off x="2771800" y="792163"/>
            <a:ext cx="4738" cy="51571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157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3"/>
            <a:ext cx="2139696" cy="38187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83E7E80-73CC-6B4E-892D-B319114962E2}"/>
              </a:ext>
            </a:extLst>
          </p:cNvPr>
          <p:cNvSpPr>
            <a:spLocks noGrp="1"/>
          </p:cNvSpPr>
          <p:nvPr>
            <p:ph type="dt" sz="half" idx="10"/>
          </p:nvPr>
        </p:nvSpPr>
        <p:spPr/>
        <p:txBody>
          <a:bodyPr/>
          <a:lstStyle>
            <a:lvl1pPr>
              <a:defRPr smtClean="0"/>
            </a:lvl1pPr>
          </a:lstStyle>
          <a:p>
            <a:pPr>
              <a:defRPr/>
            </a:pPr>
            <a:fld id="{4359B4DA-D465-704B-82FA-9C560F293AB1}" type="datetimeFigureOut">
              <a:rPr lang="en-US" altLang="en-US"/>
              <a:pPr>
                <a:defRPr/>
              </a:pPr>
              <a:t>4/1/22</a:t>
            </a:fld>
            <a:endParaRPr lang="en-US" altLang="en-US"/>
          </a:p>
        </p:txBody>
      </p:sp>
      <p:sp>
        <p:nvSpPr>
          <p:cNvPr id="7" name="Footer Placeholder 5">
            <a:extLst>
              <a:ext uri="{FF2B5EF4-FFF2-40B4-BE49-F238E27FC236}">
                <a16:creationId xmlns:a16="http://schemas.microsoft.com/office/drawing/2014/main" id="{438A9399-5A7C-B444-9384-91D5E53297F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82BB77C-575A-A24A-9D15-CFDE7F0A3649}"/>
              </a:ext>
            </a:extLst>
          </p:cNvPr>
          <p:cNvSpPr>
            <a:spLocks noGrp="1"/>
          </p:cNvSpPr>
          <p:nvPr>
            <p:ph type="sldNum" sz="quarter" idx="12"/>
          </p:nvPr>
        </p:nvSpPr>
        <p:spPr/>
        <p:txBody>
          <a:bodyPr/>
          <a:lstStyle>
            <a:lvl1pPr>
              <a:defRPr smtClean="0"/>
            </a:lvl1pPr>
          </a:lstStyle>
          <a:p>
            <a:pPr>
              <a:defRPr/>
            </a:pPr>
            <a:fld id="{016D7D7F-4572-A34C-B33D-1962B232E148}" type="slidenum">
              <a:rPr lang="en-US" altLang="en-US"/>
              <a:pPr>
                <a:defRPr/>
              </a:pPr>
              <a:t>‹#›</a:t>
            </a:fld>
            <a:endParaRPr lang="en-US" altLang="en-US"/>
          </a:p>
        </p:txBody>
      </p:sp>
      <p:cxnSp>
        <p:nvCxnSpPr>
          <p:cNvPr id="10" name="Straight Connector 9"/>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NFC_logo_horizontal.eps">
            <a:extLst>
              <a:ext uri="{FF2B5EF4-FFF2-40B4-BE49-F238E27FC236}">
                <a16:creationId xmlns:a16="http://schemas.microsoft.com/office/drawing/2014/main" id="{27B61FDD-2CB5-4B07-8479-18C00B5D38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3" name="Picture 12" descr="A drawing of a face&#10;&#10;Description automatically generated">
            <a:extLst>
              <a:ext uri="{FF2B5EF4-FFF2-40B4-BE49-F238E27FC236}">
                <a16:creationId xmlns:a16="http://schemas.microsoft.com/office/drawing/2014/main" id="{8353B9DA-5755-4FDE-A0A4-2BCFA0AADD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96A86898-00DE-46C4-8CF4-139F41FCF3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63584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D5D83B-0CDD-524D-980D-3B765D49257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C6D04CA9-3E91-4648-A823-BC7A6A64731A}"/>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658F1595-06B7-4A4A-B832-4AE16ED80801}"/>
              </a:ext>
            </a:extLst>
          </p:cNvPr>
          <p:cNvSpPr>
            <a:spLocks noGrp="1"/>
          </p:cNvSpPr>
          <p:nvPr>
            <p:ph type="body" idx="1"/>
          </p:nvPr>
        </p:nvSpPr>
        <p:spPr bwMode="auto">
          <a:xfrm>
            <a:off x="457200" y="1600200"/>
            <a:ext cx="8229600" cy="442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A2641AC5-1647-4F43-B8ED-40A3D6D2D6D0}"/>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89BB5C50-143C-7647-B1EC-66F41E3D12B7}"/>
              </a:ext>
            </a:extLst>
          </p:cNvPr>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8063069F-3DBC-F849-84D6-D58D7F7287AA}" type="datetimeFigureOut">
              <a:rPr lang="en-US" altLang="en-US"/>
              <a:pPr>
                <a:defRPr/>
              </a:pPr>
              <a:t>4/1/22</a:t>
            </a:fld>
            <a:endParaRPr lang="en-US" altLang="en-US"/>
          </a:p>
        </p:txBody>
      </p:sp>
      <p:sp>
        <p:nvSpPr>
          <p:cNvPr id="5" name="Footer Placeholder 4">
            <a:extLst>
              <a:ext uri="{FF2B5EF4-FFF2-40B4-BE49-F238E27FC236}">
                <a16:creationId xmlns:a16="http://schemas.microsoft.com/office/drawing/2014/main" id="{6D8493F6-A0D9-B24B-AAF7-83D2640A9B6C}"/>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3309B0D-7420-B248-B636-BF29E8A504F0}"/>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defRPr>
            </a:lvl1pPr>
          </a:lstStyle>
          <a:p>
            <a:pPr>
              <a:defRPr/>
            </a:pPr>
            <a:fld id="{0625BF09-BEB7-8247-8A2F-99BD299D02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8" r:id="rId1"/>
    <p:sldLayoutId id="2147483871" r:id="rId2"/>
    <p:sldLayoutId id="2147483879" r:id="rId3"/>
    <p:sldLayoutId id="2147483872" r:id="rId4"/>
    <p:sldLayoutId id="2147483880" r:id="rId5"/>
    <p:sldLayoutId id="2147483873" r:id="rId6"/>
    <p:sldLayoutId id="2147483874" r:id="rId7"/>
    <p:sldLayoutId id="2147483881" r:id="rId8"/>
  </p:sldLayoutIdLst>
  <p:txStyles>
    <p:titleStyle>
      <a:lvl1pPr algn="l" rtl="0" eaLnBrk="1" fontAlgn="base" hangingPunct="1">
        <a:spcBef>
          <a:spcPct val="0"/>
        </a:spcBef>
        <a:spcAft>
          <a:spcPct val="0"/>
        </a:spcAft>
        <a:defRPr sz="4000" kern="1200" spc="-100">
          <a:solidFill>
            <a:schemeClr val="tx2"/>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2pPr>
      <a:lvl3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3pPr>
      <a:lvl4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4pPr>
      <a:lvl5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1" fontAlgn="base" hangingPunct="1">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1" fontAlgn="base" hangingPunct="1">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004888" indent="-182563" algn="l" rtl="0" eaLnBrk="1" fontAlgn="base" hangingPunct="1">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1" fontAlgn="base" hangingPunct="1">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homelesshub.ca/sites/default/files/Pathways_VAT.pdf" TargetMode="External"/><Relationship Id="rId2" Type="http://schemas.openxmlformats.org/officeDocument/2006/relationships/hyperlink" Target="https://assets.documentcloud.org/documents/6469681/CES-Racial-Equity-Analysis-Oct112019.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nvPr>
        </p:nvSpPr>
        <p:spPr/>
        <p:txBody>
          <a:bodyPr/>
          <a:lstStyle/>
          <a:p>
            <a:pPr algn="ctr" fontAlgn="auto">
              <a:spcAft>
                <a:spcPts val="0"/>
              </a:spcAft>
              <a:defRPr/>
            </a:pPr>
            <a:br>
              <a:rPr lang="en-US" dirty="0">
                <a:ea typeface="+mj-ea"/>
                <a:cs typeface="+mj-cs"/>
              </a:rPr>
            </a:br>
            <a:br>
              <a:rPr lang="en-US" dirty="0">
                <a:ea typeface="+mj-ea"/>
                <a:cs typeface="+mj-cs"/>
              </a:rPr>
            </a:br>
            <a:br>
              <a:rPr lang="en-US" dirty="0">
                <a:ea typeface="+mj-ea"/>
                <a:cs typeface="+mj-cs"/>
              </a:rPr>
            </a:br>
            <a:r>
              <a:rPr lang="en-US" dirty="0"/>
              <a:t>innovative practices</a:t>
            </a:r>
            <a:endParaRPr lang="en-US"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nvPr>
        </p:nvSpPr>
        <p:spPr>
          <a:xfrm>
            <a:off x="685800" y="3505200"/>
            <a:ext cx="7630616" cy="2804120"/>
          </a:xfrm>
        </p:spPr>
        <p:txBody>
          <a:bodyPr rtlCol="0">
            <a:normAutofit lnSpcReduction="10000"/>
          </a:bodyPr>
          <a:lstStyle/>
          <a:p>
            <a:pPr algn="ctr" fontAlgn="auto">
              <a:spcAft>
                <a:spcPts val="0"/>
              </a:spcAft>
              <a:defRPr/>
            </a:pPr>
            <a:r>
              <a:rPr lang="en-US" sz="2000" b="1" dirty="0">
                <a:ea typeface="+mn-ea"/>
                <a:cs typeface="+mn-cs"/>
              </a:rPr>
              <a:t>By Nick </a:t>
            </a:r>
            <a:r>
              <a:rPr lang="en-US" sz="2000" b="1" dirty="0" err="1">
                <a:ea typeface="+mn-ea"/>
                <a:cs typeface="+mn-cs"/>
              </a:rPr>
              <a:t>Falvo</a:t>
            </a:r>
            <a:r>
              <a:rPr lang="en-US" sz="2000" b="1" dirty="0">
                <a:ea typeface="+mn-ea"/>
                <a:cs typeface="+mn-cs"/>
              </a:rPr>
              <a:t>, PhD</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Homelessness 101</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Prepared for </a:t>
            </a:r>
            <a:r>
              <a:rPr lang="en-US" sz="2000" dirty="0"/>
              <a:t>Canadian Housing &amp;</a:t>
            </a:r>
          </a:p>
          <a:p>
            <a:pPr algn="ctr" fontAlgn="auto">
              <a:spcAft>
                <a:spcPts val="0"/>
              </a:spcAft>
              <a:defRPr/>
            </a:pPr>
            <a:r>
              <a:rPr lang="en-US" sz="2000" dirty="0"/>
              <a:t>Renewal Association</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Apr 25, 2022</a:t>
            </a:r>
          </a:p>
          <a:p>
            <a:pPr fontAlgn="auto">
              <a:spcAft>
                <a:spcPts val="0"/>
              </a:spcAft>
              <a:defRPr/>
            </a:pPr>
            <a:endParaRPr lang="en-US" sz="1800" b="1"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F972-582E-7D43-BCAE-C458A0123152}"/>
              </a:ext>
            </a:extLst>
          </p:cNvPr>
          <p:cNvSpPr>
            <a:spLocks noGrp="1"/>
          </p:cNvSpPr>
          <p:nvPr>
            <p:ph type="title"/>
          </p:nvPr>
        </p:nvSpPr>
        <p:spPr/>
        <p:txBody>
          <a:bodyPr/>
          <a:lstStyle/>
          <a:p>
            <a:r>
              <a:rPr lang="en-US" dirty="0"/>
              <a:t>Modular supportive housing (cont’d)</a:t>
            </a:r>
          </a:p>
        </p:txBody>
      </p:sp>
      <p:pic>
        <p:nvPicPr>
          <p:cNvPr id="7" name="Content Placeholder 6" descr="A picture containing road, tree, outdoor, street&#10;&#10;Description automatically generated">
            <a:extLst>
              <a:ext uri="{FF2B5EF4-FFF2-40B4-BE49-F238E27FC236}">
                <a16:creationId xmlns:a16="http://schemas.microsoft.com/office/drawing/2014/main" id="{6228A5C7-47DF-C347-94EE-99CAF07B5D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967" y="1600200"/>
            <a:ext cx="7858066" cy="4421188"/>
          </a:xfrm>
        </p:spPr>
      </p:pic>
    </p:spTree>
    <p:extLst>
      <p:ext uri="{BB962C8B-B14F-4D97-AF65-F5344CB8AC3E}">
        <p14:creationId xmlns:p14="http://schemas.microsoft.com/office/powerpoint/2010/main" val="44590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32436-8FC1-7342-980C-2E5B4C6669BD}"/>
              </a:ext>
            </a:extLst>
          </p:cNvPr>
          <p:cNvSpPr>
            <a:spLocks noGrp="1"/>
          </p:cNvSpPr>
          <p:nvPr>
            <p:ph type="title"/>
          </p:nvPr>
        </p:nvSpPr>
        <p:spPr/>
        <p:txBody>
          <a:bodyPr/>
          <a:lstStyle/>
          <a:p>
            <a:r>
              <a:rPr lang="en-US" dirty="0"/>
              <a:t>Modular supportive housing (cont’d)</a:t>
            </a:r>
          </a:p>
        </p:txBody>
      </p:sp>
      <p:pic>
        <p:nvPicPr>
          <p:cNvPr id="5" name="Content Placeholder 4" descr="A picture containing text, outdoor, ground, building&#10;&#10;Description automatically generated">
            <a:extLst>
              <a:ext uri="{FF2B5EF4-FFF2-40B4-BE49-F238E27FC236}">
                <a16:creationId xmlns:a16="http://schemas.microsoft.com/office/drawing/2014/main" id="{DBF63762-6DD1-2E47-8806-237CD52531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4541" y="1600200"/>
            <a:ext cx="5894917" cy="4421188"/>
          </a:xfrm>
        </p:spPr>
      </p:pic>
    </p:spTree>
    <p:extLst>
      <p:ext uri="{BB962C8B-B14F-4D97-AF65-F5344CB8AC3E}">
        <p14:creationId xmlns:p14="http://schemas.microsoft.com/office/powerpoint/2010/main" val="349351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FA61-81FF-2D44-A65E-C5FCC9E803E3}"/>
              </a:ext>
            </a:extLst>
          </p:cNvPr>
          <p:cNvSpPr>
            <a:spLocks noGrp="1"/>
          </p:cNvSpPr>
          <p:nvPr>
            <p:ph type="title"/>
          </p:nvPr>
        </p:nvSpPr>
        <p:spPr/>
        <p:txBody>
          <a:bodyPr/>
          <a:lstStyle/>
          <a:p>
            <a:r>
              <a:rPr lang="en-US" dirty="0"/>
              <a:t>Modular supportive housing (cont’d)</a:t>
            </a:r>
          </a:p>
        </p:txBody>
      </p:sp>
      <p:pic>
        <p:nvPicPr>
          <p:cNvPr id="5" name="Content Placeholder 4" descr="A picture containing building, outdoor, apartment building&#10;&#10;Description automatically generated">
            <a:extLst>
              <a:ext uri="{FF2B5EF4-FFF2-40B4-BE49-F238E27FC236}">
                <a16:creationId xmlns:a16="http://schemas.microsoft.com/office/drawing/2014/main" id="{03FFFFF8-B9CB-504E-81F2-921647DB38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622" y="1600200"/>
            <a:ext cx="7838756" cy="4421188"/>
          </a:xfrm>
        </p:spPr>
      </p:pic>
    </p:spTree>
    <p:extLst>
      <p:ext uri="{BB962C8B-B14F-4D97-AF65-F5344CB8AC3E}">
        <p14:creationId xmlns:p14="http://schemas.microsoft.com/office/powerpoint/2010/main" val="256204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994C-3E6E-A046-8D87-6A7D1B7C7068}"/>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A190D474-7E20-F742-916B-034D2551E437}"/>
              </a:ext>
            </a:extLst>
          </p:cNvPr>
          <p:cNvSpPr>
            <a:spLocks noGrp="1"/>
          </p:cNvSpPr>
          <p:nvPr>
            <p:ph idx="1"/>
          </p:nvPr>
        </p:nvSpPr>
        <p:spPr/>
        <p:txBody>
          <a:bodyPr/>
          <a:lstStyle/>
          <a:p>
            <a:endParaRPr lang="en-US" dirty="0"/>
          </a:p>
          <a:p>
            <a:r>
              <a:rPr lang="en-US" dirty="0"/>
              <a:t>Modular supportive housing is also gaining popularity in Toronto.</a:t>
            </a:r>
          </a:p>
          <a:p>
            <a:endParaRPr lang="en-US" dirty="0"/>
          </a:p>
          <a:p>
            <a:r>
              <a:rPr lang="en-US" dirty="0"/>
              <a:t>They currently have two sites operating, with five more planned.</a:t>
            </a:r>
          </a:p>
          <a:p>
            <a:endParaRPr lang="en-US" dirty="0"/>
          </a:p>
          <a:p>
            <a:r>
              <a:rPr lang="en-US" dirty="0"/>
              <a:t>All of Toronto’s units so far are for singles.</a:t>
            </a:r>
          </a:p>
        </p:txBody>
      </p:sp>
    </p:spTree>
    <p:extLst>
      <p:ext uri="{BB962C8B-B14F-4D97-AF65-F5344CB8AC3E}">
        <p14:creationId xmlns:p14="http://schemas.microsoft.com/office/powerpoint/2010/main" val="421654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BBE5-B3A1-574A-BFDB-2F5D0DE8BB8C}"/>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8A7A1D37-7327-E543-8433-0D3F7ED095A8}"/>
              </a:ext>
            </a:extLst>
          </p:cNvPr>
          <p:cNvSpPr>
            <a:spLocks noGrp="1"/>
          </p:cNvSpPr>
          <p:nvPr>
            <p:ph idx="1"/>
          </p:nvPr>
        </p:nvSpPr>
        <p:spPr/>
        <p:txBody>
          <a:bodyPr/>
          <a:lstStyle/>
          <a:p>
            <a:endParaRPr lang="en-US" dirty="0"/>
          </a:p>
          <a:p>
            <a:r>
              <a:rPr lang="en-US" dirty="0"/>
              <a:t>With all of the Toronto units created so far, the City received Ministerial Zoning Orders (essentially a fast-tracking of zoning approvals). </a:t>
            </a:r>
          </a:p>
          <a:p>
            <a:endParaRPr lang="en-US" dirty="0"/>
          </a:p>
          <a:p>
            <a:r>
              <a:rPr lang="en-US" dirty="0"/>
              <a:t>The pandemic made that easier. </a:t>
            </a:r>
          </a:p>
          <a:p>
            <a:endParaRPr lang="en-US" dirty="0"/>
          </a:p>
          <a:p>
            <a:r>
              <a:rPr lang="en-US" dirty="0"/>
              <a:t>These orders cannot be appealed.</a:t>
            </a:r>
          </a:p>
        </p:txBody>
      </p:sp>
    </p:spTree>
    <p:extLst>
      <p:ext uri="{BB962C8B-B14F-4D97-AF65-F5344CB8AC3E}">
        <p14:creationId xmlns:p14="http://schemas.microsoft.com/office/powerpoint/2010/main" val="193474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1646-C14C-B04E-A227-22A22C3E1349}"/>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3BE2159D-2A7D-EE4F-A1A4-D39CB9604CB6}"/>
              </a:ext>
            </a:extLst>
          </p:cNvPr>
          <p:cNvSpPr>
            <a:spLocks noGrp="1"/>
          </p:cNvSpPr>
          <p:nvPr>
            <p:ph idx="1"/>
          </p:nvPr>
        </p:nvSpPr>
        <p:spPr/>
        <p:txBody>
          <a:bodyPr/>
          <a:lstStyle/>
          <a:p>
            <a:endParaRPr lang="en-US" dirty="0"/>
          </a:p>
          <a:p>
            <a:r>
              <a:rPr lang="en-US" dirty="0"/>
              <a:t>The City has worked with NRB Modular Solutions, which has one factory in Grimsby and one in Cambridge. </a:t>
            </a:r>
          </a:p>
          <a:p>
            <a:endParaRPr lang="en-US" dirty="0"/>
          </a:p>
          <a:p>
            <a:r>
              <a:rPr lang="en-US" dirty="0"/>
              <a:t>City staff were able to bring Mayor Tory and senior city staff to the factories.</a:t>
            </a:r>
          </a:p>
          <a:p>
            <a:endParaRPr lang="en-US" dirty="0"/>
          </a:p>
          <a:p>
            <a:r>
              <a:rPr lang="en-US" dirty="0"/>
              <a:t>There’s a lot of pressure on these factories right now, at least in Ontario.</a:t>
            </a:r>
          </a:p>
          <a:p>
            <a:endParaRPr lang="en-US" dirty="0"/>
          </a:p>
          <a:p>
            <a:endParaRPr lang="en-US" dirty="0"/>
          </a:p>
        </p:txBody>
      </p:sp>
    </p:spTree>
    <p:extLst>
      <p:ext uri="{BB962C8B-B14F-4D97-AF65-F5344CB8AC3E}">
        <p14:creationId xmlns:p14="http://schemas.microsoft.com/office/powerpoint/2010/main" val="21052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2EF4-17FF-7D44-8A4A-E0F2D1D9772E}"/>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5A754192-E17C-804F-AE61-E724458F2814}"/>
              </a:ext>
            </a:extLst>
          </p:cNvPr>
          <p:cNvSpPr>
            <a:spLocks noGrp="1"/>
          </p:cNvSpPr>
          <p:nvPr>
            <p:ph idx="1"/>
          </p:nvPr>
        </p:nvSpPr>
        <p:spPr/>
        <p:txBody>
          <a:bodyPr/>
          <a:lstStyle/>
          <a:p>
            <a:endParaRPr lang="en-US" dirty="0"/>
          </a:p>
          <a:p>
            <a:r>
              <a:rPr lang="en-US" dirty="0"/>
              <a:t>One key advantage that Toronto has found is that the planning approvals can be received as the housing is being built. </a:t>
            </a:r>
          </a:p>
          <a:p>
            <a:endParaRPr lang="en-US" dirty="0"/>
          </a:p>
          <a:p>
            <a:r>
              <a:rPr lang="en-US" dirty="0"/>
              <a:t>Ordinarily, you’d have to get the approvals for the site </a:t>
            </a:r>
            <a:r>
              <a:rPr lang="en-US" u="sng" dirty="0"/>
              <a:t>before</a:t>
            </a:r>
            <a:r>
              <a:rPr lang="en-US" dirty="0"/>
              <a:t> the construction begins. </a:t>
            </a:r>
          </a:p>
          <a:p>
            <a:endParaRPr lang="en-US" dirty="0"/>
          </a:p>
          <a:p>
            <a:r>
              <a:rPr lang="en-US" dirty="0"/>
              <a:t>You can’t start doing the construction on site until all approvals are in place.</a:t>
            </a:r>
          </a:p>
        </p:txBody>
      </p:sp>
    </p:spTree>
    <p:extLst>
      <p:ext uri="{BB962C8B-B14F-4D97-AF65-F5344CB8AC3E}">
        <p14:creationId xmlns:p14="http://schemas.microsoft.com/office/powerpoint/2010/main" val="1357611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DA0-BCC6-004C-AE3B-730B8CB714C5}"/>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06052D51-744C-964E-8314-934A59A64D58}"/>
              </a:ext>
            </a:extLst>
          </p:cNvPr>
          <p:cNvSpPr>
            <a:spLocks noGrp="1"/>
          </p:cNvSpPr>
          <p:nvPr>
            <p:ph idx="1"/>
          </p:nvPr>
        </p:nvSpPr>
        <p:spPr/>
        <p:txBody>
          <a:bodyPr/>
          <a:lstStyle/>
          <a:p>
            <a:endParaRPr lang="en-US" dirty="0"/>
          </a:p>
          <a:p>
            <a:r>
              <a:rPr lang="en-US" u="sng" dirty="0"/>
              <a:t>Another key advantage</a:t>
            </a:r>
            <a:r>
              <a:rPr lang="en-US" dirty="0"/>
              <a:t>: less disruptive to community in terms of construction.</a:t>
            </a:r>
          </a:p>
        </p:txBody>
      </p:sp>
    </p:spTree>
    <p:extLst>
      <p:ext uri="{BB962C8B-B14F-4D97-AF65-F5344CB8AC3E}">
        <p14:creationId xmlns:p14="http://schemas.microsoft.com/office/powerpoint/2010/main" val="365026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0509-2C23-764F-8FD1-3407216AF1A9}"/>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014A7CA5-4C67-E94D-A57C-E4CF55A6FC08}"/>
              </a:ext>
            </a:extLst>
          </p:cNvPr>
          <p:cNvSpPr>
            <a:spLocks noGrp="1"/>
          </p:cNvSpPr>
          <p:nvPr>
            <p:ph idx="1"/>
          </p:nvPr>
        </p:nvSpPr>
        <p:spPr/>
        <p:txBody>
          <a:bodyPr/>
          <a:lstStyle/>
          <a:p>
            <a:pPr marL="0" indent="0">
              <a:buNone/>
            </a:pPr>
            <a:r>
              <a:rPr lang="en-US" u="sng" dirty="0"/>
              <a:t>Operating cost for one emergency shelter bed in Toronto </a:t>
            </a:r>
          </a:p>
          <a:p>
            <a:endParaRPr lang="en-US" dirty="0"/>
          </a:p>
          <a:p>
            <a:r>
              <a:rPr lang="en-US" dirty="0"/>
              <a:t>Pre-pandemic: $3K/month</a:t>
            </a:r>
          </a:p>
          <a:p>
            <a:endParaRPr lang="en-US" dirty="0"/>
          </a:p>
          <a:p>
            <a:r>
              <a:rPr lang="en-US" dirty="0"/>
              <a:t>During pandemic: $6K/month</a:t>
            </a:r>
          </a:p>
          <a:p>
            <a:pPr marL="0" indent="0">
              <a:buNone/>
            </a:pPr>
            <a:endParaRPr lang="en-US" dirty="0"/>
          </a:p>
          <a:p>
            <a:pPr marL="0" indent="0">
              <a:buNone/>
            </a:pPr>
            <a:r>
              <a:rPr lang="en-US" u="sng" dirty="0"/>
              <a:t>Operating cost for one unit of modular supportive housing in Toronto </a:t>
            </a:r>
          </a:p>
          <a:p>
            <a:pPr marL="0" indent="0">
              <a:buNone/>
            </a:pPr>
            <a:endParaRPr lang="en-US" dirty="0"/>
          </a:p>
          <a:p>
            <a:r>
              <a:rPr lang="en-US" dirty="0"/>
              <a:t>$2K/month [</a:t>
            </a:r>
            <a:r>
              <a:rPr lang="en-US"/>
              <a:t>includes cost of wraparound </a:t>
            </a:r>
            <a:r>
              <a:rPr lang="en-US" dirty="0"/>
              <a:t>supports]</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57246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0572-6965-924A-9F81-10401BD79A6E}"/>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CD2F88A0-648C-6947-84F2-65D6496DBD92}"/>
              </a:ext>
            </a:extLst>
          </p:cNvPr>
          <p:cNvSpPr>
            <a:spLocks noGrp="1"/>
          </p:cNvSpPr>
          <p:nvPr>
            <p:ph idx="1"/>
          </p:nvPr>
        </p:nvSpPr>
        <p:spPr/>
        <p:txBody>
          <a:bodyPr/>
          <a:lstStyle/>
          <a:p>
            <a:endParaRPr lang="en-US" dirty="0"/>
          </a:p>
          <a:p>
            <a:r>
              <a:rPr lang="en-US" dirty="0"/>
              <a:t>The City of Edmonton has developed 210 units of modular supportive housing.</a:t>
            </a:r>
          </a:p>
          <a:p>
            <a:endParaRPr lang="en-US" dirty="0"/>
          </a:p>
          <a:p>
            <a:r>
              <a:rPr lang="en-US" dirty="0"/>
              <a:t>Five sites total, 30-54 units per building.</a:t>
            </a:r>
          </a:p>
          <a:p>
            <a:endParaRPr lang="en-US" dirty="0"/>
          </a:p>
          <a:p>
            <a:r>
              <a:rPr lang="en-US" dirty="0"/>
              <a:t>These buildings are between 4 and 5 stories high.</a:t>
            </a:r>
          </a:p>
          <a:p>
            <a:endParaRPr lang="en-US" dirty="0"/>
          </a:p>
          <a:p>
            <a:r>
              <a:rPr lang="en-US" dirty="0"/>
              <a:t>Expected completion date: April 2022.</a:t>
            </a:r>
          </a:p>
        </p:txBody>
      </p:sp>
    </p:spTree>
    <p:extLst>
      <p:ext uri="{BB962C8B-B14F-4D97-AF65-F5344CB8AC3E}">
        <p14:creationId xmlns:p14="http://schemas.microsoft.com/office/powerpoint/2010/main" val="19995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0804-7470-3245-9B38-B7CDDFC7493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48CDD1-87D6-C64B-9418-339F03003AF3}"/>
              </a:ext>
            </a:extLst>
          </p:cNvPr>
          <p:cNvSpPr>
            <a:spLocks noGrp="1"/>
          </p:cNvSpPr>
          <p:nvPr>
            <p:ph idx="1"/>
          </p:nvPr>
        </p:nvSpPr>
        <p:spPr/>
        <p:txBody>
          <a:bodyPr/>
          <a:lstStyle/>
          <a:p>
            <a:endParaRPr lang="en-US" dirty="0"/>
          </a:p>
          <a:p>
            <a:r>
              <a:rPr lang="en-US" dirty="0"/>
              <a:t>We’re now going to talk about four innovative practices in homelessness, happening right now in Canada.</a:t>
            </a:r>
          </a:p>
          <a:p>
            <a:pPr marL="0" indent="0">
              <a:buNone/>
            </a:pPr>
            <a:endParaRPr lang="en-US" dirty="0"/>
          </a:p>
          <a:p>
            <a:r>
              <a:rPr lang="en-US" dirty="0"/>
              <a:t>My intention is not to make you love them; but nor is it to make you hate them.</a:t>
            </a:r>
          </a:p>
          <a:p>
            <a:pPr marL="0" indent="0">
              <a:buNone/>
            </a:pPr>
            <a:endParaRPr lang="en-US" dirty="0"/>
          </a:p>
          <a:p>
            <a:r>
              <a:rPr lang="en-US" dirty="0"/>
              <a:t>Rather, it is to bring you some information to which you may not have previously had access.</a:t>
            </a:r>
          </a:p>
          <a:p>
            <a:endParaRPr lang="en-US" dirty="0"/>
          </a:p>
          <a:p>
            <a:endParaRPr lang="en-US" dirty="0"/>
          </a:p>
        </p:txBody>
      </p:sp>
    </p:spTree>
    <p:extLst>
      <p:ext uri="{BB962C8B-B14F-4D97-AF65-F5344CB8AC3E}">
        <p14:creationId xmlns:p14="http://schemas.microsoft.com/office/powerpoint/2010/main" val="1635766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B921-4E95-2B4C-8952-E3B7CFA28C49}"/>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F4F41DF3-52B4-1247-8507-5BADAAB25363}"/>
              </a:ext>
            </a:extLst>
          </p:cNvPr>
          <p:cNvSpPr>
            <a:spLocks noGrp="1"/>
          </p:cNvSpPr>
          <p:nvPr>
            <p:ph idx="1"/>
          </p:nvPr>
        </p:nvSpPr>
        <p:spPr/>
        <p:txBody>
          <a:bodyPr/>
          <a:lstStyle/>
          <a:p>
            <a:r>
              <a:rPr lang="en-US" dirty="0"/>
              <a:t>All 210 of Edmonton’s units are geared toward people experiencing long-term homelessness.</a:t>
            </a:r>
          </a:p>
          <a:p>
            <a:endParaRPr lang="en-US" dirty="0"/>
          </a:p>
          <a:p>
            <a:r>
              <a:rPr lang="en-US" dirty="0"/>
              <a:t>City developed them with RHI funding (as well as some City and </a:t>
            </a:r>
            <a:r>
              <a:rPr lang="en-US" dirty="0" err="1"/>
              <a:t>GoA</a:t>
            </a:r>
            <a:r>
              <a:rPr lang="en-US" dirty="0"/>
              <a:t> funding as well).</a:t>
            </a:r>
          </a:p>
          <a:p>
            <a:endParaRPr lang="en-US" dirty="0"/>
          </a:p>
          <a:p>
            <a:r>
              <a:rPr lang="en-US" dirty="0"/>
              <a:t>Homeward Trust Edmonton helped with </a:t>
            </a:r>
            <a:r>
              <a:rPr lang="en-US" dirty="0" err="1"/>
              <a:t>neighbourhood</a:t>
            </a:r>
            <a:r>
              <a:rPr lang="en-US" dirty="0"/>
              <a:t> engagement. </a:t>
            </a:r>
          </a:p>
          <a:p>
            <a:endParaRPr lang="en-US" dirty="0"/>
          </a:p>
          <a:p>
            <a:r>
              <a:rPr lang="en-US" dirty="0"/>
              <a:t>Homeward Trust will: own the units; RFP the support services; find the tenants (via Coordinated Access).</a:t>
            </a:r>
          </a:p>
        </p:txBody>
      </p:sp>
    </p:spTree>
    <p:extLst>
      <p:ext uri="{BB962C8B-B14F-4D97-AF65-F5344CB8AC3E}">
        <p14:creationId xmlns:p14="http://schemas.microsoft.com/office/powerpoint/2010/main" val="324479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E4EF-C6FB-7648-AA18-6EB9C1D57CEF}"/>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E22C7D4B-C1DD-C641-8D27-997FE5FC2340}"/>
              </a:ext>
            </a:extLst>
          </p:cNvPr>
          <p:cNvSpPr>
            <a:spLocks noGrp="1"/>
          </p:cNvSpPr>
          <p:nvPr>
            <p:ph idx="1"/>
          </p:nvPr>
        </p:nvSpPr>
        <p:spPr/>
        <p:txBody>
          <a:bodyPr/>
          <a:lstStyle/>
          <a:p>
            <a:endParaRPr lang="en-US" dirty="0"/>
          </a:p>
          <a:p>
            <a:r>
              <a:rPr lang="en-US" dirty="0"/>
              <a:t>There were internal discussions in Edmonton as to whether each building required its own commercial kitchen (which comes at a cost).</a:t>
            </a:r>
          </a:p>
          <a:p>
            <a:endParaRPr lang="en-US" dirty="0"/>
          </a:p>
          <a:p>
            <a:r>
              <a:rPr lang="en-US" dirty="0"/>
              <a:t>They decided to have one commercial kitchen for the one building with the highest level of acuity.</a:t>
            </a:r>
          </a:p>
          <a:p>
            <a:endParaRPr lang="en-US" dirty="0"/>
          </a:p>
          <a:p>
            <a:endParaRPr lang="en-US" dirty="0"/>
          </a:p>
        </p:txBody>
      </p:sp>
    </p:spTree>
    <p:extLst>
      <p:ext uri="{BB962C8B-B14F-4D97-AF65-F5344CB8AC3E}">
        <p14:creationId xmlns:p14="http://schemas.microsoft.com/office/powerpoint/2010/main" val="180690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5B7E-B838-5B46-88F4-6A2B9B8FA57A}"/>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6F333AD7-BBAE-2746-BA72-1EF7D172C666}"/>
              </a:ext>
            </a:extLst>
          </p:cNvPr>
          <p:cNvSpPr>
            <a:spLocks noGrp="1"/>
          </p:cNvSpPr>
          <p:nvPr>
            <p:ph idx="1"/>
          </p:nvPr>
        </p:nvSpPr>
        <p:spPr/>
        <p:txBody>
          <a:bodyPr/>
          <a:lstStyle/>
          <a:p>
            <a:endParaRPr lang="en-US" dirty="0"/>
          </a:p>
          <a:p>
            <a:r>
              <a:rPr lang="en-US" dirty="0"/>
              <a:t>We’ve covered a lot of ground here.</a:t>
            </a:r>
          </a:p>
          <a:p>
            <a:endParaRPr lang="en-US" dirty="0"/>
          </a:p>
          <a:p>
            <a:r>
              <a:rPr lang="en-US" dirty="0"/>
              <a:t>Any initial reactions?</a:t>
            </a:r>
          </a:p>
        </p:txBody>
      </p:sp>
    </p:spTree>
    <p:extLst>
      <p:ext uri="{BB962C8B-B14F-4D97-AF65-F5344CB8AC3E}">
        <p14:creationId xmlns:p14="http://schemas.microsoft.com/office/powerpoint/2010/main" val="134028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CBF2-1194-0F43-9E44-3DBBA479EC2C}"/>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EB514340-6FE3-DD43-B976-4321FC841A9F}"/>
              </a:ext>
            </a:extLst>
          </p:cNvPr>
          <p:cNvSpPr>
            <a:spLocks noGrp="1"/>
          </p:cNvSpPr>
          <p:nvPr>
            <p:ph idx="1"/>
          </p:nvPr>
        </p:nvSpPr>
        <p:spPr/>
        <p:txBody>
          <a:bodyPr/>
          <a:lstStyle/>
          <a:p>
            <a:endParaRPr lang="en-US" dirty="0"/>
          </a:p>
          <a:p>
            <a:r>
              <a:rPr lang="en-US" dirty="0"/>
              <a:t>I’ve thrown a lot at you.</a:t>
            </a:r>
          </a:p>
          <a:p>
            <a:endParaRPr lang="en-US" dirty="0"/>
          </a:p>
          <a:p>
            <a:r>
              <a:rPr lang="en-US" dirty="0"/>
              <a:t>What’s on your mind?</a:t>
            </a:r>
          </a:p>
        </p:txBody>
      </p:sp>
    </p:spTree>
    <p:extLst>
      <p:ext uri="{BB962C8B-B14F-4D97-AF65-F5344CB8AC3E}">
        <p14:creationId xmlns:p14="http://schemas.microsoft.com/office/powerpoint/2010/main" val="2892142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A987-B2AF-3A43-A7BC-3E8D25F8EEBF}"/>
              </a:ext>
            </a:extLst>
          </p:cNvPr>
          <p:cNvSpPr>
            <a:spLocks noGrp="1"/>
          </p:cNvSpPr>
          <p:nvPr>
            <p:ph type="title"/>
          </p:nvPr>
        </p:nvSpPr>
        <p:spPr/>
        <p:txBody>
          <a:bodyPr>
            <a:normAutofit/>
          </a:bodyPr>
          <a:lstStyle/>
          <a:p>
            <a:r>
              <a:rPr lang="en-US" dirty="0"/>
              <a:t>Removal of the rent cap in NWT </a:t>
            </a:r>
          </a:p>
        </p:txBody>
      </p:sp>
      <p:sp>
        <p:nvSpPr>
          <p:cNvPr id="3" name="Content Placeholder 2">
            <a:extLst>
              <a:ext uri="{FF2B5EF4-FFF2-40B4-BE49-F238E27FC236}">
                <a16:creationId xmlns:a16="http://schemas.microsoft.com/office/drawing/2014/main" id="{BC056AB6-B031-D343-82D0-1BFE8CD329F7}"/>
              </a:ext>
            </a:extLst>
          </p:cNvPr>
          <p:cNvSpPr>
            <a:spLocks noGrp="1"/>
          </p:cNvSpPr>
          <p:nvPr>
            <p:ph idx="1"/>
          </p:nvPr>
        </p:nvSpPr>
        <p:spPr/>
        <p:txBody>
          <a:bodyPr/>
          <a:lstStyle/>
          <a:p>
            <a:endParaRPr lang="en-US" dirty="0"/>
          </a:p>
          <a:p>
            <a:r>
              <a:rPr lang="en-US" dirty="0"/>
              <a:t>This innovation was led by a territorial government.</a:t>
            </a:r>
          </a:p>
          <a:p>
            <a:pPr marL="0" indent="0">
              <a:buNone/>
            </a:pPr>
            <a:endParaRPr lang="en-US" dirty="0"/>
          </a:p>
          <a:p>
            <a:r>
              <a:rPr lang="en-US" dirty="0"/>
              <a:t>In April 2018, the ‘rent cap’ for single social assistance recipients without </a:t>
            </a:r>
            <a:r>
              <a:rPr lang="en-US" dirty="0" err="1"/>
              <a:t>dependants</a:t>
            </a:r>
            <a:r>
              <a:rPr lang="en-US" dirty="0"/>
              <a:t> was removed. </a:t>
            </a:r>
          </a:p>
          <a:p>
            <a:endParaRPr lang="en-US" dirty="0"/>
          </a:p>
          <a:p>
            <a:r>
              <a:rPr lang="en-US" dirty="0"/>
              <a:t>Previously, this group (but not other household types) had been allocated a maximum of $900 per month for rent from social assistance funds, making it very difficult to find rental housing. </a:t>
            </a:r>
          </a:p>
          <a:p>
            <a:endParaRPr lang="en-US" dirty="0"/>
          </a:p>
          <a:p>
            <a:endParaRPr lang="en-US" dirty="0"/>
          </a:p>
        </p:txBody>
      </p:sp>
    </p:spTree>
    <p:extLst>
      <p:ext uri="{BB962C8B-B14F-4D97-AF65-F5344CB8AC3E}">
        <p14:creationId xmlns:p14="http://schemas.microsoft.com/office/powerpoint/2010/main" val="3364572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9580-75AA-1C4F-863E-286B53B9A414}"/>
              </a:ext>
            </a:extLst>
          </p:cNvPr>
          <p:cNvSpPr>
            <a:spLocks noGrp="1"/>
          </p:cNvSpPr>
          <p:nvPr>
            <p:ph type="title"/>
          </p:nvPr>
        </p:nvSpPr>
        <p:spPr/>
        <p:txBody>
          <a:bodyPr>
            <a:normAutofit fontScale="90000"/>
          </a:bodyPr>
          <a:lstStyle/>
          <a:p>
            <a:r>
              <a:rPr lang="en-US" dirty="0"/>
              <a:t>Removal of the rent cap in NWT (cont’d)</a:t>
            </a:r>
          </a:p>
        </p:txBody>
      </p:sp>
      <p:sp>
        <p:nvSpPr>
          <p:cNvPr id="3" name="Content Placeholder 2">
            <a:extLst>
              <a:ext uri="{FF2B5EF4-FFF2-40B4-BE49-F238E27FC236}">
                <a16:creationId xmlns:a16="http://schemas.microsoft.com/office/drawing/2014/main" id="{83454966-FA41-3F4D-BE13-ACB80B4A1999}"/>
              </a:ext>
            </a:extLst>
          </p:cNvPr>
          <p:cNvSpPr>
            <a:spLocks noGrp="1"/>
          </p:cNvSpPr>
          <p:nvPr>
            <p:ph idx="1"/>
          </p:nvPr>
        </p:nvSpPr>
        <p:spPr/>
        <p:txBody>
          <a:bodyPr/>
          <a:lstStyle/>
          <a:p>
            <a:endParaRPr lang="en-US" dirty="0"/>
          </a:p>
          <a:p>
            <a:r>
              <a:rPr lang="en-US" dirty="0"/>
              <a:t>But now, each social assistance recipient household is provided with a rental allowance large enough to secure a housing unit that meets nationally-accepted suitability standards.</a:t>
            </a:r>
          </a:p>
          <a:p>
            <a:endParaRPr lang="en-US" dirty="0"/>
          </a:p>
          <a:p>
            <a:r>
              <a:rPr lang="en-US" dirty="0"/>
              <a:t>(Specifically, the standards in question are the National Occupancy Standards determined by the Canada Mortgage and Housing Corporation.)</a:t>
            </a:r>
          </a:p>
        </p:txBody>
      </p:sp>
    </p:spTree>
    <p:extLst>
      <p:ext uri="{BB962C8B-B14F-4D97-AF65-F5344CB8AC3E}">
        <p14:creationId xmlns:p14="http://schemas.microsoft.com/office/powerpoint/2010/main" val="4237025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844D-08F2-AD40-9925-6077C4FE91E8}"/>
              </a:ext>
            </a:extLst>
          </p:cNvPr>
          <p:cNvSpPr>
            <a:spLocks noGrp="1"/>
          </p:cNvSpPr>
          <p:nvPr>
            <p:ph type="title"/>
          </p:nvPr>
        </p:nvSpPr>
        <p:spPr/>
        <p:txBody>
          <a:bodyPr>
            <a:normAutofit fontScale="90000"/>
          </a:bodyPr>
          <a:lstStyle/>
          <a:p>
            <a:r>
              <a:rPr lang="en-US" dirty="0"/>
              <a:t>Removal of the rent cap in NWT (cont’d)</a:t>
            </a:r>
          </a:p>
        </p:txBody>
      </p:sp>
      <p:sp>
        <p:nvSpPr>
          <p:cNvPr id="3" name="Content Placeholder 2">
            <a:extLst>
              <a:ext uri="{FF2B5EF4-FFF2-40B4-BE49-F238E27FC236}">
                <a16:creationId xmlns:a16="http://schemas.microsoft.com/office/drawing/2014/main" id="{B39CA6D8-659F-3540-A406-C4BBBC8927B4}"/>
              </a:ext>
            </a:extLst>
          </p:cNvPr>
          <p:cNvSpPr>
            <a:spLocks noGrp="1"/>
          </p:cNvSpPr>
          <p:nvPr>
            <p:ph idx="1"/>
          </p:nvPr>
        </p:nvSpPr>
        <p:spPr/>
        <p:txBody>
          <a:bodyPr/>
          <a:lstStyle/>
          <a:p>
            <a:endParaRPr lang="en-US" dirty="0"/>
          </a:p>
          <a:p>
            <a:r>
              <a:rPr lang="en-US" dirty="0"/>
              <a:t>Amount is based on CMHC’s calculation for average national rent is for bedroom type in question, plus 20%.</a:t>
            </a:r>
          </a:p>
          <a:p>
            <a:endParaRPr lang="en-US" dirty="0"/>
          </a:p>
          <a:p>
            <a:r>
              <a:rPr lang="en-US" dirty="0"/>
              <a:t>Now, it is not unheard of for a single employable social assistance recipient without </a:t>
            </a:r>
            <a:r>
              <a:rPr lang="en-US" dirty="0" err="1"/>
              <a:t>dependants</a:t>
            </a:r>
            <a:r>
              <a:rPr lang="en-US" dirty="0"/>
              <a:t> to have the rent for a $1,500/month one-bedroom housing unit fully covered by the rental portion of their social assistance benefits.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36785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DE38-6533-BD4E-9A3C-9CA5B1F8A5B6}"/>
              </a:ext>
            </a:extLst>
          </p:cNvPr>
          <p:cNvSpPr>
            <a:spLocks noGrp="1"/>
          </p:cNvSpPr>
          <p:nvPr>
            <p:ph type="title"/>
          </p:nvPr>
        </p:nvSpPr>
        <p:spPr/>
        <p:txBody>
          <a:bodyPr>
            <a:normAutofit fontScale="90000"/>
          </a:bodyPr>
          <a:lstStyle/>
          <a:p>
            <a:r>
              <a:rPr lang="en-US" dirty="0"/>
              <a:t>Removal of the rent cap in NWT (cont’d)</a:t>
            </a:r>
          </a:p>
        </p:txBody>
      </p:sp>
      <p:sp>
        <p:nvSpPr>
          <p:cNvPr id="3" name="Content Placeholder 2">
            <a:extLst>
              <a:ext uri="{FF2B5EF4-FFF2-40B4-BE49-F238E27FC236}">
                <a16:creationId xmlns:a16="http://schemas.microsoft.com/office/drawing/2014/main" id="{2D76C836-724B-294A-9645-C9A683B8A844}"/>
              </a:ext>
            </a:extLst>
          </p:cNvPr>
          <p:cNvSpPr>
            <a:spLocks noGrp="1"/>
          </p:cNvSpPr>
          <p:nvPr>
            <p:ph idx="1"/>
          </p:nvPr>
        </p:nvSpPr>
        <p:spPr/>
        <p:txBody>
          <a:bodyPr/>
          <a:lstStyle/>
          <a:p>
            <a:endParaRPr lang="en-US" dirty="0"/>
          </a:p>
          <a:p>
            <a:r>
              <a:rPr lang="en-US" dirty="0"/>
              <a:t>No diagnosed disability is required.</a:t>
            </a:r>
          </a:p>
          <a:p>
            <a:endParaRPr lang="en-US" dirty="0"/>
          </a:p>
          <a:p>
            <a:r>
              <a:rPr lang="en-US" dirty="0"/>
              <a:t>No time limit. As long as they remain eligible for social assistance, they get the rental allowance.</a:t>
            </a:r>
          </a:p>
          <a:p>
            <a:pPr marL="0" indent="0">
              <a:buNone/>
            </a:pPr>
            <a:endParaRPr lang="en-US" dirty="0"/>
          </a:p>
          <a:p>
            <a:r>
              <a:rPr lang="en-US" dirty="0"/>
              <a:t>This has been very positively received by many people in community (notwithstanding the fact that for-profit landlords still generally prefer to rent to tenants who are employed).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76039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A5A3-B2F8-5649-964B-AB8833B9D1BB}"/>
              </a:ext>
            </a:extLst>
          </p:cNvPr>
          <p:cNvSpPr>
            <a:spLocks noGrp="1"/>
          </p:cNvSpPr>
          <p:nvPr>
            <p:ph type="title"/>
          </p:nvPr>
        </p:nvSpPr>
        <p:spPr/>
        <p:txBody>
          <a:bodyPr>
            <a:normAutofit fontScale="90000"/>
          </a:bodyPr>
          <a:lstStyle/>
          <a:p>
            <a:r>
              <a:rPr lang="en-US" dirty="0"/>
              <a:t>Removal of the rent cap in NWT (cont’d)</a:t>
            </a:r>
          </a:p>
        </p:txBody>
      </p:sp>
      <p:sp>
        <p:nvSpPr>
          <p:cNvPr id="3" name="Content Placeholder 2">
            <a:extLst>
              <a:ext uri="{FF2B5EF4-FFF2-40B4-BE49-F238E27FC236}">
                <a16:creationId xmlns:a16="http://schemas.microsoft.com/office/drawing/2014/main" id="{65FF95D4-0704-6345-B4FA-BBD556D6D71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dirty="0"/>
              <a:t>Thoughts?</a:t>
            </a:r>
          </a:p>
        </p:txBody>
      </p:sp>
    </p:spTree>
    <p:extLst>
      <p:ext uri="{BB962C8B-B14F-4D97-AF65-F5344CB8AC3E}">
        <p14:creationId xmlns:p14="http://schemas.microsoft.com/office/powerpoint/2010/main" val="41605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402B-90C9-6E47-8275-F4F1B535FDCA}"/>
              </a:ext>
            </a:extLst>
          </p:cNvPr>
          <p:cNvSpPr>
            <a:spLocks noGrp="1"/>
          </p:cNvSpPr>
          <p:nvPr>
            <p:ph type="title"/>
          </p:nvPr>
        </p:nvSpPr>
        <p:spPr/>
        <p:txBody>
          <a:bodyPr>
            <a:normAutofit/>
          </a:bodyPr>
          <a:lstStyle/>
          <a:p>
            <a:r>
              <a:rPr lang="en-US" dirty="0"/>
              <a:t>Housing-focused shelters</a:t>
            </a:r>
          </a:p>
        </p:txBody>
      </p:sp>
      <p:sp>
        <p:nvSpPr>
          <p:cNvPr id="3" name="Content Placeholder 2">
            <a:extLst>
              <a:ext uri="{FF2B5EF4-FFF2-40B4-BE49-F238E27FC236}">
                <a16:creationId xmlns:a16="http://schemas.microsoft.com/office/drawing/2014/main" id="{29F03205-C769-F347-B58B-F6D779BD0175}"/>
              </a:ext>
            </a:extLst>
          </p:cNvPr>
          <p:cNvSpPr>
            <a:spLocks noGrp="1"/>
          </p:cNvSpPr>
          <p:nvPr>
            <p:ph idx="1"/>
          </p:nvPr>
        </p:nvSpPr>
        <p:spPr/>
        <p:txBody>
          <a:bodyPr/>
          <a:lstStyle/>
          <a:p>
            <a:endParaRPr lang="en-US" dirty="0"/>
          </a:p>
          <a:p>
            <a:r>
              <a:rPr lang="en-US" dirty="0"/>
              <a:t>This innovation is being led by an emergency shelter.</a:t>
            </a:r>
          </a:p>
          <a:p>
            <a:pPr marL="0" indent="0">
              <a:buNone/>
            </a:pPr>
            <a:endParaRPr lang="en-US" dirty="0"/>
          </a:p>
          <a:p>
            <a:r>
              <a:rPr lang="en-US" dirty="0"/>
              <a:t>Over the past several years, Calgary has high rental vacancy rates, relative to other cities. </a:t>
            </a:r>
          </a:p>
          <a:p>
            <a:endParaRPr lang="en-US" dirty="0"/>
          </a:p>
        </p:txBody>
      </p:sp>
    </p:spTree>
    <p:extLst>
      <p:ext uri="{BB962C8B-B14F-4D97-AF65-F5344CB8AC3E}">
        <p14:creationId xmlns:p14="http://schemas.microsoft.com/office/powerpoint/2010/main" val="8813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6745-1A25-2149-A888-4F4C49DC4534}"/>
              </a:ext>
            </a:extLst>
          </p:cNvPr>
          <p:cNvSpPr>
            <a:spLocks noGrp="1"/>
          </p:cNvSpPr>
          <p:nvPr>
            <p:ph type="title"/>
          </p:nvPr>
        </p:nvSpPr>
        <p:spPr/>
        <p:txBody>
          <a:bodyPr/>
          <a:lstStyle/>
          <a:p>
            <a:r>
              <a:rPr lang="en-US" dirty="0"/>
              <a:t>Overview (cont’d)</a:t>
            </a:r>
          </a:p>
        </p:txBody>
      </p:sp>
      <p:sp>
        <p:nvSpPr>
          <p:cNvPr id="3" name="Content Placeholder 2">
            <a:extLst>
              <a:ext uri="{FF2B5EF4-FFF2-40B4-BE49-F238E27FC236}">
                <a16:creationId xmlns:a16="http://schemas.microsoft.com/office/drawing/2014/main" id="{B8217944-463F-4A49-BA2C-3197AE2D79DD}"/>
              </a:ext>
            </a:extLst>
          </p:cNvPr>
          <p:cNvSpPr>
            <a:spLocks noGrp="1"/>
          </p:cNvSpPr>
          <p:nvPr>
            <p:ph idx="1"/>
          </p:nvPr>
        </p:nvSpPr>
        <p:spPr/>
        <p:txBody>
          <a:bodyPr/>
          <a:lstStyle/>
          <a:p>
            <a:pPr marL="457200" indent="-457200">
              <a:lnSpc>
                <a:spcPct val="150000"/>
              </a:lnSpc>
              <a:buFont typeface="+mj-lt"/>
              <a:buAutoNum type="arabicPeriod"/>
            </a:pPr>
            <a:r>
              <a:rPr lang="en-US" dirty="0"/>
              <a:t>Modular supportive housing</a:t>
            </a:r>
          </a:p>
          <a:p>
            <a:pPr marL="457200" indent="-457200">
              <a:lnSpc>
                <a:spcPct val="150000"/>
              </a:lnSpc>
              <a:buFont typeface="+mj-lt"/>
              <a:buAutoNum type="arabicPeriod"/>
            </a:pPr>
            <a:r>
              <a:rPr lang="en-US" dirty="0"/>
              <a:t>Removal of rent cap in NWT </a:t>
            </a:r>
          </a:p>
          <a:p>
            <a:pPr marL="457200" indent="-457200">
              <a:lnSpc>
                <a:spcPct val="150000"/>
              </a:lnSpc>
              <a:buFont typeface="+mj-lt"/>
              <a:buAutoNum type="arabicPeriod"/>
            </a:pPr>
            <a:r>
              <a:rPr lang="en-US" dirty="0"/>
              <a:t>Housing-focused shelters</a:t>
            </a:r>
          </a:p>
          <a:p>
            <a:pPr marL="457200" indent="-457200">
              <a:lnSpc>
                <a:spcPct val="150000"/>
              </a:lnSpc>
              <a:buFont typeface="+mj-lt"/>
              <a:buAutoNum type="arabicPeriod"/>
            </a:pPr>
            <a:r>
              <a:rPr lang="en-US" dirty="0"/>
              <a:t>Artificial Intelligence</a:t>
            </a:r>
          </a:p>
          <a:p>
            <a:pPr marL="457200" indent="-457200">
              <a:lnSpc>
                <a:spcPct val="150000"/>
              </a:lnSpc>
              <a:buFont typeface="+mj-lt"/>
              <a:buAutoNum type="arabicPeriod"/>
            </a:pPr>
            <a:r>
              <a:rPr lang="en-US" dirty="0"/>
              <a:t>Adaptive Case Management</a:t>
            </a:r>
          </a:p>
          <a:p>
            <a:pPr marL="457200" indent="-457200">
              <a:lnSpc>
                <a:spcPct val="150000"/>
              </a:lnSpc>
              <a:buFont typeface="+mj-lt"/>
              <a:buAutoNum type="arabicPeriod"/>
            </a:pPr>
            <a:r>
              <a:rPr lang="en-US" dirty="0"/>
              <a:t>STARS </a:t>
            </a:r>
          </a:p>
        </p:txBody>
      </p:sp>
    </p:spTree>
    <p:extLst>
      <p:ext uri="{BB962C8B-B14F-4D97-AF65-F5344CB8AC3E}">
        <p14:creationId xmlns:p14="http://schemas.microsoft.com/office/powerpoint/2010/main" val="543519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CA87-6DB8-B441-810B-D9781B2BE677}"/>
              </a:ext>
            </a:extLst>
          </p:cNvPr>
          <p:cNvSpPr>
            <a:spLocks noGrp="1"/>
          </p:cNvSpPr>
          <p:nvPr>
            <p:ph type="title"/>
          </p:nvPr>
        </p:nvSpPr>
        <p:spPr/>
        <p:txBody>
          <a:bodyPr/>
          <a:lstStyle/>
          <a:p>
            <a:r>
              <a:rPr lang="en-US" dirty="0"/>
              <a:t>Housing-focused shelters (cont’d)</a:t>
            </a:r>
          </a:p>
        </p:txBody>
      </p:sp>
      <p:sp>
        <p:nvSpPr>
          <p:cNvPr id="3" name="Content Placeholder 2">
            <a:extLst>
              <a:ext uri="{FF2B5EF4-FFF2-40B4-BE49-F238E27FC236}">
                <a16:creationId xmlns:a16="http://schemas.microsoft.com/office/drawing/2014/main" id="{BB82C6BD-25FB-7645-9D92-6B22C13E33C6}"/>
              </a:ext>
            </a:extLst>
          </p:cNvPr>
          <p:cNvSpPr>
            <a:spLocks noGrp="1"/>
          </p:cNvSpPr>
          <p:nvPr>
            <p:ph idx="1"/>
          </p:nvPr>
        </p:nvSpPr>
        <p:spPr/>
        <p:txBody>
          <a:bodyPr/>
          <a:lstStyle/>
          <a:p>
            <a:endParaRPr lang="en-US" dirty="0"/>
          </a:p>
          <a:p>
            <a:r>
              <a:rPr lang="en-US" dirty="0"/>
              <a:t>Prior to 2017, overnight accommodation was provided to new clients on the spot, with very few questions asked. </a:t>
            </a:r>
          </a:p>
          <a:p>
            <a:endParaRPr lang="en-US" dirty="0"/>
          </a:p>
          <a:p>
            <a:r>
              <a:rPr lang="en-US" dirty="0"/>
              <a:t>Many residents were never engaged with or assessed for housing.</a:t>
            </a:r>
          </a:p>
          <a:p>
            <a:endParaRPr lang="en-US" dirty="0"/>
          </a:p>
          <a:p>
            <a:r>
              <a:rPr lang="en-US" dirty="0"/>
              <a:t>It was also common for longer-term clients to receive preferential access to shelter beds.</a:t>
            </a:r>
          </a:p>
          <a:p>
            <a:endParaRPr lang="en-US" dirty="0"/>
          </a:p>
          <a:p>
            <a:endParaRPr lang="en-US" dirty="0"/>
          </a:p>
        </p:txBody>
      </p:sp>
    </p:spTree>
    <p:extLst>
      <p:ext uri="{BB962C8B-B14F-4D97-AF65-F5344CB8AC3E}">
        <p14:creationId xmlns:p14="http://schemas.microsoft.com/office/powerpoint/2010/main" val="167768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2D17-45DC-9B4B-92C4-DC02E7DCE834}"/>
              </a:ext>
            </a:extLst>
          </p:cNvPr>
          <p:cNvSpPr>
            <a:spLocks noGrp="1"/>
          </p:cNvSpPr>
          <p:nvPr>
            <p:ph type="title"/>
          </p:nvPr>
        </p:nvSpPr>
        <p:spPr/>
        <p:txBody>
          <a:bodyPr/>
          <a:lstStyle/>
          <a:p>
            <a:r>
              <a:rPr lang="en-US" dirty="0"/>
              <a:t>Housing-focused shelters (cont’d)</a:t>
            </a:r>
          </a:p>
        </p:txBody>
      </p:sp>
      <p:sp>
        <p:nvSpPr>
          <p:cNvPr id="3" name="Content Placeholder 2">
            <a:extLst>
              <a:ext uri="{FF2B5EF4-FFF2-40B4-BE49-F238E27FC236}">
                <a16:creationId xmlns:a16="http://schemas.microsoft.com/office/drawing/2014/main" id="{27813B59-7863-E143-8FC8-A5F111818132}"/>
              </a:ext>
            </a:extLst>
          </p:cNvPr>
          <p:cNvSpPr>
            <a:spLocks noGrp="1"/>
          </p:cNvSpPr>
          <p:nvPr>
            <p:ph idx="1"/>
          </p:nvPr>
        </p:nvSpPr>
        <p:spPr/>
        <p:txBody>
          <a:bodyPr/>
          <a:lstStyle/>
          <a:p>
            <a:endParaRPr lang="en-US" dirty="0"/>
          </a:p>
          <a:p>
            <a:r>
              <a:rPr lang="en-US" dirty="0"/>
              <a:t>Now, staff track each person’s path quite closely. </a:t>
            </a:r>
          </a:p>
          <a:p>
            <a:endParaRPr lang="en-US" dirty="0"/>
          </a:p>
          <a:p>
            <a:r>
              <a:rPr lang="en-US" dirty="0"/>
              <a:t>Most gain physical access, but they’re assigned a housing worker immediately. </a:t>
            </a:r>
          </a:p>
          <a:p>
            <a:endParaRPr lang="en-US" dirty="0"/>
          </a:p>
          <a:p>
            <a:r>
              <a:rPr lang="en-US" dirty="0"/>
              <a:t>A housing plan is put in place within a day. </a:t>
            </a:r>
          </a:p>
          <a:p>
            <a:endParaRPr lang="en-US" dirty="0"/>
          </a:p>
        </p:txBody>
      </p:sp>
    </p:spTree>
    <p:extLst>
      <p:ext uri="{BB962C8B-B14F-4D97-AF65-F5344CB8AC3E}">
        <p14:creationId xmlns:p14="http://schemas.microsoft.com/office/powerpoint/2010/main" val="339073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84EC-EF8B-5244-97FF-D7FDFD78016D}"/>
              </a:ext>
            </a:extLst>
          </p:cNvPr>
          <p:cNvSpPr>
            <a:spLocks noGrp="1"/>
          </p:cNvSpPr>
          <p:nvPr>
            <p:ph type="title"/>
          </p:nvPr>
        </p:nvSpPr>
        <p:spPr/>
        <p:txBody>
          <a:bodyPr/>
          <a:lstStyle/>
          <a:p>
            <a:r>
              <a:rPr lang="en-US" dirty="0"/>
              <a:t>Housing-focused shelters (cont’d)</a:t>
            </a:r>
          </a:p>
        </p:txBody>
      </p:sp>
      <p:sp>
        <p:nvSpPr>
          <p:cNvPr id="3" name="Content Placeholder 2">
            <a:extLst>
              <a:ext uri="{FF2B5EF4-FFF2-40B4-BE49-F238E27FC236}">
                <a16:creationId xmlns:a16="http://schemas.microsoft.com/office/drawing/2014/main" id="{8EF1A26F-A3DD-0D46-BD51-E1F1EA43C131}"/>
              </a:ext>
            </a:extLst>
          </p:cNvPr>
          <p:cNvSpPr>
            <a:spLocks noGrp="1"/>
          </p:cNvSpPr>
          <p:nvPr>
            <p:ph idx="1"/>
          </p:nvPr>
        </p:nvSpPr>
        <p:spPr/>
        <p:txBody>
          <a:bodyPr/>
          <a:lstStyle/>
          <a:p>
            <a:endParaRPr lang="en-US" dirty="0"/>
          </a:p>
          <a:p>
            <a:r>
              <a:rPr lang="en-US" dirty="0"/>
              <a:t>DI has announced itself as a housing-focused organization. </a:t>
            </a:r>
          </a:p>
          <a:p>
            <a:endParaRPr lang="en-US" dirty="0"/>
          </a:p>
          <a:p>
            <a:r>
              <a:rPr lang="en-US" dirty="0"/>
              <a:t>They are now neurotically focused on housing. </a:t>
            </a:r>
          </a:p>
          <a:p>
            <a:pPr marL="0" indent="0">
              <a:buNone/>
            </a:pPr>
            <a:endParaRPr lang="en-US" dirty="0"/>
          </a:p>
          <a:p>
            <a:r>
              <a:rPr lang="en-US" dirty="0"/>
              <a:t>Staff have lanyards. </a:t>
            </a:r>
          </a:p>
          <a:p>
            <a:endParaRPr lang="en-US" dirty="0"/>
          </a:p>
          <a:p>
            <a:endParaRPr lang="en-US" dirty="0"/>
          </a:p>
        </p:txBody>
      </p:sp>
    </p:spTree>
    <p:extLst>
      <p:ext uri="{BB962C8B-B14F-4D97-AF65-F5344CB8AC3E}">
        <p14:creationId xmlns:p14="http://schemas.microsoft.com/office/powerpoint/2010/main" val="1774824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CF36-A4EC-AE43-8019-9801B1629D73}"/>
              </a:ext>
            </a:extLst>
          </p:cNvPr>
          <p:cNvSpPr>
            <a:spLocks noGrp="1"/>
          </p:cNvSpPr>
          <p:nvPr>
            <p:ph type="title"/>
          </p:nvPr>
        </p:nvSpPr>
        <p:spPr/>
        <p:txBody>
          <a:bodyPr/>
          <a:lstStyle/>
          <a:p>
            <a:r>
              <a:rPr lang="en-US" dirty="0"/>
              <a:t>Housing-focused shelters (cont’d)</a:t>
            </a:r>
          </a:p>
        </p:txBody>
      </p:sp>
      <p:sp>
        <p:nvSpPr>
          <p:cNvPr id="3" name="Content Placeholder 2">
            <a:extLst>
              <a:ext uri="{FF2B5EF4-FFF2-40B4-BE49-F238E27FC236}">
                <a16:creationId xmlns:a16="http://schemas.microsoft.com/office/drawing/2014/main" id="{8CBE3BFA-3AC2-1945-8855-E8C796811727}"/>
              </a:ext>
            </a:extLst>
          </p:cNvPr>
          <p:cNvSpPr>
            <a:spLocks noGrp="1"/>
          </p:cNvSpPr>
          <p:nvPr>
            <p:ph idx="1"/>
          </p:nvPr>
        </p:nvSpPr>
        <p:spPr/>
        <p:txBody>
          <a:bodyPr/>
          <a:lstStyle/>
          <a:p>
            <a:endParaRPr lang="en-US" dirty="0"/>
          </a:p>
          <a:p>
            <a:r>
              <a:rPr lang="en-US" dirty="0"/>
              <a:t>Staff on a regular basis are striking up conversations with residents about where they’re at with housing searches.</a:t>
            </a:r>
          </a:p>
          <a:p>
            <a:endParaRPr lang="en-US" dirty="0"/>
          </a:p>
          <a:p>
            <a:r>
              <a:rPr lang="en-US" dirty="0"/>
              <a:t>Each staff has a lanyard and frequently gets a new one, with new tips on how to communicate with residents on this. </a:t>
            </a:r>
          </a:p>
        </p:txBody>
      </p:sp>
    </p:spTree>
    <p:extLst>
      <p:ext uri="{BB962C8B-B14F-4D97-AF65-F5344CB8AC3E}">
        <p14:creationId xmlns:p14="http://schemas.microsoft.com/office/powerpoint/2010/main" val="4127896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6FEB-5AF4-DD47-B0F2-EC81088F97F4}"/>
              </a:ext>
            </a:extLst>
          </p:cNvPr>
          <p:cNvSpPr>
            <a:spLocks noGrp="1"/>
          </p:cNvSpPr>
          <p:nvPr>
            <p:ph type="title"/>
          </p:nvPr>
        </p:nvSpPr>
        <p:spPr/>
        <p:txBody>
          <a:bodyPr/>
          <a:lstStyle/>
          <a:p>
            <a:r>
              <a:rPr lang="en-US" dirty="0"/>
              <a:t>Housing-focused shelters (cont’d)</a:t>
            </a:r>
          </a:p>
        </p:txBody>
      </p:sp>
      <p:sp>
        <p:nvSpPr>
          <p:cNvPr id="3" name="Content Placeholder 2">
            <a:extLst>
              <a:ext uri="{FF2B5EF4-FFF2-40B4-BE49-F238E27FC236}">
                <a16:creationId xmlns:a16="http://schemas.microsoft.com/office/drawing/2014/main" id="{BE389BE3-B894-1F40-8697-C025E055BBBD}"/>
              </a:ext>
            </a:extLst>
          </p:cNvPr>
          <p:cNvSpPr>
            <a:spLocks noGrp="1"/>
          </p:cNvSpPr>
          <p:nvPr>
            <p:ph idx="1"/>
          </p:nvPr>
        </p:nvSpPr>
        <p:spPr/>
        <p:txBody>
          <a:bodyPr/>
          <a:lstStyle/>
          <a:p>
            <a:pPr marL="0" indent="0">
              <a:buNone/>
            </a:pPr>
            <a:r>
              <a:rPr lang="en-US" u="sng" dirty="0"/>
              <a:t>Direct quote</a:t>
            </a:r>
            <a:r>
              <a:rPr lang="en-US" dirty="0"/>
              <a:t>:</a:t>
            </a:r>
          </a:p>
          <a:p>
            <a:pPr marL="0" indent="0">
              <a:buNone/>
            </a:pPr>
            <a:endParaRPr lang="en-US" dirty="0"/>
          </a:p>
          <a:p>
            <a:pPr marL="0" indent="0">
              <a:buNone/>
            </a:pPr>
            <a:r>
              <a:rPr lang="en-US" dirty="0"/>
              <a:t>“Anything comfortable that was making people want to stay in shelter, we shut it down. We stopped doing any and all activities not related to housing. We called this positive disruption. This was not easy internally. Culture change and change management is fundamental to this. We shut off the TVs, closed down the library. Now we call the library a housing hub. We took out all the books. We used to get 1,200 people ON each night, now it’s 700.”</a:t>
            </a:r>
          </a:p>
        </p:txBody>
      </p:sp>
    </p:spTree>
    <p:extLst>
      <p:ext uri="{BB962C8B-B14F-4D97-AF65-F5344CB8AC3E}">
        <p14:creationId xmlns:p14="http://schemas.microsoft.com/office/powerpoint/2010/main" val="3343650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4396-A1F9-2D4D-81DB-5BCEAB6E154E}"/>
              </a:ext>
            </a:extLst>
          </p:cNvPr>
          <p:cNvSpPr>
            <a:spLocks noGrp="1"/>
          </p:cNvSpPr>
          <p:nvPr>
            <p:ph type="title"/>
          </p:nvPr>
        </p:nvSpPr>
        <p:spPr/>
        <p:txBody>
          <a:bodyPr/>
          <a:lstStyle/>
          <a:p>
            <a:r>
              <a:rPr lang="en-US" dirty="0"/>
              <a:t>Housing-focused shelters (cont’d)</a:t>
            </a:r>
          </a:p>
        </p:txBody>
      </p:sp>
      <p:sp>
        <p:nvSpPr>
          <p:cNvPr id="3" name="Content Placeholder 2">
            <a:extLst>
              <a:ext uri="{FF2B5EF4-FFF2-40B4-BE49-F238E27FC236}">
                <a16:creationId xmlns:a16="http://schemas.microsoft.com/office/drawing/2014/main" id="{0270FB2F-6469-C74D-8F27-3E21B439C2A6}"/>
              </a:ext>
            </a:extLst>
          </p:cNvPr>
          <p:cNvSpPr>
            <a:spLocks noGrp="1"/>
          </p:cNvSpPr>
          <p:nvPr>
            <p:ph idx="1"/>
          </p:nvPr>
        </p:nvSpPr>
        <p:spPr/>
        <p:txBody>
          <a:bodyPr/>
          <a:lstStyle/>
          <a:p>
            <a:endParaRPr lang="en-US" dirty="0"/>
          </a:p>
          <a:p>
            <a:r>
              <a:rPr lang="en-US" dirty="0"/>
              <a:t>That’s a lot of information to absorb.</a:t>
            </a:r>
          </a:p>
          <a:p>
            <a:endParaRPr lang="en-US" dirty="0"/>
          </a:p>
          <a:p>
            <a:r>
              <a:rPr lang="en-US" dirty="0"/>
              <a:t>What are you thinking?</a:t>
            </a:r>
          </a:p>
        </p:txBody>
      </p:sp>
    </p:spTree>
    <p:extLst>
      <p:ext uri="{BB962C8B-B14F-4D97-AF65-F5344CB8AC3E}">
        <p14:creationId xmlns:p14="http://schemas.microsoft.com/office/powerpoint/2010/main" val="4014179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CBDD-C9F5-C448-996F-FCA8ED7FE697}"/>
              </a:ext>
            </a:extLst>
          </p:cNvPr>
          <p:cNvSpPr>
            <a:spLocks noGrp="1"/>
          </p:cNvSpPr>
          <p:nvPr>
            <p:ph type="title"/>
          </p:nvPr>
        </p:nvSpPr>
        <p:spPr/>
        <p:txBody>
          <a:bodyPr/>
          <a:lstStyle/>
          <a:p>
            <a:r>
              <a:rPr lang="en-US" dirty="0"/>
              <a:t>Artificial Intelligence</a:t>
            </a:r>
          </a:p>
        </p:txBody>
      </p:sp>
      <p:sp>
        <p:nvSpPr>
          <p:cNvPr id="3" name="Content Placeholder 2">
            <a:extLst>
              <a:ext uri="{FF2B5EF4-FFF2-40B4-BE49-F238E27FC236}">
                <a16:creationId xmlns:a16="http://schemas.microsoft.com/office/drawing/2014/main" id="{D6515992-4C1B-AA41-9387-FA76AAA778A2}"/>
              </a:ext>
            </a:extLst>
          </p:cNvPr>
          <p:cNvSpPr>
            <a:spLocks noGrp="1"/>
          </p:cNvSpPr>
          <p:nvPr>
            <p:ph idx="1"/>
          </p:nvPr>
        </p:nvSpPr>
        <p:spPr/>
        <p:txBody>
          <a:bodyPr/>
          <a:lstStyle/>
          <a:p>
            <a:endParaRPr lang="en-US" dirty="0"/>
          </a:p>
          <a:p>
            <a:r>
              <a:rPr lang="en-US" dirty="0"/>
              <a:t>This innovation is being led by university-based researchers. </a:t>
            </a:r>
          </a:p>
          <a:p>
            <a:pPr marL="0" indent="0">
              <a:buNone/>
            </a:pPr>
            <a:endParaRPr lang="en-US" dirty="0"/>
          </a:p>
          <a:p>
            <a:r>
              <a:rPr lang="en-US" dirty="0"/>
              <a:t>Recall our earlier conversation re: uncertainty on how to respond to each type of homelessness.</a:t>
            </a:r>
          </a:p>
          <a:p>
            <a:endParaRPr lang="en-US" dirty="0"/>
          </a:p>
          <a:p>
            <a:endParaRPr lang="en-US" dirty="0"/>
          </a:p>
        </p:txBody>
      </p:sp>
    </p:spTree>
    <p:extLst>
      <p:ext uri="{BB962C8B-B14F-4D97-AF65-F5344CB8AC3E}">
        <p14:creationId xmlns:p14="http://schemas.microsoft.com/office/powerpoint/2010/main" val="2221594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5223-E3B3-5C48-83EA-3E3BD6CFA069}"/>
              </a:ext>
            </a:extLst>
          </p:cNvPr>
          <p:cNvSpPr>
            <a:spLocks noGrp="1"/>
          </p:cNvSpPr>
          <p:nvPr>
            <p:ph type="title"/>
          </p:nvPr>
        </p:nvSpPr>
        <p:spPr/>
        <p:txBody>
          <a:bodyPr/>
          <a:lstStyle/>
          <a:p>
            <a:r>
              <a:rPr lang="en-US" dirty="0"/>
              <a:t>Artificial Intelligence (cont’d)</a:t>
            </a:r>
          </a:p>
        </p:txBody>
      </p:sp>
      <p:sp>
        <p:nvSpPr>
          <p:cNvPr id="3" name="Content Placeholder 2">
            <a:extLst>
              <a:ext uri="{FF2B5EF4-FFF2-40B4-BE49-F238E27FC236}">
                <a16:creationId xmlns:a16="http://schemas.microsoft.com/office/drawing/2014/main" id="{31079166-0FE5-6C45-9B56-3F75F110231A}"/>
              </a:ext>
            </a:extLst>
          </p:cNvPr>
          <p:cNvSpPr>
            <a:spLocks noGrp="1"/>
          </p:cNvSpPr>
          <p:nvPr>
            <p:ph idx="1"/>
          </p:nvPr>
        </p:nvSpPr>
        <p:spPr/>
        <p:txBody>
          <a:bodyPr/>
          <a:lstStyle/>
          <a:p>
            <a:endParaRPr lang="en-US" dirty="0"/>
          </a:p>
          <a:p>
            <a:r>
              <a:rPr lang="en-US" dirty="0"/>
              <a:t>Artificial Intelligence (AI) is a type of computing that either simulates </a:t>
            </a:r>
            <a:r>
              <a:rPr lang="en-US" dirty="0" err="1"/>
              <a:t>behaviour</a:t>
            </a:r>
            <a:r>
              <a:rPr lang="en-US" dirty="0"/>
              <a:t> or performs tasks traditionally assigned to humans, with the purpose of completing such tasks more efficiently or accurately.</a:t>
            </a:r>
          </a:p>
        </p:txBody>
      </p:sp>
    </p:spTree>
    <p:extLst>
      <p:ext uri="{BB962C8B-B14F-4D97-AF65-F5344CB8AC3E}">
        <p14:creationId xmlns:p14="http://schemas.microsoft.com/office/powerpoint/2010/main" val="2078686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8359-6EE8-3E4A-B687-785F408AB090}"/>
              </a:ext>
            </a:extLst>
          </p:cNvPr>
          <p:cNvSpPr>
            <a:spLocks noGrp="1"/>
          </p:cNvSpPr>
          <p:nvPr>
            <p:ph type="title"/>
          </p:nvPr>
        </p:nvSpPr>
        <p:spPr/>
        <p:txBody>
          <a:bodyPr/>
          <a:lstStyle/>
          <a:p>
            <a:r>
              <a:rPr lang="en-US" dirty="0"/>
              <a:t>Artificial Intelligence (cont’d)</a:t>
            </a:r>
          </a:p>
        </p:txBody>
      </p:sp>
      <p:sp>
        <p:nvSpPr>
          <p:cNvPr id="3" name="Content Placeholder 2">
            <a:extLst>
              <a:ext uri="{FF2B5EF4-FFF2-40B4-BE49-F238E27FC236}">
                <a16:creationId xmlns:a16="http://schemas.microsoft.com/office/drawing/2014/main" id="{EEC904EC-1B22-D245-BB3C-82EA556E5B21}"/>
              </a:ext>
            </a:extLst>
          </p:cNvPr>
          <p:cNvSpPr>
            <a:spLocks noGrp="1"/>
          </p:cNvSpPr>
          <p:nvPr>
            <p:ph idx="1"/>
          </p:nvPr>
        </p:nvSpPr>
        <p:spPr/>
        <p:txBody>
          <a:bodyPr/>
          <a:lstStyle/>
          <a:p>
            <a:endParaRPr lang="en-US" dirty="0"/>
          </a:p>
          <a:p>
            <a:r>
              <a:rPr lang="en-US" dirty="0"/>
              <a:t>It allows computers to perform human tasks. </a:t>
            </a:r>
          </a:p>
          <a:p>
            <a:endParaRPr lang="en-US" dirty="0"/>
          </a:p>
          <a:p>
            <a:r>
              <a:rPr lang="en-US" dirty="0"/>
              <a:t>It can be used to provide advice or guidance. </a:t>
            </a:r>
          </a:p>
          <a:p>
            <a:endParaRPr lang="en-US" dirty="0"/>
          </a:p>
          <a:p>
            <a:r>
              <a:rPr lang="en-US" dirty="0"/>
              <a:t>AI can provide the probability of a certain approach to homelessness having a successful outcome, based on the past experiences of thousands or tens of thousands of similar people having been in similar situations in the past.</a:t>
            </a:r>
          </a:p>
        </p:txBody>
      </p:sp>
    </p:spTree>
    <p:extLst>
      <p:ext uri="{BB962C8B-B14F-4D97-AF65-F5344CB8AC3E}">
        <p14:creationId xmlns:p14="http://schemas.microsoft.com/office/powerpoint/2010/main" val="474785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1438-F66D-FB4C-A498-2E79E81733F8}"/>
              </a:ext>
            </a:extLst>
          </p:cNvPr>
          <p:cNvSpPr>
            <a:spLocks noGrp="1"/>
          </p:cNvSpPr>
          <p:nvPr>
            <p:ph type="title"/>
          </p:nvPr>
        </p:nvSpPr>
        <p:spPr/>
        <p:txBody>
          <a:bodyPr/>
          <a:lstStyle/>
          <a:p>
            <a:r>
              <a:rPr lang="en-US" dirty="0"/>
              <a:t>Artificial Intelligence (cont’d)</a:t>
            </a:r>
          </a:p>
        </p:txBody>
      </p:sp>
      <p:sp>
        <p:nvSpPr>
          <p:cNvPr id="3" name="Content Placeholder 2">
            <a:extLst>
              <a:ext uri="{FF2B5EF4-FFF2-40B4-BE49-F238E27FC236}">
                <a16:creationId xmlns:a16="http://schemas.microsoft.com/office/drawing/2014/main" id="{8D813FAA-922B-0C43-8BB0-D91C7AC9B37F}"/>
              </a:ext>
            </a:extLst>
          </p:cNvPr>
          <p:cNvSpPr>
            <a:spLocks noGrp="1"/>
          </p:cNvSpPr>
          <p:nvPr>
            <p:ph idx="1"/>
          </p:nvPr>
        </p:nvSpPr>
        <p:spPr/>
        <p:txBody>
          <a:bodyPr/>
          <a:lstStyle/>
          <a:p>
            <a:endParaRPr lang="en-US" dirty="0"/>
          </a:p>
          <a:p>
            <a:r>
              <a:rPr lang="en-US" dirty="0"/>
              <a:t>In the homelessness sector, all examples of AI are in the research stage for now. </a:t>
            </a:r>
          </a:p>
          <a:p>
            <a:endParaRPr lang="en-US" dirty="0"/>
          </a:p>
          <a:p>
            <a:r>
              <a:rPr lang="en-US" dirty="0"/>
              <a:t>Computer scientists are typically involved in this.</a:t>
            </a:r>
          </a:p>
          <a:p>
            <a:pPr marL="0" indent="0">
              <a:buNone/>
            </a:pPr>
            <a:endParaRPr lang="en-US" dirty="0"/>
          </a:p>
          <a:p>
            <a:r>
              <a:rPr lang="en-US" dirty="0"/>
              <a:t>Recommendations for person’s care are made based on past successes (based on what worked with other people with similar characteristics).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0526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5013-855A-6A40-ABCB-033065C589FC}"/>
              </a:ext>
            </a:extLst>
          </p:cNvPr>
          <p:cNvSpPr>
            <a:spLocks noGrp="1"/>
          </p:cNvSpPr>
          <p:nvPr>
            <p:ph type="title"/>
          </p:nvPr>
        </p:nvSpPr>
        <p:spPr/>
        <p:txBody>
          <a:bodyPr/>
          <a:lstStyle/>
          <a:p>
            <a:r>
              <a:rPr lang="en-US" dirty="0"/>
              <a:t>Modular supportive housing</a:t>
            </a:r>
          </a:p>
        </p:txBody>
      </p:sp>
      <p:sp>
        <p:nvSpPr>
          <p:cNvPr id="3" name="Content Placeholder 2">
            <a:extLst>
              <a:ext uri="{FF2B5EF4-FFF2-40B4-BE49-F238E27FC236}">
                <a16:creationId xmlns:a16="http://schemas.microsoft.com/office/drawing/2014/main" id="{19883D0E-EDC6-6646-B322-4C2B90BF9CB0}"/>
              </a:ext>
            </a:extLst>
          </p:cNvPr>
          <p:cNvSpPr>
            <a:spLocks noGrp="1"/>
          </p:cNvSpPr>
          <p:nvPr>
            <p:ph idx="1"/>
          </p:nvPr>
        </p:nvSpPr>
        <p:spPr/>
        <p:txBody>
          <a:bodyPr/>
          <a:lstStyle/>
          <a:p>
            <a:endParaRPr lang="en-US" dirty="0"/>
          </a:p>
          <a:p>
            <a:pPr marL="0" indent="0">
              <a:buNone/>
            </a:pPr>
            <a:r>
              <a:rPr lang="en-US" u="sng" dirty="0"/>
              <a:t>Definition</a:t>
            </a:r>
            <a:r>
              <a:rPr lang="en-US" dirty="0"/>
              <a:t>:</a:t>
            </a:r>
          </a:p>
          <a:p>
            <a:endParaRPr lang="en-US" dirty="0"/>
          </a:p>
          <a:p>
            <a:r>
              <a:rPr lang="en-US" dirty="0"/>
              <a:t>Modular housing is housing that is partially built in a plant, shipped to a development site, and placed on a foundation where the roof structure and exterior finishes are completed.</a:t>
            </a:r>
          </a:p>
        </p:txBody>
      </p:sp>
    </p:spTree>
    <p:extLst>
      <p:ext uri="{BB962C8B-B14F-4D97-AF65-F5344CB8AC3E}">
        <p14:creationId xmlns:p14="http://schemas.microsoft.com/office/powerpoint/2010/main" val="1270957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86F8-D7B7-1045-99D9-736813991BA5}"/>
              </a:ext>
            </a:extLst>
          </p:cNvPr>
          <p:cNvSpPr>
            <a:spLocks noGrp="1"/>
          </p:cNvSpPr>
          <p:nvPr>
            <p:ph type="title"/>
          </p:nvPr>
        </p:nvSpPr>
        <p:spPr/>
        <p:txBody>
          <a:bodyPr/>
          <a:lstStyle/>
          <a:p>
            <a:r>
              <a:rPr lang="en-US" dirty="0"/>
              <a:t>Artificial Intelligence (cont’d)</a:t>
            </a:r>
          </a:p>
        </p:txBody>
      </p:sp>
      <p:sp>
        <p:nvSpPr>
          <p:cNvPr id="3" name="Content Placeholder 2">
            <a:extLst>
              <a:ext uri="{FF2B5EF4-FFF2-40B4-BE49-F238E27FC236}">
                <a16:creationId xmlns:a16="http://schemas.microsoft.com/office/drawing/2014/main" id="{0197E3FA-1C12-8C46-81F2-3F17DC35A4A8}"/>
              </a:ext>
            </a:extLst>
          </p:cNvPr>
          <p:cNvSpPr>
            <a:spLocks noGrp="1"/>
          </p:cNvSpPr>
          <p:nvPr>
            <p:ph idx="1"/>
          </p:nvPr>
        </p:nvSpPr>
        <p:spPr/>
        <p:txBody>
          <a:bodyPr/>
          <a:lstStyle/>
          <a:p>
            <a:endParaRPr lang="en-US" dirty="0"/>
          </a:p>
          <a:p>
            <a:r>
              <a:rPr lang="en-US" dirty="0"/>
              <a:t>Person could never do the math that quickly. </a:t>
            </a:r>
          </a:p>
          <a:p>
            <a:endParaRPr lang="en-US" dirty="0"/>
          </a:p>
          <a:p>
            <a:r>
              <a:rPr lang="en-US" dirty="0"/>
              <a:t>Also, some persons don’t reason very well, and have cognitive biases. </a:t>
            </a:r>
          </a:p>
          <a:p>
            <a:endParaRPr lang="en-US" dirty="0"/>
          </a:p>
          <a:p>
            <a:r>
              <a:rPr lang="en-US" dirty="0"/>
              <a:t>There’s a very good book on cognitive biases called “Thinking, Fast and Slow” (Daniel Kahneman). It’s a 2012 book. </a:t>
            </a:r>
          </a:p>
        </p:txBody>
      </p:sp>
    </p:spTree>
    <p:extLst>
      <p:ext uri="{BB962C8B-B14F-4D97-AF65-F5344CB8AC3E}">
        <p14:creationId xmlns:p14="http://schemas.microsoft.com/office/powerpoint/2010/main" val="459129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310F-0E23-B94F-BD2C-4DF3C885F248}"/>
              </a:ext>
            </a:extLst>
          </p:cNvPr>
          <p:cNvSpPr>
            <a:spLocks noGrp="1"/>
          </p:cNvSpPr>
          <p:nvPr>
            <p:ph type="title"/>
          </p:nvPr>
        </p:nvSpPr>
        <p:spPr/>
        <p:txBody>
          <a:bodyPr/>
          <a:lstStyle/>
          <a:p>
            <a:r>
              <a:rPr lang="en-US" dirty="0"/>
              <a:t>Artificial Intelligence (cont’d)</a:t>
            </a:r>
          </a:p>
        </p:txBody>
      </p:sp>
      <p:sp>
        <p:nvSpPr>
          <p:cNvPr id="3" name="Content Placeholder 2">
            <a:extLst>
              <a:ext uri="{FF2B5EF4-FFF2-40B4-BE49-F238E27FC236}">
                <a16:creationId xmlns:a16="http://schemas.microsoft.com/office/drawing/2014/main" id="{1FBDF0AC-7B0C-6448-B2F8-129B74B25D39}"/>
              </a:ext>
            </a:extLst>
          </p:cNvPr>
          <p:cNvSpPr>
            <a:spLocks noGrp="1"/>
          </p:cNvSpPr>
          <p:nvPr>
            <p:ph idx="1"/>
          </p:nvPr>
        </p:nvSpPr>
        <p:spPr/>
        <p:txBody>
          <a:bodyPr/>
          <a:lstStyle/>
          <a:p>
            <a:endParaRPr lang="en-US" dirty="0"/>
          </a:p>
          <a:p>
            <a:r>
              <a:rPr lang="en-US" dirty="0"/>
              <a:t>Dr. Geoff Messier (U of Calgary) mines databases at the Calgary Drop-In for key words and look for trends. </a:t>
            </a:r>
          </a:p>
          <a:p>
            <a:pPr marL="0" indent="0">
              <a:buNone/>
            </a:pPr>
            <a:endParaRPr lang="en-US" dirty="0"/>
          </a:p>
          <a:p>
            <a:r>
              <a:rPr lang="en-US" dirty="0"/>
              <a:t>He’s been processing some raw data in the hope of developing tools to spot clients who might not be getting noticed by staff.</a:t>
            </a:r>
          </a:p>
          <a:p>
            <a:endParaRPr lang="en-US" dirty="0"/>
          </a:p>
          <a:p>
            <a:endParaRPr lang="en-US" dirty="0"/>
          </a:p>
        </p:txBody>
      </p:sp>
    </p:spTree>
    <p:extLst>
      <p:ext uri="{BB962C8B-B14F-4D97-AF65-F5344CB8AC3E}">
        <p14:creationId xmlns:p14="http://schemas.microsoft.com/office/powerpoint/2010/main" val="366655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6AA5-2133-4E4E-AE41-5CC37962DEE1}"/>
              </a:ext>
            </a:extLst>
          </p:cNvPr>
          <p:cNvSpPr>
            <a:spLocks noGrp="1"/>
          </p:cNvSpPr>
          <p:nvPr>
            <p:ph type="title"/>
          </p:nvPr>
        </p:nvSpPr>
        <p:spPr/>
        <p:txBody>
          <a:bodyPr/>
          <a:lstStyle/>
          <a:p>
            <a:r>
              <a:rPr lang="en-US" dirty="0"/>
              <a:t>Artificial Intelligence (cont’d)</a:t>
            </a:r>
          </a:p>
        </p:txBody>
      </p:sp>
      <p:sp>
        <p:nvSpPr>
          <p:cNvPr id="3" name="Content Placeholder 2">
            <a:extLst>
              <a:ext uri="{FF2B5EF4-FFF2-40B4-BE49-F238E27FC236}">
                <a16:creationId xmlns:a16="http://schemas.microsoft.com/office/drawing/2014/main" id="{3471F1B3-B701-E34B-966B-DF6C0BBB8042}"/>
              </a:ext>
            </a:extLst>
          </p:cNvPr>
          <p:cNvSpPr>
            <a:spLocks noGrp="1"/>
          </p:cNvSpPr>
          <p:nvPr>
            <p:ph idx="1"/>
          </p:nvPr>
        </p:nvSpPr>
        <p:spPr/>
        <p:txBody>
          <a:bodyPr/>
          <a:lstStyle/>
          <a:p>
            <a:endParaRPr lang="en-US" dirty="0"/>
          </a:p>
          <a:p>
            <a:r>
              <a:rPr lang="en-US" dirty="0"/>
              <a:t>This database includes data on approx. 40,000 different clients over the past 20 years. </a:t>
            </a:r>
          </a:p>
          <a:p>
            <a:endParaRPr lang="en-US" dirty="0"/>
          </a:p>
          <a:p>
            <a:r>
              <a:rPr lang="en-US" dirty="0"/>
              <a:t>Over 5.6 million entries.</a:t>
            </a:r>
          </a:p>
          <a:p>
            <a:endParaRPr lang="en-US" dirty="0"/>
          </a:p>
          <a:p>
            <a:r>
              <a:rPr lang="en-US" dirty="0"/>
              <a:t>He’s looking for patterns, based on historical data.</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66496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563C-571E-7D4C-968A-B9B96E3AD0CF}"/>
              </a:ext>
            </a:extLst>
          </p:cNvPr>
          <p:cNvSpPr>
            <a:spLocks noGrp="1"/>
          </p:cNvSpPr>
          <p:nvPr>
            <p:ph type="title"/>
          </p:nvPr>
        </p:nvSpPr>
        <p:spPr/>
        <p:txBody>
          <a:bodyPr/>
          <a:lstStyle/>
          <a:p>
            <a:r>
              <a:rPr lang="en-US" dirty="0"/>
              <a:t>Artificial Intelligence (cont’d)</a:t>
            </a:r>
          </a:p>
        </p:txBody>
      </p:sp>
      <p:sp>
        <p:nvSpPr>
          <p:cNvPr id="3" name="Content Placeholder 2">
            <a:extLst>
              <a:ext uri="{FF2B5EF4-FFF2-40B4-BE49-F238E27FC236}">
                <a16:creationId xmlns:a16="http://schemas.microsoft.com/office/drawing/2014/main" id="{F5A44AFB-480C-B844-8BFE-A59E3DDAA94E}"/>
              </a:ext>
            </a:extLst>
          </p:cNvPr>
          <p:cNvSpPr>
            <a:spLocks noGrp="1"/>
          </p:cNvSpPr>
          <p:nvPr>
            <p:ph idx="1"/>
          </p:nvPr>
        </p:nvSpPr>
        <p:spPr/>
        <p:txBody>
          <a:bodyPr/>
          <a:lstStyle/>
          <a:p>
            <a:endParaRPr lang="en-US" dirty="0"/>
          </a:p>
          <a:p>
            <a:r>
              <a:rPr lang="en-CA" dirty="0"/>
              <a:t>Dr. Messier wants to identify the small minority who will end up being chronic shelters users. </a:t>
            </a:r>
            <a:endParaRPr lang="en-US" dirty="0"/>
          </a:p>
          <a:p>
            <a:endParaRPr lang="en-US" dirty="0"/>
          </a:p>
          <a:p>
            <a:r>
              <a:rPr lang="en-US" dirty="0"/>
              <a:t>Maybe they’ll find that an EMS call in a resident’s first seven days is correlated with chronic homelessness. </a:t>
            </a:r>
          </a:p>
          <a:p>
            <a:endParaRPr lang="en-US" dirty="0"/>
          </a:p>
          <a:p>
            <a:r>
              <a:rPr lang="en-US" dirty="0"/>
              <a:t>Maybe if a resident is barred within the first two weeks, they’re likely to become chronically homeless.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27929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F155-A321-D941-B6A1-7DA0F70952FD}"/>
              </a:ext>
            </a:extLst>
          </p:cNvPr>
          <p:cNvSpPr>
            <a:spLocks noGrp="1"/>
          </p:cNvSpPr>
          <p:nvPr>
            <p:ph type="title"/>
          </p:nvPr>
        </p:nvSpPr>
        <p:spPr/>
        <p:txBody>
          <a:bodyPr/>
          <a:lstStyle/>
          <a:p>
            <a:r>
              <a:rPr lang="en-US" dirty="0"/>
              <a:t>Artificial Intelligence (cont’d)</a:t>
            </a:r>
          </a:p>
        </p:txBody>
      </p:sp>
      <p:sp>
        <p:nvSpPr>
          <p:cNvPr id="3" name="Content Placeholder 2">
            <a:extLst>
              <a:ext uri="{FF2B5EF4-FFF2-40B4-BE49-F238E27FC236}">
                <a16:creationId xmlns:a16="http://schemas.microsoft.com/office/drawing/2014/main" id="{85EE9AFD-B870-4644-BE4B-54D1146FC19A}"/>
              </a:ext>
            </a:extLst>
          </p:cNvPr>
          <p:cNvSpPr>
            <a:spLocks noGrp="1"/>
          </p:cNvSpPr>
          <p:nvPr>
            <p:ph idx="1"/>
          </p:nvPr>
        </p:nvSpPr>
        <p:spPr/>
        <p:txBody>
          <a:bodyPr/>
          <a:lstStyle/>
          <a:p>
            <a:endParaRPr lang="en-US" dirty="0"/>
          </a:p>
          <a:p>
            <a:r>
              <a:rPr lang="en-US" dirty="0"/>
              <a:t>Official definitions of homelessness often require a person staying in a shelter more than 100 days before they can be prioritized for funding.</a:t>
            </a:r>
          </a:p>
          <a:p>
            <a:endParaRPr lang="en-US" dirty="0"/>
          </a:p>
          <a:p>
            <a:r>
              <a:rPr lang="en-US" dirty="0"/>
              <a:t>But he’s asking if there are events happening sooner that are correlated with eventual chronicity. </a:t>
            </a:r>
          </a:p>
        </p:txBody>
      </p:sp>
    </p:spTree>
    <p:extLst>
      <p:ext uri="{BB962C8B-B14F-4D97-AF65-F5344CB8AC3E}">
        <p14:creationId xmlns:p14="http://schemas.microsoft.com/office/powerpoint/2010/main" val="3762179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0A1B-C4F3-864B-9597-37A17A19F184}"/>
              </a:ext>
            </a:extLst>
          </p:cNvPr>
          <p:cNvSpPr>
            <a:spLocks noGrp="1"/>
          </p:cNvSpPr>
          <p:nvPr>
            <p:ph type="title"/>
          </p:nvPr>
        </p:nvSpPr>
        <p:spPr/>
        <p:txBody>
          <a:bodyPr/>
          <a:lstStyle/>
          <a:p>
            <a:r>
              <a:rPr lang="en-US" dirty="0"/>
              <a:t>Artificial Intelligence (cont’d)</a:t>
            </a:r>
          </a:p>
        </p:txBody>
      </p:sp>
      <p:sp>
        <p:nvSpPr>
          <p:cNvPr id="3" name="Content Placeholder 2">
            <a:extLst>
              <a:ext uri="{FF2B5EF4-FFF2-40B4-BE49-F238E27FC236}">
                <a16:creationId xmlns:a16="http://schemas.microsoft.com/office/drawing/2014/main" id="{AC54E781-C62B-7B43-83F4-AE9BA8E01126}"/>
              </a:ext>
            </a:extLst>
          </p:cNvPr>
          <p:cNvSpPr>
            <a:spLocks noGrp="1"/>
          </p:cNvSpPr>
          <p:nvPr>
            <p:ph idx="1"/>
          </p:nvPr>
        </p:nvSpPr>
        <p:spPr/>
        <p:txBody>
          <a:bodyPr/>
          <a:lstStyle/>
          <a:p>
            <a:endParaRPr lang="en-US" dirty="0"/>
          </a:p>
          <a:p>
            <a:r>
              <a:rPr lang="en-US" dirty="0"/>
              <a:t>Ideally, on a Monday morning, we’d say to staff: “Hey, here are six people who’ve experienced X in the past few weeks and we predict they’ll become chronically homeless.” </a:t>
            </a:r>
          </a:p>
          <a:p>
            <a:endParaRPr lang="en-US" dirty="0"/>
          </a:p>
          <a:p>
            <a:r>
              <a:rPr lang="en-US" dirty="0"/>
              <a:t>The decision would not be automated.</a:t>
            </a:r>
          </a:p>
          <a:p>
            <a:endParaRPr lang="en-US" dirty="0"/>
          </a:p>
          <a:p>
            <a:r>
              <a:rPr lang="en-US" dirty="0"/>
              <a:t>Dr. Messier is clear that staff should use AI to complement staff decision-making, not replace it.</a:t>
            </a:r>
          </a:p>
          <a:p>
            <a:endParaRPr lang="en-US" dirty="0"/>
          </a:p>
        </p:txBody>
      </p:sp>
    </p:spTree>
    <p:extLst>
      <p:ext uri="{BB962C8B-B14F-4D97-AF65-F5344CB8AC3E}">
        <p14:creationId xmlns:p14="http://schemas.microsoft.com/office/powerpoint/2010/main" val="374700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9E47-6DF4-9646-89AA-9956AEF2D015}"/>
              </a:ext>
            </a:extLst>
          </p:cNvPr>
          <p:cNvSpPr>
            <a:spLocks noGrp="1"/>
          </p:cNvSpPr>
          <p:nvPr>
            <p:ph type="title"/>
          </p:nvPr>
        </p:nvSpPr>
        <p:spPr/>
        <p:txBody>
          <a:bodyPr/>
          <a:lstStyle/>
          <a:p>
            <a:r>
              <a:rPr lang="en-US" dirty="0"/>
              <a:t>Artificial Intelligence (cont’d)</a:t>
            </a:r>
          </a:p>
        </p:txBody>
      </p:sp>
      <p:sp>
        <p:nvSpPr>
          <p:cNvPr id="3" name="Content Placeholder 2">
            <a:extLst>
              <a:ext uri="{FF2B5EF4-FFF2-40B4-BE49-F238E27FC236}">
                <a16:creationId xmlns:a16="http://schemas.microsoft.com/office/drawing/2014/main" id="{08EAE592-FDDE-494B-AEE1-5D21259BB60D}"/>
              </a:ext>
            </a:extLst>
          </p:cNvPr>
          <p:cNvSpPr>
            <a:spLocks noGrp="1"/>
          </p:cNvSpPr>
          <p:nvPr>
            <p:ph idx="1"/>
          </p:nvPr>
        </p:nvSpPr>
        <p:spPr/>
        <p:txBody>
          <a:bodyPr/>
          <a:lstStyle/>
          <a:p>
            <a:endParaRPr lang="en-US" dirty="0"/>
          </a:p>
          <a:p>
            <a:r>
              <a:rPr lang="en-US" dirty="0"/>
              <a:t>That’s a lot of info to absorb.</a:t>
            </a:r>
          </a:p>
          <a:p>
            <a:endParaRPr lang="en-US" dirty="0"/>
          </a:p>
          <a:p>
            <a:r>
              <a:rPr lang="en-US" dirty="0"/>
              <a:t>What are your thoughts?</a:t>
            </a:r>
          </a:p>
        </p:txBody>
      </p:sp>
    </p:spTree>
    <p:extLst>
      <p:ext uri="{BB962C8B-B14F-4D97-AF65-F5344CB8AC3E}">
        <p14:creationId xmlns:p14="http://schemas.microsoft.com/office/powerpoint/2010/main" val="1559584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BF06-9BDE-6043-8E34-460BC2A4FE6A}"/>
              </a:ext>
            </a:extLst>
          </p:cNvPr>
          <p:cNvSpPr>
            <a:spLocks noGrp="1"/>
          </p:cNvSpPr>
          <p:nvPr>
            <p:ph type="title"/>
          </p:nvPr>
        </p:nvSpPr>
        <p:spPr/>
        <p:txBody>
          <a:bodyPr>
            <a:normAutofit/>
          </a:bodyPr>
          <a:lstStyle/>
          <a:p>
            <a:r>
              <a:rPr lang="en-US" dirty="0"/>
              <a:t>Adaptive Case Management </a:t>
            </a:r>
          </a:p>
        </p:txBody>
      </p:sp>
      <p:sp>
        <p:nvSpPr>
          <p:cNvPr id="3" name="Content Placeholder 2">
            <a:extLst>
              <a:ext uri="{FF2B5EF4-FFF2-40B4-BE49-F238E27FC236}">
                <a16:creationId xmlns:a16="http://schemas.microsoft.com/office/drawing/2014/main" id="{6015E6CE-900D-6945-9C7C-D3BA61265795}"/>
              </a:ext>
            </a:extLst>
          </p:cNvPr>
          <p:cNvSpPr>
            <a:spLocks noGrp="1"/>
          </p:cNvSpPr>
          <p:nvPr>
            <p:ph idx="1"/>
          </p:nvPr>
        </p:nvSpPr>
        <p:spPr/>
        <p:txBody>
          <a:bodyPr/>
          <a:lstStyle/>
          <a:p>
            <a:endParaRPr lang="en-US" dirty="0"/>
          </a:p>
          <a:p>
            <a:r>
              <a:rPr lang="en-US" dirty="0"/>
              <a:t>This innovation, introduced in 2015, is being led by the Calgary Homeless Foundation (CHF).</a:t>
            </a:r>
          </a:p>
          <a:p>
            <a:pPr marL="0" indent="0">
              <a:buNone/>
            </a:pPr>
            <a:endParaRPr lang="en-US" dirty="0"/>
          </a:p>
          <a:p>
            <a:r>
              <a:rPr lang="en-US" dirty="0"/>
              <a:t>CHF funds agencies to support clients experiencing homelessness and get them into housing quickly. </a:t>
            </a:r>
          </a:p>
          <a:p>
            <a:endParaRPr lang="en-US" dirty="0"/>
          </a:p>
          <a:p>
            <a:r>
              <a:rPr lang="en-US" dirty="0"/>
              <a:t>ACM is just for families (i.e., households with at least one </a:t>
            </a:r>
            <a:r>
              <a:rPr lang="en-US" dirty="0" err="1"/>
              <a:t>dependant</a:t>
            </a:r>
            <a:r>
              <a:rPr lang="en-US" dirty="0"/>
              <a:t> under age 18).</a:t>
            </a:r>
          </a:p>
          <a:p>
            <a:endParaRPr lang="en-US" dirty="0"/>
          </a:p>
          <a:p>
            <a:endParaRPr lang="en-US" dirty="0"/>
          </a:p>
          <a:p>
            <a:endParaRPr lang="en-US" dirty="0"/>
          </a:p>
        </p:txBody>
      </p:sp>
    </p:spTree>
    <p:extLst>
      <p:ext uri="{BB962C8B-B14F-4D97-AF65-F5344CB8AC3E}">
        <p14:creationId xmlns:p14="http://schemas.microsoft.com/office/powerpoint/2010/main" val="2387531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1DE1-5858-6C4B-94BA-E3AF9E4058DE}"/>
              </a:ext>
            </a:extLst>
          </p:cNvPr>
          <p:cNvSpPr>
            <a:spLocks noGrp="1"/>
          </p:cNvSpPr>
          <p:nvPr>
            <p:ph type="title"/>
          </p:nvPr>
        </p:nvSpPr>
        <p:spPr/>
        <p:txBody>
          <a:bodyPr/>
          <a:lstStyle/>
          <a:p>
            <a:r>
              <a:rPr lang="en-US" dirty="0"/>
              <a:t>Adaptive Case Management (cont’d)</a:t>
            </a:r>
          </a:p>
        </p:txBody>
      </p:sp>
      <p:sp>
        <p:nvSpPr>
          <p:cNvPr id="3" name="Content Placeholder 2">
            <a:extLst>
              <a:ext uri="{FF2B5EF4-FFF2-40B4-BE49-F238E27FC236}">
                <a16:creationId xmlns:a16="http://schemas.microsoft.com/office/drawing/2014/main" id="{A52AD20C-AB37-0B49-8907-0D1E4A52025F}"/>
              </a:ext>
            </a:extLst>
          </p:cNvPr>
          <p:cNvSpPr>
            <a:spLocks noGrp="1"/>
          </p:cNvSpPr>
          <p:nvPr>
            <p:ph idx="1"/>
          </p:nvPr>
        </p:nvSpPr>
        <p:spPr/>
        <p:txBody>
          <a:bodyPr/>
          <a:lstStyle/>
          <a:p>
            <a:endParaRPr lang="en-US" dirty="0"/>
          </a:p>
          <a:p>
            <a:r>
              <a:rPr lang="en-US" dirty="0"/>
              <a:t>It’s an alternative to Intensive Case Management (ICM).</a:t>
            </a:r>
          </a:p>
          <a:p>
            <a:endParaRPr lang="en-US" dirty="0"/>
          </a:p>
          <a:p>
            <a:r>
              <a:rPr lang="en-US" u="sng" dirty="0"/>
              <a:t>Key question CHF was asking</a:t>
            </a:r>
            <a:r>
              <a:rPr lang="en-US" dirty="0"/>
              <a:t>: are you sure you need to take this much time with in providing case management for families? </a:t>
            </a:r>
          </a:p>
          <a:p>
            <a:pPr marL="0" indent="0">
              <a:buNone/>
            </a:pPr>
            <a:endParaRPr lang="en-US" dirty="0"/>
          </a:p>
          <a:p>
            <a:r>
              <a:rPr lang="en-US" u="sng" dirty="0"/>
              <a:t>One desired outcome of ACM</a:t>
            </a:r>
            <a:r>
              <a:rPr lang="en-US" dirty="0"/>
              <a:t>: don’t over-support families. Focus on getting them into housing and only support as necessary.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59747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1A62-D121-8D41-9765-579F18128653}"/>
              </a:ext>
            </a:extLst>
          </p:cNvPr>
          <p:cNvSpPr>
            <a:spLocks noGrp="1"/>
          </p:cNvSpPr>
          <p:nvPr>
            <p:ph type="title"/>
          </p:nvPr>
        </p:nvSpPr>
        <p:spPr/>
        <p:txBody>
          <a:bodyPr/>
          <a:lstStyle/>
          <a:p>
            <a:r>
              <a:rPr lang="en-US" dirty="0"/>
              <a:t>Adaptive Case Management (cont’d)</a:t>
            </a:r>
          </a:p>
        </p:txBody>
      </p:sp>
      <p:sp>
        <p:nvSpPr>
          <p:cNvPr id="3" name="Content Placeholder 2">
            <a:extLst>
              <a:ext uri="{FF2B5EF4-FFF2-40B4-BE49-F238E27FC236}">
                <a16:creationId xmlns:a16="http://schemas.microsoft.com/office/drawing/2014/main" id="{320D5EC1-7B01-A440-B855-98E376ABA448}"/>
              </a:ext>
            </a:extLst>
          </p:cNvPr>
          <p:cNvSpPr>
            <a:spLocks noGrp="1"/>
          </p:cNvSpPr>
          <p:nvPr>
            <p:ph idx="1"/>
          </p:nvPr>
        </p:nvSpPr>
        <p:spPr/>
        <p:txBody>
          <a:bodyPr/>
          <a:lstStyle/>
          <a:p>
            <a:endParaRPr lang="en-US" dirty="0"/>
          </a:p>
          <a:p>
            <a:r>
              <a:rPr lang="en-US" dirty="0"/>
              <a:t>With ICM, non-profit gets between $17K/yr. and $18K/yr. in advance, per family (to cover case management and financial assistance for household, once housed).</a:t>
            </a:r>
          </a:p>
          <a:p>
            <a:endParaRPr lang="en-US" dirty="0"/>
          </a:p>
          <a:p>
            <a:r>
              <a:rPr lang="en-US" dirty="0"/>
              <a:t>With ICM, non-profit does not receive an additional amount once family is housed. </a:t>
            </a:r>
            <a:r>
              <a:rPr lang="en-US" u="sng" dirty="0"/>
              <a:t>Money flows to non-profit with or without housing placement</a:t>
            </a:r>
            <a:r>
              <a:rPr lang="en-US" dirty="0"/>
              <a:t>.</a:t>
            </a:r>
          </a:p>
        </p:txBody>
      </p:sp>
    </p:spTree>
    <p:extLst>
      <p:ext uri="{BB962C8B-B14F-4D97-AF65-F5344CB8AC3E}">
        <p14:creationId xmlns:p14="http://schemas.microsoft.com/office/powerpoint/2010/main" val="39110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D5CE-F107-C147-84AF-A6FAB9AE9B09}"/>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989776E2-62B4-C240-B26D-FC762677973F}"/>
              </a:ext>
            </a:extLst>
          </p:cNvPr>
          <p:cNvSpPr>
            <a:spLocks noGrp="1"/>
          </p:cNvSpPr>
          <p:nvPr>
            <p:ph idx="1"/>
          </p:nvPr>
        </p:nvSpPr>
        <p:spPr/>
        <p:txBody>
          <a:bodyPr/>
          <a:lstStyle/>
          <a:p>
            <a:endParaRPr lang="en-US" dirty="0"/>
          </a:p>
          <a:p>
            <a:r>
              <a:rPr lang="en-US" dirty="0"/>
              <a:t>This innovation getting quite popular in Canada (including with the recent Rapid Housing Initiative).</a:t>
            </a:r>
          </a:p>
          <a:p>
            <a:pPr marL="0" indent="0">
              <a:buNone/>
            </a:pPr>
            <a:endParaRPr lang="en-US" dirty="0"/>
          </a:p>
          <a:p>
            <a:r>
              <a:rPr lang="en-US" dirty="0"/>
              <a:t>Very low vacancy rates in Vancouver, and high rents. Landlords getting very choosy. </a:t>
            </a:r>
          </a:p>
          <a:p>
            <a:pPr marL="0" indent="0">
              <a:buNone/>
            </a:pPr>
            <a:endParaRPr lang="en-US" dirty="0"/>
          </a:p>
          <a:p>
            <a:r>
              <a:rPr lang="en-US" dirty="0"/>
              <a:t>Cost is similar to traditional way. The speed is the difference.</a:t>
            </a:r>
          </a:p>
          <a:p>
            <a:endParaRPr lang="en-US" dirty="0"/>
          </a:p>
          <a:p>
            <a:endParaRPr lang="en-US" dirty="0"/>
          </a:p>
        </p:txBody>
      </p:sp>
    </p:spTree>
    <p:extLst>
      <p:ext uri="{BB962C8B-B14F-4D97-AF65-F5344CB8AC3E}">
        <p14:creationId xmlns:p14="http://schemas.microsoft.com/office/powerpoint/2010/main" val="89930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83A5-CB49-804D-9E92-697EA2DBB959}"/>
              </a:ext>
            </a:extLst>
          </p:cNvPr>
          <p:cNvSpPr>
            <a:spLocks noGrp="1"/>
          </p:cNvSpPr>
          <p:nvPr>
            <p:ph type="title"/>
          </p:nvPr>
        </p:nvSpPr>
        <p:spPr/>
        <p:txBody>
          <a:bodyPr/>
          <a:lstStyle/>
          <a:p>
            <a:r>
              <a:rPr lang="en-US" dirty="0"/>
              <a:t>Adaptive Case Management (cont’d)</a:t>
            </a:r>
          </a:p>
        </p:txBody>
      </p:sp>
      <p:sp>
        <p:nvSpPr>
          <p:cNvPr id="3" name="Content Placeholder 2">
            <a:extLst>
              <a:ext uri="{FF2B5EF4-FFF2-40B4-BE49-F238E27FC236}">
                <a16:creationId xmlns:a16="http://schemas.microsoft.com/office/drawing/2014/main" id="{4C9B5CD3-952D-0F4F-8F52-E64F9D406E04}"/>
              </a:ext>
            </a:extLst>
          </p:cNvPr>
          <p:cNvSpPr>
            <a:spLocks noGrp="1"/>
          </p:cNvSpPr>
          <p:nvPr>
            <p:ph idx="1"/>
          </p:nvPr>
        </p:nvSpPr>
        <p:spPr/>
        <p:txBody>
          <a:bodyPr/>
          <a:lstStyle/>
          <a:p>
            <a:endParaRPr lang="en-US" dirty="0"/>
          </a:p>
          <a:p>
            <a:r>
              <a:rPr lang="en-US" dirty="0"/>
              <a:t>ACM provides $2,500 to the non-profit for damage deposit. </a:t>
            </a:r>
            <a:r>
              <a:rPr lang="en-US" u="sng" dirty="0"/>
              <a:t>This $ is only received after the family is housed</a:t>
            </a:r>
            <a:r>
              <a:rPr lang="en-US" dirty="0"/>
              <a:t>. </a:t>
            </a:r>
          </a:p>
          <a:p>
            <a:pPr marL="0" indent="0">
              <a:buNone/>
            </a:pPr>
            <a:endParaRPr lang="en-US" dirty="0"/>
          </a:p>
          <a:p>
            <a:r>
              <a:rPr lang="en-US" dirty="0"/>
              <a:t>With ACM, CHF also provides $715/month to non-profit once family is housed for rent and incidentals. </a:t>
            </a:r>
            <a:r>
              <a:rPr lang="en-US" u="sng" dirty="0"/>
              <a:t>But that amount too only goes to non-profit after family is housed</a:t>
            </a:r>
            <a:r>
              <a:rPr lang="en-US" dirty="0"/>
              <a:t>.</a:t>
            </a:r>
          </a:p>
          <a:p>
            <a:endParaRPr lang="en-US" dirty="0"/>
          </a:p>
          <a:p>
            <a:r>
              <a:rPr lang="en-US" dirty="0"/>
              <a:t>With ACM, CHF provides non-profit with $40/hr. for case management, even if there isn’t a housing placement.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93316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DF61-2743-0845-AE14-C4327A644777}"/>
              </a:ext>
            </a:extLst>
          </p:cNvPr>
          <p:cNvSpPr>
            <a:spLocks noGrp="1"/>
          </p:cNvSpPr>
          <p:nvPr>
            <p:ph type="title"/>
          </p:nvPr>
        </p:nvSpPr>
        <p:spPr/>
        <p:txBody>
          <a:bodyPr/>
          <a:lstStyle/>
          <a:p>
            <a:r>
              <a:rPr lang="en-US" dirty="0"/>
              <a:t>Adaptive Case Management (cont’d)</a:t>
            </a:r>
          </a:p>
        </p:txBody>
      </p:sp>
      <p:sp>
        <p:nvSpPr>
          <p:cNvPr id="3" name="Content Placeholder 2">
            <a:extLst>
              <a:ext uri="{FF2B5EF4-FFF2-40B4-BE49-F238E27FC236}">
                <a16:creationId xmlns:a16="http://schemas.microsoft.com/office/drawing/2014/main" id="{B78F017F-49B7-C248-AE15-EF4A70D6E7BA}"/>
              </a:ext>
            </a:extLst>
          </p:cNvPr>
          <p:cNvSpPr>
            <a:spLocks noGrp="1"/>
          </p:cNvSpPr>
          <p:nvPr>
            <p:ph idx="1"/>
          </p:nvPr>
        </p:nvSpPr>
        <p:spPr/>
        <p:txBody>
          <a:bodyPr/>
          <a:lstStyle/>
          <a:p>
            <a:endParaRPr lang="en-US" dirty="0"/>
          </a:p>
          <a:p>
            <a:r>
              <a:rPr lang="en-US" dirty="0"/>
              <a:t>Calgary has seen considerable success in housing families via ACM.</a:t>
            </a:r>
          </a:p>
          <a:p>
            <a:endParaRPr lang="en-US" dirty="0"/>
          </a:p>
          <a:p>
            <a:r>
              <a:rPr lang="en-US" dirty="0"/>
              <a:t>Compared with ICM, families in ACM get housed a bit more quickly.</a:t>
            </a:r>
          </a:p>
          <a:p>
            <a:endParaRPr lang="en-US" dirty="0"/>
          </a:p>
          <a:p>
            <a:r>
              <a:rPr lang="en-US" dirty="0"/>
              <a:t>Also, families housed in ACM remain housed for about as long as those housed via ICM.</a:t>
            </a:r>
          </a:p>
          <a:p>
            <a:endParaRPr lang="en-US" dirty="0"/>
          </a:p>
        </p:txBody>
      </p:sp>
    </p:spTree>
    <p:extLst>
      <p:ext uri="{BB962C8B-B14F-4D97-AF65-F5344CB8AC3E}">
        <p14:creationId xmlns:p14="http://schemas.microsoft.com/office/powerpoint/2010/main" val="2099154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4EE3-52DE-1F4D-B1AC-333C2DB9B4AC}"/>
              </a:ext>
            </a:extLst>
          </p:cNvPr>
          <p:cNvSpPr>
            <a:spLocks noGrp="1"/>
          </p:cNvSpPr>
          <p:nvPr>
            <p:ph type="title"/>
          </p:nvPr>
        </p:nvSpPr>
        <p:spPr/>
        <p:txBody>
          <a:bodyPr/>
          <a:lstStyle/>
          <a:p>
            <a:r>
              <a:rPr lang="en-US" dirty="0"/>
              <a:t>Adaptive Case Management (cont’d)</a:t>
            </a:r>
          </a:p>
        </p:txBody>
      </p:sp>
      <p:sp>
        <p:nvSpPr>
          <p:cNvPr id="3" name="Content Placeholder 2">
            <a:extLst>
              <a:ext uri="{FF2B5EF4-FFF2-40B4-BE49-F238E27FC236}">
                <a16:creationId xmlns:a16="http://schemas.microsoft.com/office/drawing/2014/main" id="{3D1F31D1-77BE-4F4E-8CDF-7A77946675D9}"/>
              </a:ext>
            </a:extLst>
          </p:cNvPr>
          <p:cNvSpPr>
            <a:spLocks noGrp="1"/>
          </p:cNvSpPr>
          <p:nvPr>
            <p:ph idx="1"/>
          </p:nvPr>
        </p:nvSpPr>
        <p:spPr/>
        <p:txBody>
          <a:bodyPr/>
          <a:lstStyle/>
          <a:p>
            <a:endParaRPr lang="en-US" dirty="0"/>
          </a:p>
          <a:p>
            <a:r>
              <a:rPr lang="en-US" dirty="0"/>
              <a:t>ACM targets any acuity level of families. </a:t>
            </a:r>
          </a:p>
          <a:p>
            <a:endParaRPr lang="en-US" dirty="0"/>
          </a:p>
          <a:p>
            <a:r>
              <a:rPr lang="en-US" dirty="0"/>
              <a:t>Acuity levels of families are comparable between ACM vs. ICM.</a:t>
            </a:r>
          </a:p>
          <a:p>
            <a:endParaRPr lang="en-US" dirty="0"/>
          </a:p>
          <a:p>
            <a:r>
              <a:rPr lang="en-US" dirty="0"/>
              <a:t>ACM uses scattered site approach.</a:t>
            </a:r>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052362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F745-A9FC-3940-BBED-E0EFDB773A36}"/>
              </a:ext>
            </a:extLst>
          </p:cNvPr>
          <p:cNvSpPr>
            <a:spLocks noGrp="1"/>
          </p:cNvSpPr>
          <p:nvPr>
            <p:ph type="title"/>
          </p:nvPr>
        </p:nvSpPr>
        <p:spPr/>
        <p:txBody>
          <a:bodyPr/>
          <a:lstStyle/>
          <a:p>
            <a:r>
              <a:rPr lang="en-US" dirty="0"/>
              <a:t>Adaptive Case Management</a:t>
            </a:r>
          </a:p>
        </p:txBody>
      </p:sp>
      <p:sp>
        <p:nvSpPr>
          <p:cNvPr id="3" name="Content Placeholder 2">
            <a:extLst>
              <a:ext uri="{FF2B5EF4-FFF2-40B4-BE49-F238E27FC236}">
                <a16:creationId xmlns:a16="http://schemas.microsoft.com/office/drawing/2014/main" id="{10A7C4C1-CE76-8B47-A800-AF3874931E18}"/>
              </a:ext>
            </a:extLst>
          </p:cNvPr>
          <p:cNvSpPr>
            <a:spLocks noGrp="1"/>
          </p:cNvSpPr>
          <p:nvPr>
            <p:ph idx="1"/>
          </p:nvPr>
        </p:nvSpPr>
        <p:spPr/>
        <p:txBody>
          <a:bodyPr/>
          <a:lstStyle/>
          <a:p>
            <a:endParaRPr lang="en-US" dirty="0"/>
          </a:p>
          <a:p>
            <a:r>
              <a:rPr lang="en-US" dirty="0"/>
              <a:t>Lots of info has just been presented.</a:t>
            </a:r>
          </a:p>
          <a:p>
            <a:endParaRPr lang="en-US" dirty="0"/>
          </a:p>
          <a:p>
            <a:r>
              <a:rPr lang="en-US" dirty="0"/>
              <a:t>What’s on your mind?</a:t>
            </a:r>
          </a:p>
        </p:txBody>
      </p:sp>
    </p:spTree>
    <p:extLst>
      <p:ext uri="{BB962C8B-B14F-4D97-AF65-F5344CB8AC3E}">
        <p14:creationId xmlns:p14="http://schemas.microsoft.com/office/powerpoint/2010/main" val="3477486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66D6-527A-664C-987D-D4411B395C68}"/>
              </a:ext>
            </a:extLst>
          </p:cNvPr>
          <p:cNvSpPr>
            <a:spLocks noGrp="1"/>
          </p:cNvSpPr>
          <p:nvPr>
            <p:ph type="title"/>
          </p:nvPr>
        </p:nvSpPr>
        <p:spPr/>
        <p:txBody>
          <a:bodyPr/>
          <a:lstStyle/>
          <a:p>
            <a:r>
              <a:rPr lang="en-US" dirty="0"/>
              <a:t>STARS</a:t>
            </a:r>
          </a:p>
        </p:txBody>
      </p:sp>
      <p:sp>
        <p:nvSpPr>
          <p:cNvPr id="3" name="Content Placeholder 2">
            <a:extLst>
              <a:ext uri="{FF2B5EF4-FFF2-40B4-BE49-F238E27FC236}">
                <a16:creationId xmlns:a16="http://schemas.microsoft.com/office/drawing/2014/main" id="{7ECC8586-5B27-1542-9721-26692D82301B}"/>
              </a:ext>
            </a:extLst>
          </p:cNvPr>
          <p:cNvSpPr>
            <a:spLocks noGrp="1"/>
          </p:cNvSpPr>
          <p:nvPr>
            <p:ph idx="1"/>
          </p:nvPr>
        </p:nvSpPr>
        <p:spPr/>
        <p:txBody>
          <a:bodyPr/>
          <a:lstStyle/>
          <a:p>
            <a:endParaRPr lang="en-US" dirty="0"/>
          </a:p>
          <a:p>
            <a:r>
              <a:rPr lang="en-US" dirty="0"/>
              <a:t>The City of Toronto has heard a considerable amount of criticism from its stakeholders about existing common assessment tools.</a:t>
            </a:r>
          </a:p>
          <a:p>
            <a:endParaRPr lang="en-US" dirty="0"/>
          </a:p>
          <a:p>
            <a:r>
              <a:rPr lang="en-US" dirty="0"/>
              <a:t>Stakeholders weren’t digging the idea of a </a:t>
            </a:r>
            <a:r>
              <a:rPr lang="en-US" u="sng" dirty="0"/>
              <a:t>one-time assessment</a:t>
            </a:r>
            <a:r>
              <a:rPr lang="en-US" dirty="0"/>
              <a:t> assigning a person </a:t>
            </a:r>
            <a:r>
              <a:rPr lang="en-US" u="sng" dirty="0"/>
              <a:t>a score</a:t>
            </a:r>
            <a:r>
              <a:rPr lang="en-US" dirty="0"/>
              <a:t> that would then provide worthwhile information about a referral to housing and other supports.</a:t>
            </a:r>
          </a:p>
          <a:p>
            <a:endParaRPr lang="en-US" dirty="0"/>
          </a:p>
        </p:txBody>
      </p:sp>
    </p:spTree>
    <p:extLst>
      <p:ext uri="{BB962C8B-B14F-4D97-AF65-F5344CB8AC3E}">
        <p14:creationId xmlns:p14="http://schemas.microsoft.com/office/powerpoint/2010/main" val="3063205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8C77-43FD-8348-9E39-F6D20EDC6154}"/>
              </a:ext>
            </a:extLst>
          </p:cNvPr>
          <p:cNvSpPr>
            <a:spLocks noGrp="1"/>
          </p:cNvSpPr>
          <p:nvPr>
            <p:ph type="title"/>
          </p:nvPr>
        </p:nvSpPr>
        <p:spPr/>
        <p:txBody>
          <a:bodyPr/>
          <a:lstStyle/>
          <a:p>
            <a:r>
              <a:rPr lang="en-US" dirty="0"/>
              <a:t>STARS (cont’d)</a:t>
            </a:r>
          </a:p>
        </p:txBody>
      </p:sp>
      <p:sp>
        <p:nvSpPr>
          <p:cNvPr id="3" name="Content Placeholder 2">
            <a:extLst>
              <a:ext uri="{FF2B5EF4-FFF2-40B4-BE49-F238E27FC236}">
                <a16:creationId xmlns:a16="http://schemas.microsoft.com/office/drawing/2014/main" id="{D3511D75-7F4B-6D4A-9CA9-8320BE6B00E4}"/>
              </a:ext>
            </a:extLst>
          </p:cNvPr>
          <p:cNvSpPr>
            <a:spLocks noGrp="1"/>
          </p:cNvSpPr>
          <p:nvPr>
            <p:ph idx="1"/>
          </p:nvPr>
        </p:nvSpPr>
        <p:spPr/>
        <p:txBody>
          <a:bodyPr/>
          <a:lstStyle/>
          <a:p>
            <a:r>
              <a:rPr lang="en-CA" dirty="0"/>
              <a:t>Also, many argue that SPDAT and VAT don’t capture the distinct vulnerabilities of racialized persons and women. </a:t>
            </a:r>
          </a:p>
          <a:p>
            <a:pPr marL="0" indent="0">
              <a:buNone/>
            </a:pPr>
            <a:endParaRPr lang="en-US" dirty="0"/>
          </a:p>
          <a:p>
            <a:pPr marL="0" indent="0">
              <a:buNone/>
            </a:pPr>
            <a:r>
              <a:rPr lang="en-CA" sz="1400" dirty="0" err="1"/>
              <a:t>Wilkey</a:t>
            </a:r>
            <a:r>
              <a:rPr lang="en-CA" sz="1400" dirty="0"/>
              <a:t>, Catriona et al. October 2019. </a:t>
            </a:r>
            <a:r>
              <a:rPr lang="en-CA" sz="1400" i="1" dirty="0"/>
              <a:t>Coordinated Entry Systems Racial Equity Analysis of Assessment Data</a:t>
            </a:r>
            <a:r>
              <a:rPr lang="en-CA" sz="1400" dirty="0"/>
              <a:t>. </a:t>
            </a:r>
            <a:r>
              <a:rPr lang="en-CA" sz="1400" u="sng" dirty="0">
                <a:hlinkClick r:id="rId2"/>
              </a:rPr>
              <a:t>https://assets.documentcloud.org/documents/6469681/CES-Racial-Equity-Analysis-Oct112019.pdf</a:t>
            </a:r>
            <a:r>
              <a:rPr lang="en-CA" sz="1400" dirty="0"/>
              <a:t> </a:t>
            </a:r>
          </a:p>
          <a:p>
            <a:pPr marL="0" indent="0">
              <a:buNone/>
            </a:pPr>
            <a:endParaRPr lang="en-CA" sz="1400" dirty="0"/>
          </a:p>
          <a:p>
            <a:pPr marL="0" indent="0">
              <a:buNone/>
            </a:pPr>
            <a:r>
              <a:rPr lang="en-CA" sz="1400" dirty="0" err="1"/>
              <a:t>Cronley</a:t>
            </a:r>
            <a:r>
              <a:rPr lang="en-CA" sz="1400" dirty="0"/>
              <a:t>, Courtney. 2020. "Invisible intersectionality in measuring vulnerability among individuals experiencing homelessness – critically appraising the VI-SPDAT." </a:t>
            </a:r>
            <a:r>
              <a:rPr lang="en-CA" sz="1400" i="1" dirty="0"/>
              <a:t>Journal of Social Distress and Homelessness</a:t>
            </a:r>
            <a:r>
              <a:rPr lang="en-CA" sz="1400" dirty="0"/>
              <a:t>, DOI: 10.1080/10530789.2020.1852502 </a:t>
            </a:r>
          </a:p>
          <a:p>
            <a:pPr marL="0" indent="0">
              <a:buNone/>
            </a:pPr>
            <a:endParaRPr lang="en-CA" sz="1400" dirty="0"/>
          </a:p>
          <a:p>
            <a:pPr marL="0" indent="0">
              <a:buNone/>
            </a:pPr>
            <a:r>
              <a:rPr lang="en-CA" sz="1400" dirty="0"/>
              <a:t>Pathways </a:t>
            </a:r>
            <a:r>
              <a:rPr lang="en-CA" sz="1400" dirty="0" err="1"/>
              <a:t>PtH</a:t>
            </a:r>
            <a:r>
              <a:rPr lang="en-CA" sz="1400" dirty="0"/>
              <a:t> Housing First, Inc. and The Centre for Research on Educational and Community Services (CRECS), University Of Ottawa </a:t>
            </a:r>
            <a:r>
              <a:rPr lang="en-CA" sz="1400" i="1" dirty="0"/>
              <a:t>Final Report of the Vulnerability Assessment Tool (VAT) Evaluation: Narrative Summary of Quantitative Results and Qualitative Findings.</a:t>
            </a:r>
            <a:r>
              <a:rPr lang="en-CA" sz="1400" dirty="0"/>
              <a:t> January 2017. Prepared For BC Housing. </a:t>
            </a:r>
            <a:r>
              <a:rPr lang="en-CA" sz="1400" u="sng" dirty="0">
                <a:hlinkClick r:id="rId3"/>
              </a:rPr>
              <a:t>https://homelesshub.ca/sites/default/files/Pathways_VAT.pdf</a:t>
            </a:r>
            <a:endParaRPr lang="en-CA" sz="1400" u="sng" dirty="0"/>
          </a:p>
          <a:p>
            <a:pPr marL="0" indent="0">
              <a:buNone/>
            </a:pPr>
            <a:endParaRPr lang="en-CA" sz="1600" dirty="0"/>
          </a:p>
          <a:p>
            <a:pPr marL="0" indent="0">
              <a:buNone/>
            </a:pPr>
            <a:endParaRPr lang="en-US" dirty="0"/>
          </a:p>
        </p:txBody>
      </p:sp>
    </p:spTree>
    <p:extLst>
      <p:ext uri="{BB962C8B-B14F-4D97-AF65-F5344CB8AC3E}">
        <p14:creationId xmlns:p14="http://schemas.microsoft.com/office/powerpoint/2010/main" val="3261138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7F94-CD11-7D46-A24C-B47DF11F5E5D}"/>
              </a:ext>
            </a:extLst>
          </p:cNvPr>
          <p:cNvSpPr>
            <a:spLocks noGrp="1"/>
          </p:cNvSpPr>
          <p:nvPr>
            <p:ph type="title"/>
          </p:nvPr>
        </p:nvSpPr>
        <p:spPr/>
        <p:txBody>
          <a:bodyPr/>
          <a:lstStyle/>
          <a:p>
            <a:r>
              <a:rPr lang="en-US" dirty="0"/>
              <a:t>STARS (cont’d)</a:t>
            </a:r>
          </a:p>
        </p:txBody>
      </p:sp>
      <p:sp>
        <p:nvSpPr>
          <p:cNvPr id="3" name="Content Placeholder 2">
            <a:extLst>
              <a:ext uri="{FF2B5EF4-FFF2-40B4-BE49-F238E27FC236}">
                <a16:creationId xmlns:a16="http://schemas.microsoft.com/office/drawing/2014/main" id="{58DAD92C-196A-F04A-90FB-20A406D09701}"/>
              </a:ext>
            </a:extLst>
          </p:cNvPr>
          <p:cNvSpPr>
            <a:spLocks noGrp="1"/>
          </p:cNvSpPr>
          <p:nvPr>
            <p:ph idx="1"/>
          </p:nvPr>
        </p:nvSpPr>
        <p:spPr/>
        <p:txBody>
          <a:bodyPr/>
          <a:lstStyle/>
          <a:p>
            <a:endParaRPr lang="en-US" dirty="0"/>
          </a:p>
          <a:p>
            <a:r>
              <a:rPr lang="en-US" dirty="0"/>
              <a:t>So the City started to develop its own tool back in 2015.</a:t>
            </a:r>
          </a:p>
          <a:p>
            <a:endParaRPr lang="en-US" dirty="0"/>
          </a:p>
          <a:p>
            <a:r>
              <a:rPr lang="en-US" dirty="0"/>
              <a:t>They City has since developed Service Triage, Assessment and Referral Support (STARS).</a:t>
            </a:r>
          </a:p>
          <a:p>
            <a:endParaRPr lang="en-US" dirty="0"/>
          </a:p>
          <a:p>
            <a:r>
              <a:rPr lang="en-US" dirty="0"/>
              <a:t>The goal is to (eventually) have it fully integrated into the City’s Shelter Management Information System.</a:t>
            </a:r>
          </a:p>
          <a:p>
            <a:endParaRPr lang="en-US" dirty="0"/>
          </a:p>
          <a:p>
            <a:r>
              <a:rPr lang="en-US" dirty="0"/>
              <a:t>STARS has three components to it.</a:t>
            </a:r>
          </a:p>
          <a:p>
            <a:endParaRPr lang="en-US" dirty="0"/>
          </a:p>
        </p:txBody>
      </p:sp>
    </p:spTree>
    <p:extLst>
      <p:ext uri="{BB962C8B-B14F-4D97-AF65-F5344CB8AC3E}">
        <p14:creationId xmlns:p14="http://schemas.microsoft.com/office/powerpoint/2010/main" val="1037828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6DFE-B16F-9E44-8F6C-EB6528B9C084}"/>
              </a:ext>
            </a:extLst>
          </p:cNvPr>
          <p:cNvSpPr>
            <a:spLocks noGrp="1"/>
          </p:cNvSpPr>
          <p:nvPr>
            <p:ph type="title"/>
          </p:nvPr>
        </p:nvSpPr>
        <p:spPr/>
        <p:txBody>
          <a:bodyPr/>
          <a:lstStyle/>
          <a:p>
            <a:r>
              <a:rPr lang="en-US" dirty="0"/>
              <a:t>STARS (cont’d)</a:t>
            </a:r>
          </a:p>
        </p:txBody>
      </p:sp>
      <p:sp>
        <p:nvSpPr>
          <p:cNvPr id="3" name="Content Placeholder 2">
            <a:extLst>
              <a:ext uri="{FF2B5EF4-FFF2-40B4-BE49-F238E27FC236}">
                <a16:creationId xmlns:a16="http://schemas.microsoft.com/office/drawing/2014/main" id="{9A7401E1-A893-264E-BE8D-E30378C8166F}"/>
              </a:ext>
            </a:extLst>
          </p:cNvPr>
          <p:cNvSpPr>
            <a:spLocks noGrp="1"/>
          </p:cNvSpPr>
          <p:nvPr>
            <p:ph idx="1"/>
          </p:nvPr>
        </p:nvSpPr>
        <p:spPr/>
        <p:txBody>
          <a:bodyPr/>
          <a:lstStyle/>
          <a:p>
            <a:endParaRPr lang="en-US" dirty="0"/>
          </a:p>
          <a:p>
            <a:pPr marL="0" indent="0">
              <a:buNone/>
            </a:pPr>
            <a:r>
              <a:rPr lang="en-US" b="1" u="sng" dirty="0"/>
              <a:t>Component #1</a:t>
            </a:r>
            <a:r>
              <a:rPr lang="en-US" b="1" dirty="0"/>
              <a:t>: Intake and triage.</a:t>
            </a:r>
          </a:p>
          <a:p>
            <a:endParaRPr lang="en-US" dirty="0"/>
          </a:p>
          <a:p>
            <a:r>
              <a:rPr lang="en-US" dirty="0"/>
              <a:t>The person’s basic demographic info goes into the database system.</a:t>
            </a:r>
          </a:p>
          <a:p>
            <a:endParaRPr lang="en-US" dirty="0"/>
          </a:p>
          <a:p>
            <a:r>
              <a:rPr lang="en-US" dirty="0"/>
              <a:t>This happens once a person agrees to be helped and agrees to start providing such info.</a:t>
            </a:r>
          </a:p>
        </p:txBody>
      </p:sp>
    </p:spTree>
    <p:extLst>
      <p:ext uri="{BB962C8B-B14F-4D97-AF65-F5344CB8AC3E}">
        <p14:creationId xmlns:p14="http://schemas.microsoft.com/office/powerpoint/2010/main" val="441673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DB4B-1263-7E46-96CF-B8E03AA6E103}"/>
              </a:ext>
            </a:extLst>
          </p:cNvPr>
          <p:cNvSpPr>
            <a:spLocks noGrp="1"/>
          </p:cNvSpPr>
          <p:nvPr>
            <p:ph type="title"/>
          </p:nvPr>
        </p:nvSpPr>
        <p:spPr/>
        <p:txBody>
          <a:bodyPr/>
          <a:lstStyle/>
          <a:p>
            <a:r>
              <a:rPr lang="en-US" dirty="0"/>
              <a:t>STARS (cont’d)</a:t>
            </a:r>
          </a:p>
        </p:txBody>
      </p:sp>
      <p:sp>
        <p:nvSpPr>
          <p:cNvPr id="3" name="Content Placeholder 2">
            <a:extLst>
              <a:ext uri="{FF2B5EF4-FFF2-40B4-BE49-F238E27FC236}">
                <a16:creationId xmlns:a16="http://schemas.microsoft.com/office/drawing/2014/main" id="{223ADFBB-A986-CF49-AB69-AF880B9E3BBA}"/>
              </a:ext>
            </a:extLst>
          </p:cNvPr>
          <p:cNvSpPr>
            <a:spLocks noGrp="1"/>
          </p:cNvSpPr>
          <p:nvPr>
            <p:ph idx="1"/>
          </p:nvPr>
        </p:nvSpPr>
        <p:spPr/>
        <p:txBody>
          <a:bodyPr/>
          <a:lstStyle/>
          <a:p>
            <a:pPr marL="0" indent="0">
              <a:buNone/>
            </a:pPr>
            <a:endParaRPr lang="en-US" u="sng" dirty="0"/>
          </a:p>
          <a:p>
            <a:pPr marL="0" indent="0">
              <a:buNone/>
            </a:pPr>
            <a:r>
              <a:rPr lang="en-US" b="1" u="sng" dirty="0"/>
              <a:t>Component #2</a:t>
            </a:r>
            <a:r>
              <a:rPr lang="en-US" b="1" dirty="0"/>
              <a:t>: Housing Assessment.</a:t>
            </a:r>
          </a:p>
          <a:p>
            <a:pPr marL="0" indent="0">
              <a:buNone/>
            </a:pPr>
            <a:endParaRPr lang="en-US" dirty="0"/>
          </a:p>
          <a:p>
            <a:r>
              <a:rPr lang="en-US" dirty="0"/>
              <a:t>This starts within seven days of intake into shelter, as stipulated in the City of Toronto’s Shelter Standards.</a:t>
            </a:r>
          </a:p>
          <a:p>
            <a:endParaRPr lang="en-US" dirty="0"/>
          </a:p>
          <a:p>
            <a:r>
              <a:rPr lang="en-US" dirty="0"/>
              <a:t>This does take some time to complete though, in light of requirements for ID and the person’s CRA Notice of Assessment for the most recent tax year.</a:t>
            </a:r>
          </a:p>
          <a:p>
            <a:endParaRPr lang="en-US" dirty="0"/>
          </a:p>
        </p:txBody>
      </p:sp>
    </p:spTree>
    <p:extLst>
      <p:ext uri="{BB962C8B-B14F-4D97-AF65-F5344CB8AC3E}">
        <p14:creationId xmlns:p14="http://schemas.microsoft.com/office/powerpoint/2010/main" val="1109404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6338-6A3D-004C-954B-BB27D7A32277}"/>
              </a:ext>
            </a:extLst>
          </p:cNvPr>
          <p:cNvSpPr>
            <a:spLocks noGrp="1"/>
          </p:cNvSpPr>
          <p:nvPr>
            <p:ph type="title"/>
          </p:nvPr>
        </p:nvSpPr>
        <p:spPr/>
        <p:txBody>
          <a:bodyPr/>
          <a:lstStyle/>
          <a:p>
            <a:r>
              <a:rPr lang="en-US" dirty="0"/>
              <a:t>STARS (cont’d)</a:t>
            </a:r>
          </a:p>
        </p:txBody>
      </p:sp>
      <p:sp>
        <p:nvSpPr>
          <p:cNvPr id="3" name="Content Placeholder 2">
            <a:extLst>
              <a:ext uri="{FF2B5EF4-FFF2-40B4-BE49-F238E27FC236}">
                <a16:creationId xmlns:a16="http://schemas.microsoft.com/office/drawing/2014/main" id="{D27CD270-3B00-8C48-BAD2-C5F2F25D41B5}"/>
              </a:ext>
            </a:extLst>
          </p:cNvPr>
          <p:cNvSpPr>
            <a:spLocks noGrp="1"/>
          </p:cNvSpPr>
          <p:nvPr>
            <p:ph idx="1"/>
          </p:nvPr>
        </p:nvSpPr>
        <p:spPr/>
        <p:txBody>
          <a:bodyPr/>
          <a:lstStyle/>
          <a:p>
            <a:endParaRPr lang="en-US" b="1" u="sng" dirty="0"/>
          </a:p>
          <a:p>
            <a:r>
              <a:rPr lang="en-US" b="1" u="sng" dirty="0"/>
              <a:t>Component #3</a:t>
            </a:r>
            <a:r>
              <a:rPr lang="en-US" b="1" dirty="0"/>
              <a:t>: Comprehensive Assessment.</a:t>
            </a:r>
          </a:p>
          <a:p>
            <a:endParaRPr lang="en-US" dirty="0"/>
          </a:p>
          <a:p>
            <a:r>
              <a:rPr lang="en-US" dirty="0"/>
              <a:t>This component is still in development.</a:t>
            </a:r>
          </a:p>
          <a:p>
            <a:endParaRPr lang="en-US" dirty="0"/>
          </a:p>
          <a:p>
            <a:r>
              <a:rPr lang="en-US" dirty="0"/>
              <a:t>This would cover supports related to mental health, substance use, physical health and employment.</a:t>
            </a:r>
          </a:p>
          <a:p>
            <a:endParaRPr lang="en-US" dirty="0"/>
          </a:p>
          <a:p>
            <a:r>
              <a:rPr lang="en-US" dirty="0"/>
              <a:t>Person will also get asked what kinds of supports they’re already getting in these respects.</a:t>
            </a:r>
          </a:p>
          <a:p>
            <a:endParaRPr lang="en-US" dirty="0"/>
          </a:p>
        </p:txBody>
      </p:sp>
    </p:spTree>
    <p:extLst>
      <p:ext uri="{BB962C8B-B14F-4D97-AF65-F5344CB8AC3E}">
        <p14:creationId xmlns:p14="http://schemas.microsoft.com/office/powerpoint/2010/main" val="213586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234C-4966-934D-9C91-3297BF691F97}"/>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4A8075DA-7E1F-734E-A184-DF6E47208AC8}"/>
              </a:ext>
            </a:extLst>
          </p:cNvPr>
          <p:cNvSpPr>
            <a:spLocks noGrp="1"/>
          </p:cNvSpPr>
          <p:nvPr>
            <p:ph idx="1"/>
          </p:nvPr>
        </p:nvSpPr>
        <p:spPr/>
        <p:txBody>
          <a:bodyPr/>
          <a:lstStyle/>
          <a:p>
            <a:endParaRPr lang="en-US" dirty="0"/>
          </a:p>
          <a:p>
            <a:r>
              <a:rPr lang="en-US" dirty="0"/>
              <a:t>This can happen in 18 months, from the time funding is approved. </a:t>
            </a:r>
          </a:p>
          <a:p>
            <a:endParaRPr lang="en-US" dirty="0"/>
          </a:p>
          <a:p>
            <a:r>
              <a:rPr lang="en-US" dirty="0"/>
              <a:t>Typically built somewhere else and then transported on flatbed trucks. Cranes lifts them. </a:t>
            </a:r>
          </a:p>
          <a:p>
            <a:endParaRPr lang="en-US" dirty="0"/>
          </a:p>
          <a:p>
            <a:r>
              <a:rPr lang="en-US" dirty="0"/>
              <a:t>Built in a factory. There’s one factory on Vancouver Island, and one in Edmonton.</a:t>
            </a:r>
          </a:p>
          <a:p>
            <a:endParaRPr lang="en-US" dirty="0"/>
          </a:p>
          <a:p>
            <a:endParaRPr lang="en-US" dirty="0"/>
          </a:p>
        </p:txBody>
      </p:sp>
    </p:spTree>
    <p:extLst>
      <p:ext uri="{BB962C8B-B14F-4D97-AF65-F5344CB8AC3E}">
        <p14:creationId xmlns:p14="http://schemas.microsoft.com/office/powerpoint/2010/main" val="1318121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2C1E-A24A-D341-AE25-B57BEBB93681}"/>
              </a:ext>
            </a:extLst>
          </p:cNvPr>
          <p:cNvSpPr>
            <a:spLocks noGrp="1"/>
          </p:cNvSpPr>
          <p:nvPr>
            <p:ph type="title"/>
          </p:nvPr>
        </p:nvSpPr>
        <p:spPr/>
        <p:txBody>
          <a:bodyPr/>
          <a:lstStyle/>
          <a:p>
            <a:r>
              <a:rPr lang="en-US" dirty="0"/>
              <a:t>STARS (cont’d)	</a:t>
            </a:r>
          </a:p>
        </p:txBody>
      </p:sp>
      <p:sp>
        <p:nvSpPr>
          <p:cNvPr id="3" name="Content Placeholder 2">
            <a:extLst>
              <a:ext uri="{FF2B5EF4-FFF2-40B4-BE49-F238E27FC236}">
                <a16:creationId xmlns:a16="http://schemas.microsoft.com/office/drawing/2014/main" id="{13DD4A66-7ED3-4247-A789-0B4FC6B2D4C9}"/>
              </a:ext>
            </a:extLst>
          </p:cNvPr>
          <p:cNvSpPr>
            <a:spLocks noGrp="1"/>
          </p:cNvSpPr>
          <p:nvPr>
            <p:ph idx="1"/>
          </p:nvPr>
        </p:nvSpPr>
        <p:spPr/>
        <p:txBody>
          <a:bodyPr/>
          <a:lstStyle/>
          <a:p>
            <a:endParaRPr lang="en-US" dirty="0"/>
          </a:p>
          <a:p>
            <a:r>
              <a:rPr lang="en-US" dirty="0"/>
              <a:t>STARS is more qualitative than quantitative.</a:t>
            </a:r>
          </a:p>
          <a:p>
            <a:endParaRPr lang="en-US" dirty="0"/>
          </a:p>
          <a:p>
            <a:r>
              <a:rPr lang="en-US" dirty="0"/>
              <a:t>It does </a:t>
            </a:r>
            <a:r>
              <a:rPr lang="en-US" u="sng" dirty="0"/>
              <a:t>not</a:t>
            </a:r>
            <a:r>
              <a:rPr lang="en-US" dirty="0"/>
              <a:t> focus on prioritization or ranking.</a:t>
            </a:r>
          </a:p>
          <a:p>
            <a:endParaRPr lang="en-US" dirty="0"/>
          </a:p>
          <a:p>
            <a:r>
              <a:rPr lang="en-US" dirty="0"/>
              <a:t>So how does the local Coordinated Access system function?</a:t>
            </a:r>
          </a:p>
        </p:txBody>
      </p:sp>
    </p:spTree>
    <p:extLst>
      <p:ext uri="{BB962C8B-B14F-4D97-AF65-F5344CB8AC3E}">
        <p14:creationId xmlns:p14="http://schemas.microsoft.com/office/powerpoint/2010/main" val="3013180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3D4D-02BF-E542-86C6-91D4A75E31E2}"/>
              </a:ext>
            </a:extLst>
          </p:cNvPr>
          <p:cNvSpPr>
            <a:spLocks noGrp="1"/>
          </p:cNvSpPr>
          <p:nvPr>
            <p:ph type="title"/>
          </p:nvPr>
        </p:nvSpPr>
        <p:spPr/>
        <p:txBody>
          <a:bodyPr/>
          <a:lstStyle/>
          <a:p>
            <a:r>
              <a:rPr lang="en-US" dirty="0"/>
              <a:t>STARS (cont’d)</a:t>
            </a:r>
          </a:p>
        </p:txBody>
      </p:sp>
      <p:sp>
        <p:nvSpPr>
          <p:cNvPr id="3" name="Content Placeholder 2">
            <a:extLst>
              <a:ext uri="{FF2B5EF4-FFF2-40B4-BE49-F238E27FC236}">
                <a16:creationId xmlns:a16="http://schemas.microsoft.com/office/drawing/2014/main" id="{B67E910E-B6FF-D845-90A4-74E8A51280ED}"/>
              </a:ext>
            </a:extLst>
          </p:cNvPr>
          <p:cNvSpPr>
            <a:spLocks noGrp="1"/>
          </p:cNvSpPr>
          <p:nvPr>
            <p:ph idx="1"/>
          </p:nvPr>
        </p:nvSpPr>
        <p:spPr/>
        <p:txBody>
          <a:bodyPr/>
          <a:lstStyle/>
          <a:p>
            <a:r>
              <a:rPr lang="en-US" dirty="0"/>
              <a:t>City’s Coordinated Access system has no formal wait list.</a:t>
            </a:r>
          </a:p>
          <a:p>
            <a:endParaRPr lang="en-US" dirty="0"/>
          </a:p>
          <a:p>
            <a:r>
              <a:rPr lang="en-US" dirty="0"/>
              <a:t>Prioritization (still in development) depends in part on which persons have been using the most shelter beds for an extended period. Database automatically calculates chronicity based on the Reaching Home definition.</a:t>
            </a:r>
          </a:p>
          <a:p>
            <a:endParaRPr lang="en-US" dirty="0"/>
          </a:p>
          <a:p>
            <a:r>
              <a:rPr lang="en-US" dirty="0"/>
              <a:t>Exceptions get made to such prioritization, including for youth and for Indigenous persons (the latter tend to experience more episodic homelessness).</a:t>
            </a:r>
          </a:p>
        </p:txBody>
      </p:sp>
    </p:spTree>
    <p:extLst>
      <p:ext uri="{BB962C8B-B14F-4D97-AF65-F5344CB8AC3E}">
        <p14:creationId xmlns:p14="http://schemas.microsoft.com/office/powerpoint/2010/main" val="2302803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AF91-D3AF-2A4B-B18F-644CA70DC9B8}"/>
              </a:ext>
            </a:extLst>
          </p:cNvPr>
          <p:cNvSpPr>
            <a:spLocks noGrp="1"/>
          </p:cNvSpPr>
          <p:nvPr>
            <p:ph type="title"/>
          </p:nvPr>
        </p:nvSpPr>
        <p:spPr/>
        <p:txBody>
          <a:bodyPr/>
          <a:lstStyle/>
          <a:p>
            <a:r>
              <a:rPr lang="en-US" dirty="0"/>
              <a:t>STARS (cont’d)</a:t>
            </a:r>
          </a:p>
        </p:txBody>
      </p:sp>
      <p:sp>
        <p:nvSpPr>
          <p:cNvPr id="3" name="Content Placeholder 2">
            <a:extLst>
              <a:ext uri="{FF2B5EF4-FFF2-40B4-BE49-F238E27FC236}">
                <a16:creationId xmlns:a16="http://schemas.microsoft.com/office/drawing/2014/main" id="{6C886D2F-E409-6D4B-A201-9FC3342D7FA8}"/>
              </a:ext>
            </a:extLst>
          </p:cNvPr>
          <p:cNvSpPr>
            <a:spLocks noGrp="1"/>
          </p:cNvSpPr>
          <p:nvPr>
            <p:ph idx="1"/>
          </p:nvPr>
        </p:nvSpPr>
        <p:spPr/>
        <p:txBody>
          <a:bodyPr/>
          <a:lstStyle/>
          <a:p>
            <a:endParaRPr lang="en-US" dirty="0"/>
          </a:p>
          <a:p>
            <a:r>
              <a:rPr lang="en-US" dirty="0"/>
              <a:t>With the City’s Coordinated Access system, there is a rotating system whereby one City-funded organization will be approached at once, often with 1-2 housing units available at once.</a:t>
            </a:r>
          </a:p>
          <a:p>
            <a:endParaRPr lang="en-US" dirty="0"/>
          </a:p>
          <a:p>
            <a:r>
              <a:rPr lang="en-US" dirty="0"/>
              <a:t>City gives the organization a ‘short list’ from their data, and asks the organization to work with the City on the referrals. Organization might dispute the list, and provide alternative persons.</a:t>
            </a:r>
          </a:p>
        </p:txBody>
      </p:sp>
    </p:spTree>
    <p:extLst>
      <p:ext uri="{BB962C8B-B14F-4D97-AF65-F5344CB8AC3E}">
        <p14:creationId xmlns:p14="http://schemas.microsoft.com/office/powerpoint/2010/main" val="2243680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1C05-F95C-CF46-9308-8B94A19EE636}"/>
              </a:ext>
            </a:extLst>
          </p:cNvPr>
          <p:cNvSpPr>
            <a:spLocks noGrp="1"/>
          </p:cNvSpPr>
          <p:nvPr>
            <p:ph type="title"/>
          </p:nvPr>
        </p:nvSpPr>
        <p:spPr/>
        <p:txBody>
          <a:bodyPr/>
          <a:lstStyle/>
          <a:p>
            <a:r>
              <a:rPr lang="en-US" dirty="0"/>
              <a:t>STARS (cont’d)</a:t>
            </a:r>
          </a:p>
        </p:txBody>
      </p:sp>
      <p:sp>
        <p:nvSpPr>
          <p:cNvPr id="3" name="Content Placeholder 2">
            <a:extLst>
              <a:ext uri="{FF2B5EF4-FFF2-40B4-BE49-F238E27FC236}">
                <a16:creationId xmlns:a16="http://schemas.microsoft.com/office/drawing/2014/main" id="{684B9BDE-C93E-5245-BB53-7ECE02C588FA}"/>
              </a:ext>
            </a:extLst>
          </p:cNvPr>
          <p:cNvSpPr>
            <a:spLocks noGrp="1"/>
          </p:cNvSpPr>
          <p:nvPr>
            <p:ph idx="1"/>
          </p:nvPr>
        </p:nvSpPr>
        <p:spPr/>
        <p:txBody>
          <a:bodyPr/>
          <a:lstStyle/>
          <a:p>
            <a:endParaRPr lang="en-US" dirty="0"/>
          </a:p>
          <a:p>
            <a:r>
              <a:rPr lang="en-US" dirty="0"/>
              <a:t>What do you think of STARS at this point?</a:t>
            </a:r>
          </a:p>
        </p:txBody>
      </p:sp>
    </p:spTree>
    <p:extLst>
      <p:ext uri="{BB962C8B-B14F-4D97-AF65-F5344CB8AC3E}">
        <p14:creationId xmlns:p14="http://schemas.microsoft.com/office/powerpoint/2010/main" val="11314782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5DC7-6230-9A45-86FE-1796C54C869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5D62BEC5-2BF5-234D-89B0-2A48ED0D4E69}"/>
              </a:ext>
            </a:extLst>
          </p:cNvPr>
          <p:cNvSpPr>
            <a:spLocks noGrp="1"/>
          </p:cNvSpPr>
          <p:nvPr>
            <p:ph idx="1"/>
          </p:nvPr>
        </p:nvSpPr>
        <p:spPr/>
        <p:txBody>
          <a:bodyPr/>
          <a:lstStyle/>
          <a:p>
            <a:pPr marL="0" indent="0">
              <a:buNone/>
            </a:pPr>
            <a:endParaRPr lang="en-US" dirty="0"/>
          </a:p>
          <a:p>
            <a:r>
              <a:rPr lang="en-US" dirty="0"/>
              <a:t>We’ve covered a lot of ground.</a:t>
            </a:r>
          </a:p>
          <a:p>
            <a:endParaRPr lang="en-US" dirty="0"/>
          </a:p>
          <a:p>
            <a:r>
              <a:rPr lang="en-US" dirty="0"/>
              <a:t>What’s on your mind?</a:t>
            </a:r>
          </a:p>
          <a:p>
            <a:pPr marL="0" indent="0">
              <a:buNone/>
            </a:pPr>
            <a:endParaRPr lang="en-US" dirty="0"/>
          </a:p>
        </p:txBody>
      </p:sp>
    </p:spTree>
    <p:extLst>
      <p:ext uri="{BB962C8B-B14F-4D97-AF65-F5344CB8AC3E}">
        <p14:creationId xmlns:p14="http://schemas.microsoft.com/office/powerpoint/2010/main" val="174792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88DF-53C1-1445-A370-232DA4B8A81B}"/>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A22B3BBF-DD04-AF47-A159-0E86DF9DADBE}"/>
              </a:ext>
            </a:extLst>
          </p:cNvPr>
          <p:cNvSpPr>
            <a:spLocks noGrp="1"/>
          </p:cNvSpPr>
          <p:nvPr>
            <p:ph idx="1"/>
          </p:nvPr>
        </p:nvSpPr>
        <p:spPr/>
        <p:txBody>
          <a:bodyPr/>
          <a:lstStyle/>
          <a:p>
            <a:endParaRPr lang="en-US" dirty="0"/>
          </a:p>
          <a:p>
            <a:r>
              <a:rPr lang="en-US" dirty="0"/>
              <a:t>In BC, a small % of it is repurposed modular. Most is new.</a:t>
            </a:r>
          </a:p>
          <a:p>
            <a:endParaRPr lang="en-US" dirty="0"/>
          </a:p>
          <a:p>
            <a:r>
              <a:rPr lang="en-US" dirty="0"/>
              <a:t>Typically 325 sq ft per unit. Focus in BC has been on singles and couples.</a:t>
            </a:r>
          </a:p>
          <a:p>
            <a:pPr marL="0" indent="0">
              <a:buNone/>
            </a:pPr>
            <a:endParaRPr lang="en-US" dirty="0"/>
          </a:p>
          <a:p>
            <a:r>
              <a:rPr lang="en-US" dirty="0"/>
              <a:t>Washroom and small kitchen.</a:t>
            </a:r>
          </a:p>
          <a:p>
            <a:endParaRPr lang="en-US" dirty="0"/>
          </a:p>
          <a:p>
            <a:endParaRPr lang="en-US" dirty="0"/>
          </a:p>
        </p:txBody>
      </p:sp>
    </p:spTree>
    <p:extLst>
      <p:ext uri="{BB962C8B-B14F-4D97-AF65-F5344CB8AC3E}">
        <p14:creationId xmlns:p14="http://schemas.microsoft.com/office/powerpoint/2010/main" val="224716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26D0-EEB9-1246-8A6B-4DB9FB27CA94}"/>
              </a:ext>
            </a:extLst>
          </p:cNvPr>
          <p:cNvSpPr>
            <a:spLocks noGrp="1"/>
          </p:cNvSpPr>
          <p:nvPr>
            <p:ph type="title"/>
          </p:nvPr>
        </p:nvSpPr>
        <p:spPr/>
        <p:txBody>
          <a:bodyPr/>
          <a:lstStyle/>
          <a:p>
            <a:r>
              <a:rPr lang="en-US" dirty="0"/>
              <a:t>Modular supportive housing (cont’d)</a:t>
            </a:r>
          </a:p>
        </p:txBody>
      </p:sp>
      <p:sp>
        <p:nvSpPr>
          <p:cNvPr id="3" name="Content Placeholder 2">
            <a:extLst>
              <a:ext uri="{FF2B5EF4-FFF2-40B4-BE49-F238E27FC236}">
                <a16:creationId xmlns:a16="http://schemas.microsoft.com/office/drawing/2014/main" id="{01D60AF9-F09E-794E-B85E-582F33A33BAB}"/>
              </a:ext>
            </a:extLst>
          </p:cNvPr>
          <p:cNvSpPr>
            <a:spLocks noGrp="1"/>
          </p:cNvSpPr>
          <p:nvPr>
            <p:ph idx="1"/>
          </p:nvPr>
        </p:nvSpPr>
        <p:spPr/>
        <p:txBody>
          <a:bodyPr/>
          <a:lstStyle/>
          <a:p>
            <a:endParaRPr lang="en-CA" dirty="0"/>
          </a:p>
          <a:p>
            <a:r>
              <a:rPr lang="en-CA" dirty="0"/>
              <a:t>BC’s involve a common area and commercial kitchen, with a common meal (and continental breakfast) per day.</a:t>
            </a:r>
          </a:p>
          <a:p>
            <a:endParaRPr lang="en-CA" dirty="0"/>
          </a:p>
          <a:p>
            <a:r>
              <a:rPr lang="en-CA" dirty="0"/>
              <a:t>BC’s are all staffed 24-7.</a:t>
            </a:r>
          </a:p>
          <a:p>
            <a:endParaRPr lang="en-CA" dirty="0"/>
          </a:p>
          <a:p>
            <a:r>
              <a:rPr lang="en-CA" dirty="0"/>
              <a:t>No housing readiness requirement in BC.</a:t>
            </a:r>
          </a:p>
          <a:p>
            <a:endParaRPr lang="en-US" dirty="0"/>
          </a:p>
        </p:txBody>
      </p:sp>
    </p:spTree>
    <p:extLst>
      <p:ext uri="{BB962C8B-B14F-4D97-AF65-F5344CB8AC3E}">
        <p14:creationId xmlns:p14="http://schemas.microsoft.com/office/powerpoint/2010/main" val="3988604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2436-67F4-C049-B2AA-13B76A4BCCED}"/>
              </a:ext>
            </a:extLst>
          </p:cNvPr>
          <p:cNvSpPr>
            <a:spLocks noGrp="1"/>
          </p:cNvSpPr>
          <p:nvPr>
            <p:ph type="title"/>
          </p:nvPr>
        </p:nvSpPr>
        <p:spPr/>
        <p:txBody>
          <a:bodyPr/>
          <a:lstStyle/>
          <a:p>
            <a:r>
              <a:rPr lang="en-US" dirty="0"/>
              <a:t>Modular supportive housing (cont’d)</a:t>
            </a:r>
          </a:p>
        </p:txBody>
      </p:sp>
      <p:pic>
        <p:nvPicPr>
          <p:cNvPr id="5" name="Content Placeholder 4" descr="A picture containing sky, outdoor, building, road&#10;&#10;Description automatically generated">
            <a:extLst>
              <a:ext uri="{FF2B5EF4-FFF2-40B4-BE49-F238E27FC236}">
                <a16:creationId xmlns:a16="http://schemas.microsoft.com/office/drawing/2014/main" id="{8CF28625-5300-004E-AE79-460CD31149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4541" y="1600200"/>
            <a:ext cx="5894917" cy="4421188"/>
          </a:xfrm>
        </p:spPr>
      </p:pic>
    </p:spTree>
    <p:extLst>
      <p:ext uri="{BB962C8B-B14F-4D97-AF65-F5344CB8AC3E}">
        <p14:creationId xmlns:p14="http://schemas.microsoft.com/office/powerpoint/2010/main" val="2495170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NFC_THEME" id="{69B92CF1-4FD0-40FB-9609-F586933B280D}" vid="{7F2CDE7F-91B8-4DD2-B7BE-79D6084D8A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4482</TotalTime>
  <Words>2994</Words>
  <Application>Microsoft Macintosh PowerPoint</Application>
  <PresentationFormat>On-screen Show (4:3)</PresentationFormat>
  <Paragraphs>414</Paragraphs>
  <Slides>64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Clarity</vt:lpstr>
      <vt:lpstr>   innovative practices</vt:lpstr>
      <vt:lpstr>Overview</vt:lpstr>
      <vt:lpstr>Overview (cont’d)</vt:lpstr>
      <vt:lpstr>Modular supportive housing</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Modular supportive housing (cont’d)</vt:lpstr>
      <vt:lpstr>Removal of the rent cap in NWT </vt:lpstr>
      <vt:lpstr>Removal of the rent cap in NWT (cont’d)</vt:lpstr>
      <vt:lpstr>Removal of the rent cap in NWT (cont’d)</vt:lpstr>
      <vt:lpstr>Removal of the rent cap in NWT (cont’d)</vt:lpstr>
      <vt:lpstr>Removal of the rent cap in NWT (cont’d)</vt:lpstr>
      <vt:lpstr>Housing-focused shelters</vt:lpstr>
      <vt:lpstr>Housing-focused shelters (cont’d)</vt:lpstr>
      <vt:lpstr>Housing-focused shelters (cont’d)</vt:lpstr>
      <vt:lpstr>Housing-focused shelters (cont’d)</vt:lpstr>
      <vt:lpstr>Housing-focused shelters (cont’d)</vt:lpstr>
      <vt:lpstr>Housing-focused shelters (cont’d)</vt:lpstr>
      <vt:lpstr>Housing-focused shelters (cont’d)</vt:lpstr>
      <vt:lpstr>Artificial Intelligence</vt:lpstr>
      <vt:lpstr>Artificial Intelligence (cont’d)</vt:lpstr>
      <vt:lpstr>Artificial Intelligence (cont’d)</vt:lpstr>
      <vt:lpstr>Artificial Intelligence (cont’d)</vt:lpstr>
      <vt:lpstr>Artificial Intelligence (cont’d)</vt:lpstr>
      <vt:lpstr>Artificial Intelligence (cont’d)</vt:lpstr>
      <vt:lpstr>Artificial Intelligence (cont’d)</vt:lpstr>
      <vt:lpstr>Artificial Intelligence (cont’d)</vt:lpstr>
      <vt:lpstr>Artificial Intelligence (cont’d)</vt:lpstr>
      <vt:lpstr>Artificial Intelligence (cont’d)</vt:lpstr>
      <vt:lpstr>Artificial Intelligence (cont’d)</vt:lpstr>
      <vt:lpstr>Adaptive Case Management </vt:lpstr>
      <vt:lpstr>Adaptive Case Management (cont’d)</vt:lpstr>
      <vt:lpstr>Adaptive Case Management (cont’d)</vt:lpstr>
      <vt:lpstr>Adaptive Case Management (cont’d)</vt:lpstr>
      <vt:lpstr>Adaptive Case Management (cont’d)</vt:lpstr>
      <vt:lpstr>Adaptive Case Management (cont’d)</vt:lpstr>
      <vt:lpstr>Adaptive Case Management</vt:lpstr>
      <vt:lpstr>STARS</vt:lpstr>
      <vt:lpstr>STARS (cont’d)</vt:lpstr>
      <vt:lpstr>STARS (cont’d)</vt:lpstr>
      <vt:lpstr>STARS (cont’d)</vt:lpstr>
      <vt:lpstr>STARS (cont’d)</vt:lpstr>
      <vt:lpstr>STARS (cont’d)</vt:lpstr>
      <vt:lpstr>STARS (cont’d) </vt:lpstr>
      <vt:lpstr>STARS (cont’d)</vt:lpstr>
      <vt:lpstr>STARS (cont’d)</vt:lpstr>
      <vt:lpstr>STARS (cont’d)</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Nick Falvo</dc:creator>
  <cp:keywords/>
  <dc:description/>
  <cp:lastModifiedBy>Nick Falvo</cp:lastModifiedBy>
  <cp:revision>137</cp:revision>
  <dcterms:created xsi:type="dcterms:W3CDTF">2019-08-19T21:05:27Z</dcterms:created>
  <dcterms:modified xsi:type="dcterms:W3CDTF">2022-04-01T12:30:29Z</dcterms:modified>
  <cp:category/>
</cp:coreProperties>
</file>