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2" r:id="rId4"/>
    <p:sldId id="263" r:id="rId5"/>
    <p:sldId id="286" r:id="rId6"/>
    <p:sldId id="285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8281"/>
  </p:normalViewPr>
  <p:slideViewPr>
    <p:cSldViewPr>
      <p:cViewPr varScale="1">
        <p:scale>
          <a:sx n="97" d="100"/>
          <a:sy n="97" d="100"/>
        </p:scale>
        <p:origin x="2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dirty="0"/>
              <a:t>staffing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Homelessness 101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Canadian Housing &amp;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Renewal Association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Apr 25, 2022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2AA5-49B5-914C-AFE0-C2DCD9E58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Brandy Payne, Workplace Mental Health Consultant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AD13-DD0D-7949-8240-8E645FB0C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Normalize it.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And normalize the fact that prevention and support is essential.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Talk about it like the risk of physical injury in professional sports.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8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F283-26D1-5F49-A320-E0A52740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Brandy Payne, Workplace Mental Health Consultant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3AEF8-2999-B34F-95C1-1619336E5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 Create awareness of existing supports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Does your organization have extended benefits plans (including psychological supports and Employee Assistance Programs)?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68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6A19-8F63-B948-92AC-D94B68494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Brandy Payne, Workplace Mental Health Consultant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CF8AF-E0CC-124D-8481-0B2D4F401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Does your organization have Sick Days, Personal Days, Return to work policies for short-term or long-term disability. </a:t>
            </a:r>
          </a:p>
          <a:p>
            <a:endParaRPr lang="en-US" dirty="0"/>
          </a:p>
          <a:p>
            <a:r>
              <a:rPr lang="en-US" dirty="0"/>
              <a:t>Does your organization have workplace accommodations for mental health concerns (we often offer modified duties for physical injuries - do you have something for mental injuries?)</a:t>
            </a:r>
          </a:p>
        </p:txBody>
      </p:sp>
    </p:spTree>
    <p:extLst>
      <p:ext uri="{BB962C8B-B14F-4D97-AF65-F5344CB8AC3E}">
        <p14:creationId xmlns:p14="http://schemas.microsoft.com/office/powerpoint/2010/main" val="2831441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62C7-34F6-B04B-ABE8-390504CD9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Brandy Payne, Workplace Mental Health Consultant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D5398-BCE7-194F-BDF4-0A800A818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you have such supports, make sure staff know about them and track their usage (many employers don’t track their use).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example, are your employees calling your EAP program? Your benefit provider can tell you all of this.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24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439F-FAC1-F34A-B317-D99DFD90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Brandy Payne, Workplace Mental Health Consultant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F27D-FE82-6944-B97B-01BB23E17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/>
              <a:t>3. Create </a:t>
            </a:r>
            <a:r>
              <a:rPr lang="en-US" b="1" dirty="0" err="1"/>
              <a:t>awarenesss</a:t>
            </a:r>
            <a:r>
              <a:rPr lang="en-US" b="1" dirty="0"/>
              <a:t> of EAP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Employee Assistance Program (EAP) provides telehealth for mental health challenges and stress. </a:t>
            </a:r>
          </a:p>
          <a:p>
            <a:endParaRPr lang="en-US" dirty="0"/>
          </a:p>
          <a:p>
            <a:r>
              <a:rPr lang="en-US" dirty="0"/>
              <a:t>EAP is typically done via telephone.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21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0FCEC-4791-1741-B799-3039A2FB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Brandy Payne, Workplace Mental Health Consultant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4FE3D-3DB7-7D4A-9D75-50A61727D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Most extended benefits plans include an EAP, but many of them are underused.</a:t>
            </a:r>
          </a:p>
          <a:p>
            <a:endParaRPr lang="en-US" dirty="0"/>
          </a:p>
          <a:p>
            <a:r>
              <a:rPr lang="en-US" dirty="0"/>
              <a:t>Some have people trained in trauma support. </a:t>
            </a:r>
          </a:p>
          <a:p>
            <a:endParaRPr lang="en-US" dirty="0"/>
          </a:p>
          <a:p>
            <a:r>
              <a:rPr lang="en-US" dirty="0"/>
              <a:t>It’s important to emphasize that EAP is indeed confidential (it doesn’t name names).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4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E82BD-6CFB-E74D-B706-2E29FA62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Brandy Payne, Workplace Mental Health Consultant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A77BE-E6A5-C544-A548-0433F19C5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Check the hours of your individual provider, and share that with staff.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Have someone from your leadership team call the number and find out what the process is like for staff who call, so that you can communicate it.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42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B630A-AC71-8B4F-A819-E0A3DF9C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Brandy Payne, Workplace Mental Health Consultant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8DE29-76F1-D44C-88FE-02D98B6E6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Maybe bump up your EAP.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See if you can add access to a Trauma Specialist to your EAP - a number of providers have added this as an option and it may be worth the added investment to ensure your team has the support they need.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47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E16D-0901-E242-9230-DB2300D7D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04583-3812-D045-A8FB-B5C2D673F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Have paid sick days (basic employment standards don’t require paid sick days).</a:t>
            </a:r>
          </a:p>
          <a:p>
            <a:endParaRPr lang="en-US" dirty="0"/>
          </a:p>
          <a:p>
            <a:r>
              <a:rPr lang="en-US" dirty="0"/>
              <a:t>Maintain adequate staffing levels.</a:t>
            </a:r>
          </a:p>
          <a:p>
            <a:endParaRPr lang="en-US" dirty="0"/>
          </a:p>
          <a:p>
            <a:r>
              <a:rPr lang="en-US" dirty="0"/>
              <a:t>Promote wellness (e.g., gym).</a:t>
            </a:r>
          </a:p>
          <a:p>
            <a:endParaRPr lang="en-US" dirty="0"/>
          </a:p>
          <a:p>
            <a:r>
              <a:rPr lang="en-US" dirty="0"/>
              <a:t>Adequate training.</a:t>
            </a:r>
          </a:p>
        </p:txBody>
      </p:sp>
    </p:spTree>
    <p:extLst>
      <p:ext uri="{BB962C8B-B14F-4D97-AF65-F5344CB8AC3E}">
        <p14:creationId xmlns:p14="http://schemas.microsoft.com/office/powerpoint/2010/main" val="1944451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5F203-F96B-D145-A9F4-6C2E32524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35DB3-33EE-4E4A-AD81-8D3A471E9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We’ve covered a lot of ground here.</a:t>
            </a:r>
          </a:p>
          <a:p>
            <a:endParaRPr lang="en-US" dirty="0"/>
          </a:p>
          <a:p>
            <a:r>
              <a:rPr lang="en-US" dirty="0"/>
              <a:t>What’s </a:t>
            </a:r>
            <a:r>
              <a:rPr lang="en-US"/>
              <a:t>on your mind?</a:t>
            </a:r>
          </a:p>
        </p:txBody>
      </p:sp>
    </p:spTree>
    <p:extLst>
      <p:ext uri="{BB962C8B-B14F-4D97-AF65-F5344CB8AC3E}">
        <p14:creationId xmlns:p14="http://schemas.microsoft.com/office/powerpoint/2010/main" val="114572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0C3E-35F0-364F-8A72-434C9DF7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A468-654E-564C-B557-47D7A64F9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Waegemakers</a:t>
            </a:r>
            <a:r>
              <a:rPr lang="en-US" dirty="0"/>
              <a:t> Schiff and Lane, 2019</a:t>
            </a:r>
          </a:p>
          <a:p>
            <a:endParaRPr lang="en-US" dirty="0"/>
          </a:p>
          <a:p>
            <a:r>
              <a:rPr lang="en-US" dirty="0"/>
              <a:t>Advice from Brandy Payne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5154-97BF-914F-89E9-9523E032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Waegemakers</a:t>
            </a:r>
            <a:r>
              <a:rPr lang="en-US" dirty="0"/>
              <a:t> Schiff and Lane, 2019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C4DC981-B050-7E41-A5B2-0FDAFB2F55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26624"/>
            <a:ext cx="8229600" cy="3768340"/>
          </a:xfrm>
        </p:spPr>
      </p:pic>
    </p:spTree>
    <p:extLst>
      <p:ext uri="{BB962C8B-B14F-4D97-AF65-F5344CB8AC3E}">
        <p14:creationId xmlns:p14="http://schemas.microsoft.com/office/powerpoint/2010/main" val="374498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7C8B-5B92-FD44-A913-09D69655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Waegemakers</a:t>
            </a:r>
            <a:r>
              <a:rPr lang="en-US" sz="3200" dirty="0"/>
              <a:t> Schiff and Lane, 2019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DE1B2-ED76-5647-8B11-6A504D0E0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Researchers conducted surveys with 472 frontline workers in homelessness serving sector.</a:t>
            </a:r>
          </a:p>
          <a:p>
            <a:endParaRPr lang="en-US" dirty="0"/>
          </a:p>
          <a:p>
            <a:r>
              <a:rPr lang="en-US" dirty="0"/>
              <a:t>Across 23 organizations in Calgary and Edmonton.</a:t>
            </a:r>
          </a:p>
          <a:p>
            <a:endParaRPr lang="en-US" dirty="0"/>
          </a:p>
          <a:p>
            <a:r>
              <a:rPr lang="en-CA" dirty="0"/>
              <a:t>Study found higher rates of PTSD than among other human-services workers (including higher than police, paramedic and ER nurses).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3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3A1B1-B71B-6149-ACC3-BC174277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factors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47665-9199-9743-9347-817AE858D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Considerable # of staff with lived experience (meaning that events can be triggering).</a:t>
            </a:r>
          </a:p>
          <a:p>
            <a:endParaRPr lang="en-US" dirty="0"/>
          </a:p>
          <a:p>
            <a:r>
              <a:rPr lang="en-US" dirty="0"/>
              <a:t>“Porous personalities”</a:t>
            </a:r>
          </a:p>
          <a:p>
            <a:endParaRPr lang="en-US" dirty="0"/>
          </a:p>
          <a:p>
            <a:r>
              <a:rPr lang="en-US" dirty="0"/>
              <a:t>Lots of time with the same client (day after day).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0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CF3A0-D061-7044-A2D3-46A3D53A9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factors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EDE0A-F7EF-EA44-8696-ED8AB8538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Staff working multiple jobs (and long hours).</a:t>
            </a:r>
          </a:p>
          <a:p>
            <a:endParaRPr lang="en-US" dirty="0"/>
          </a:p>
          <a:p>
            <a:r>
              <a:rPr lang="en-US" dirty="0"/>
              <a:t>Inadequate work-leisure balance (e.g., weekend and vacation time).</a:t>
            </a:r>
          </a:p>
          <a:p>
            <a:endParaRPr lang="en-US" dirty="0"/>
          </a:p>
          <a:p>
            <a:r>
              <a:rPr lang="en-US" dirty="0"/>
              <a:t>Feeling helpless (in part due to insufficient housing).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7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315A-F749-A147-A99D-F74BF402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64234-413A-7348-88CE-300D4E4EA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So…what can be done to addressed this? </a:t>
            </a:r>
          </a:p>
        </p:txBody>
      </p:sp>
    </p:spTree>
    <p:extLst>
      <p:ext uri="{BB962C8B-B14F-4D97-AF65-F5344CB8AC3E}">
        <p14:creationId xmlns:p14="http://schemas.microsoft.com/office/powerpoint/2010/main" val="341912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630BE-8731-5648-AE45-349CB64D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Brandy Payne, Workplace Mental Health Consultant</a:t>
            </a:r>
          </a:p>
        </p:txBody>
      </p:sp>
      <p:pic>
        <p:nvPicPr>
          <p:cNvPr id="5" name="Content Placeholder 4" descr="A screenshot of a person&#10;&#10;Description automatically generated">
            <a:extLst>
              <a:ext uri="{FF2B5EF4-FFF2-40B4-BE49-F238E27FC236}">
                <a16:creationId xmlns:a16="http://schemas.microsoft.com/office/drawing/2014/main" id="{95A8EF24-156A-FD49-8970-F3C26980A3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15" y="1600200"/>
            <a:ext cx="6427770" cy="4421188"/>
          </a:xfrm>
        </p:spPr>
      </p:pic>
    </p:spTree>
    <p:extLst>
      <p:ext uri="{BB962C8B-B14F-4D97-AF65-F5344CB8AC3E}">
        <p14:creationId xmlns:p14="http://schemas.microsoft.com/office/powerpoint/2010/main" val="213185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651A-C5FD-0A4A-9DB9-FE45D7E80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Brandy Payne, Workplace Mental Health Consultant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F96C7-DEB5-D447-AC55-055F431D8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CA" b="1" dirty="0"/>
              <a:t>Talk about it.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Talk about the fact that trauma in this sector is the norm, not the exception (and that it needs the right kind of support).</a:t>
            </a:r>
          </a:p>
          <a:p>
            <a:endParaRPr lang="en-CA" dirty="0"/>
          </a:p>
          <a:p>
            <a:r>
              <a:rPr lang="en-CA" dirty="0"/>
              <a:t>Talk about the research.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44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C_THEME" id="{69B92CF1-4FD0-40FB-9609-F586933B280D}" vid="{7F2CDE7F-91B8-4DD2-B7BE-79D6084D8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3900</TotalTime>
  <Words>653</Words>
  <Application>Microsoft Macintosh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Clarity</vt:lpstr>
      <vt:lpstr>   staffing</vt:lpstr>
      <vt:lpstr>Overview</vt:lpstr>
      <vt:lpstr>Waegemakers Schiff and Lane, 2019</vt:lpstr>
      <vt:lpstr>Waegemakers Schiff and Lane, 2019 (cont’d)</vt:lpstr>
      <vt:lpstr>Possible factors </vt:lpstr>
      <vt:lpstr>Possible factors (cont’d) </vt:lpstr>
      <vt:lpstr>PowerPoint Presentation</vt:lpstr>
      <vt:lpstr>Brandy Payne, Workplace Mental Health Consultant</vt:lpstr>
      <vt:lpstr>Brandy Payne, Workplace Mental Health Consultant (cont’d)</vt:lpstr>
      <vt:lpstr>Brandy Payne, Workplace Mental Health Consultant (cont’d)</vt:lpstr>
      <vt:lpstr>Brandy Payne, Workplace Mental Health Consultant (cont’d)</vt:lpstr>
      <vt:lpstr>Brandy Payne, Workplace Mental Health Consultant (cont’d)</vt:lpstr>
      <vt:lpstr>Brandy Payne, Workplace Mental Health Consultant (cont’d)</vt:lpstr>
      <vt:lpstr>Brandy Payne, Workplace Mental Health Consultant (cont’d)</vt:lpstr>
      <vt:lpstr>Brandy Payne, Workplace Mental Health Consultant (cont’d)</vt:lpstr>
      <vt:lpstr>Brandy Payne, Workplace Mental Health Consultant (cont’d)</vt:lpstr>
      <vt:lpstr>Brandy Payne, Workplace Mental Health Consultant (cont’d)</vt:lpstr>
      <vt:lpstr>Other considerations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Nick Falvo</dc:creator>
  <cp:keywords/>
  <dc:description/>
  <cp:lastModifiedBy>Nick Falvo</cp:lastModifiedBy>
  <cp:revision>102</cp:revision>
  <dcterms:created xsi:type="dcterms:W3CDTF">2019-08-19T21:05:27Z</dcterms:created>
  <dcterms:modified xsi:type="dcterms:W3CDTF">2022-04-01T12:21:12Z</dcterms:modified>
  <cp:category/>
</cp:coreProperties>
</file>