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87" r:id="rId12"/>
    <p:sldId id="266" r:id="rId13"/>
    <p:sldId id="267" r:id="rId14"/>
    <p:sldId id="268" r:id="rId15"/>
    <p:sldId id="269" r:id="rId16"/>
    <p:sldId id="270" r:id="rId17"/>
    <p:sldId id="272" r:id="rId18"/>
    <p:sldId id="285"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8281"/>
  </p:normalViewPr>
  <p:slideViewPr>
    <p:cSldViewPr>
      <p:cViewPr varScale="1">
        <p:scale>
          <a:sx n="97" d="100"/>
          <a:sy n="97" d="100"/>
        </p:scale>
        <p:origin x="262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317D5D-073B-E341-9DF4-93C6145262A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0AF0124-970C-724E-8C4B-A37744369FD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B6DFABC-9905-AC40-BB4C-6559B1C2CD7E}" type="datetimeFigureOut">
              <a:rPr lang="en-US" altLang="en-US"/>
              <a:pPr>
                <a:defRPr/>
              </a:pPr>
              <a:t>4/1/22</a:t>
            </a:fld>
            <a:endParaRPr lang="en-US" altLang="en-US"/>
          </a:p>
        </p:txBody>
      </p:sp>
      <p:sp>
        <p:nvSpPr>
          <p:cNvPr id="4" name="Slide Image Placeholder 3">
            <a:extLst>
              <a:ext uri="{FF2B5EF4-FFF2-40B4-BE49-F238E27FC236}">
                <a16:creationId xmlns:a16="http://schemas.microsoft.com/office/drawing/2014/main" id="{69B86C09-A027-274C-B860-6BE9B010D3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F38831-0054-3447-B24B-6CA99BA5B3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05E688-295B-B241-AF66-59181D3AFE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D062CD3-000D-DB43-8C25-6CA89D20C7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C3A386A-7FE6-C444-9422-05F76F224545}" type="slidenum">
              <a:rPr lang="en-US" altLang="en-US"/>
              <a:pPr>
                <a:defRPr/>
              </a:pPr>
              <a:t>‹#›</a:t>
            </a:fld>
            <a:endParaRPr lang="en-US" altLang="en-US"/>
          </a:p>
        </p:txBody>
      </p:sp>
    </p:spTree>
    <p:extLst>
      <p:ext uri="{BB962C8B-B14F-4D97-AF65-F5344CB8AC3E}">
        <p14:creationId xmlns:p14="http://schemas.microsoft.com/office/powerpoint/2010/main" val="197833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2AB02DD-9804-2647-BC01-65D649C6FC43}"/>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864819C-AFCA-CB42-927B-70653AC19922}"/>
              </a:ext>
            </a:extLst>
          </p:cNvPr>
          <p:cNvSpPr>
            <a:spLocks noGrp="1"/>
          </p:cNvSpPr>
          <p:nvPr>
            <p:ph type="dt" sz="half" idx="10"/>
          </p:nvPr>
        </p:nvSpPr>
        <p:spPr/>
        <p:txBody>
          <a:bodyPr/>
          <a:lstStyle>
            <a:lvl1pPr>
              <a:defRPr smtClean="0"/>
            </a:lvl1pPr>
          </a:lstStyle>
          <a:p>
            <a:pPr>
              <a:defRPr/>
            </a:pPr>
            <a:fld id="{2F4B1B71-3FE1-8342-9139-E32FBE6FDF63}" type="datetimeFigureOut">
              <a:rPr lang="en-US" altLang="en-US"/>
              <a:pPr>
                <a:defRPr/>
              </a:pPr>
              <a:t>4/1/22</a:t>
            </a:fld>
            <a:endParaRPr lang="en-US" altLang="en-US"/>
          </a:p>
        </p:txBody>
      </p:sp>
      <p:sp>
        <p:nvSpPr>
          <p:cNvPr id="6" name="Footer Placeholder 4">
            <a:extLst>
              <a:ext uri="{FF2B5EF4-FFF2-40B4-BE49-F238E27FC236}">
                <a16:creationId xmlns:a16="http://schemas.microsoft.com/office/drawing/2014/main" id="{D159B2E2-F639-8644-B4D0-3EE5492D9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625FF9-BEEA-C046-AE80-DC5FE3BAC9C6}"/>
              </a:ext>
            </a:extLst>
          </p:cNvPr>
          <p:cNvSpPr>
            <a:spLocks noGrp="1"/>
          </p:cNvSpPr>
          <p:nvPr>
            <p:ph type="sldNum" sz="quarter" idx="12"/>
          </p:nvPr>
        </p:nvSpPr>
        <p:spPr/>
        <p:txBody>
          <a:bodyPr/>
          <a:lstStyle>
            <a:lvl1pPr>
              <a:defRPr smtClean="0"/>
            </a:lvl1pPr>
          </a:lstStyle>
          <a:p>
            <a:pPr>
              <a:defRPr/>
            </a:pPr>
            <a:fld id="{EF8FC694-872A-DD44-8771-0734AE59738D}" type="slidenum">
              <a:rPr lang="en-US" altLang="en-US"/>
              <a:pPr>
                <a:defRPr/>
              </a:pPr>
              <a:t>‹#›</a:t>
            </a:fld>
            <a:endParaRPr lang="en-US" altLang="en-US"/>
          </a:p>
        </p:txBody>
      </p:sp>
      <p:pic>
        <p:nvPicPr>
          <p:cNvPr id="8" name="Picture 7" descr="NFC_logo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A drawing of a face&#10;&#10;Description automatically generated">
            <a:extLst>
              <a:ext uri="{FF2B5EF4-FFF2-40B4-BE49-F238E27FC236}">
                <a16:creationId xmlns:a16="http://schemas.microsoft.com/office/drawing/2014/main" id="{0E569ED6-353D-4C62-968F-61847137DA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AF1C1E65-130A-4D20-8CB3-7854478D0F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92852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89819-7450-7A49-8FA0-F0D97356F127}"/>
              </a:ext>
            </a:extLst>
          </p:cNvPr>
          <p:cNvSpPr>
            <a:spLocks noGrp="1"/>
          </p:cNvSpPr>
          <p:nvPr>
            <p:ph type="dt" sz="half" idx="10"/>
          </p:nvPr>
        </p:nvSpPr>
        <p:spPr/>
        <p:txBody>
          <a:bodyPr/>
          <a:lstStyle>
            <a:lvl1pPr>
              <a:defRPr/>
            </a:lvl1pPr>
          </a:lstStyle>
          <a:p>
            <a:pPr>
              <a:defRPr/>
            </a:pPr>
            <a:fld id="{1F25571F-34A5-474B-9615-96FD29E6693F}" type="datetimeFigureOut">
              <a:rPr lang="en-US" altLang="en-US"/>
              <a:pPr>
                <a:defRPr/>
              </a:pPr>
              <a:t>4/1/22</a:t>
            </a:fld>
            <a:endParaRPr lang="en-US" altLang="en-US"/>
          </a:p>
        </p:txBody>
      </p:sp>
      <p:sp>
        <p:nvSpPr>
          <p:cNvPr id="5" name="Footer Placeholder 4">
            <a:extLst>
              <a:ext uri="{FF2B5EF4-FFF2-40B4-BE49-F238E27FC236}">
                <a16:creationId xmlns:a16="http://schemas.microsoft.com/office/drawing/2014/main" id="{BBC8301B-B0EF-CB4A-9515-4962C8234F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309B9-3642-6942-AE11-225F99029CFF}"/>
              </a:ext>
            </a:extLst>
          </p:cNvPr>
          <p:cNvSpPr>
            <a:spLocks noGrp="1"/>
          </p:cNvSpPr>
          <p:nvPr>
            <p:ph type="sldNum" sz="quarter" idx="12"/>
          </p:nvPr>
        </p:nvSpPr>
        <p:spPr/>
        <p:txBody>
          <a:bodyPr/>
          <a:lstStyle>
            <a:lvl1pPr>
              <a:defRPr/>
            </a:lvl1pPr>
          </a:lstStyle>
          <a:p>
            <a:pPr>
              <a:defRPr/>
            </a:pPr>
            <a:fld id="{02C3D890-0BC3-D04B-8590-BCB56F8997D1}" type="slidenum">
              <a:rPr lang="en-US" altLang="en-US"/>
              <a:pPr>
                <a:defRPr/>
              </a:pPr>
              <a:t>‹#›</a:t>
            </a:fld>
            <a:endParaRPr lang="en-US" altLang="en-US"/>
          </a:p>
        </p:txBody>
      </p:sp>
      <p:cxnSp>
        <p:nvCxnSpPr>
          <p:cNvPr id="8" name="Straight Connector 7"/>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descr="NFC_logo_horizontal.eps">
            <a:extLst>
              <a:ext uri="{FF2B5EF4-FFF2-40B4-BE49-F238E27FC236}">
                <a16:creationId xmlns:a16="http://schemas.microsoft.com/office/drawing/2014/main" id="{4B763254-CFDF-4E5A-B290-379689CF8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424664"/>
            <a:ext cx="1440160" cy="308606"/>
          </a:xfrm>
          <a:prstGeom prst="rect">
            <a:avLst/>
          </a:prstGeom>
        </p:spPr>
      </p:pic>
      <p:pic>
        <p:nvPicPr>
          <p:cNvPr id="11" name="Picture 10" descr="A drawing of a face&#10;&#10;Description automatically generated">
            <a:extLst>
              <a:ext uri="{FF2B5EF4-FFF2-40B4-BE49-F238E27FC236}">
                <a16:creationId xmlns:a16="http://schemas.microsoft.com/office/drawing/2014/main" id="{429B1DEC-3C80-4498-AE19-466A54CF1C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3800" y="6314584"/>
            <a:ext cx="1207368" cy="476279"/>
          </a:xfrm>
          <a:prstGeom prst="rect">
            <a:avLst/>
          </a:prstGeom>
        </p:spPr>
      </p:pic>
      <p:pic>
        <p:nvPicPr>
          <p:cNvPr id="12" name="Picture 11">
            <a:extLst>
              <a:ext uri="{FF2B5EF4-FFF2-40B4-BE49-F238E27FC236}">
                <a16:creationId xmlns:a16="http://schemas.microsoft.com/office/drawing/2014/main" id="{1A99F9E0-D9E1-4583-A775-041A38D01F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39952" y="6280915"/>
            <a:ext cx="694479" cy="543619"/>
          </a:xfrm>
          <a:prstGeom prst="rect">
            <a:avLst/>
          </a:prstGeom>
        </p:spPr>
      </p:pic>
    </p:spTree>
    <p:extLst>
      <p:ext uri="{BB962C8B-B14F-4D97-AF65-F5344CB8AC3E}">
        <p14:creationId xmlns:p14="http://schemas.microsoft.com/office/powerpoint/2010/main" val="227561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285791B-4F29-F04B-83D7-1F89737617BD}"/>
              </a:ext>
            </a:extLst>
          </p:cNvPr>
          <p:cNvCxnSpPr/>
          <p:nvPr/>
        </p:nvCxnSpPr>
        <p:spPr>
          <a:xfrm>
            <a:off x="467544" y="4225628"/>
            <a:ext cx="8250918" cy="23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5644" y="1988840"/>
            <a:ext cx="8170812"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505644" y="4253504"/>
            <a:ext cx="8170812"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E969BBC-8354-FC48-930F-670DF5E6B28F}"/>
              </a:ext>
            </a:extLst>
          </p:cNvPr>
          <p:cNvSpPr>
            <a:spLocks noGrp="1"/>
          </p:cNvSpPr>
          <p:nvPr>
            <p:ph type="dt" sz="half" idx="10"/>
          </p:nvPr>
        </p:nvSpPr>
        <p:spPr/>
        <p:txBody>
          <a:bodyPr/>
          <a:lstStyle>
            <a:lvl1pPr>
              <a:defRPr smtClean="0"/>
            </a:lvl1pPr>
          </a:lstStyle>
          <a:p>
            <a:pPr>
              <a:defRPr/>
            </a:pPr>
            <a:fld id="{B74360FA-CF2E-E84B-B4B9-B93F01B41B5C}" type="datetimeFigureOut">
              <a:rPr lang="en-US" altLang="en-US"/>
              <a:pPr>
                <a:defRPr/>
              </a:pPr>
              <a:t>4/1/22</a:t>
            </a:fld>
            <a:endParaRPr lang="en-US" altLang="en-US"/>
          </a:p>
        </p:txBody>
      </p:sp>
      <p:sp>
        <p:nvSpPr>
          <p:cNvPr id="6" name="Footer Placeholder 4">
            <a:extLst>
              <a:ext uri="{FF2B5EF4-FFF2-40B4-BE49-F238E27FC236}">
                <a16:creationId xmlns:a16="http://schemas.microsoft.com/office/drawing/2014/main" id="{F16A5ABA-2C12-4641-8C36-8A341E082E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89E004-DC21-2243-9E6C-57CB6A9DEBBE}"/>
              </a:ext>
            </a:extLst>
          </p:cNvPr>
          <p:cNvSpPr>
            <a:spLocks noGrp="1"/>
          </p:cNvSpPr>
          <p:nvPr>
            <p:ph type="sldNum" sz="quarter" idx="12"/>
          </p:nvPr>
        </p:nvSpPr>
        <p:spPr/>
        <p:txBody>
          <a:bodyPr/>
          <a:lstStyle>
            <a:lvl1pPr>
              <a:defRPr smtClean="0"/>
            </a:lvl1pPr>
          </a:lstStyle>
          <a:p>
            <a:pPr>
              <a:defRPr/>
            </a:pPr>
            <a:fld id="{D089C757-5FFD-954F-948E-8A2C6CE34ACF}"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2009C391-6D03-4308-9388-E0383835EC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549938CC-1D87-4CDD-914B-5AA239C59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7B5FCE4B-3F5A-49E7-A03D-78A7682669C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94371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6A4B94B-AA51-CF43-AF87-1D8C892E3FD5}"/>
              </a:ext>
            </a:extLst>
          </p:cNvPr>
          <p:cNvSpPr>
            <a:spLocks noGrp="1"/>
          </p:cNvSpPr>
          <p:nvPr>
            <p:ph type="dt" sz="half" idx="10"/>
          </p:nvPr>
        </p:nvSpPr>
        <p:spPr/>
        <p:txBody>
          <a:bodyPr/>
          <a:lstStyle>
            <a:lvl1pPr>
              <a:defRPr/>
            </a:lvl1pPr>
          </a:lstStyle>
          <a:p>
            <a:pPr>
              <a:defRPr/>
            </a:pPr>
            <a:fld id="{A30FF137-A55B-F240-9415-D6BB833CBD44}" type="datetimeFigureOut">
              <a:rPr lang="en-US" altLang="en-US"/>
              <a:pPr>
                <a:defRPr/>
              </a:pPr>
              <a:t>4/1/22</a:t>
            </a:fld>
            <a:endParaRPr lang="en-US" altLang="en-US"/>
          </a:p>
        </p:txBody>
      </p:sp>
      <p:sp>
        <p:nvSpPr>
          <p:cNvPr id="6" name="Footer Placeholder 4">
            <a:extLst>
              <a:ext uri="{FF2B5EF4-FFF2-40B4-BE49-F238E27FC236}">
                <a16:creationId xmlns:a16="http://schemas.microsoft.com/office/drawing/2014/main" id="{20F480B1-0ACD-AE4A-AB32-60E17E87E0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058B0C-38FD-4A4E-952D-BD8018E50EE1}"/>
              </a:ext>
            </a:extLst>
          </p:cNvPr>
          <p:cNvSpPr>
            <a:spLocks noGrp="1"/>
          </p:cNvSpPr>
          <p:nvPr>
            <p:ph type="sldNum" sz="quarter" idx="12"/>
          </p:nvPr>
        </p:nvSpPr>
        <p:spPr/>
        <p:txBody>
          <a:bodyPr/>
          <a:lstStyle>
            <a:lvl1pPr>
              <a:defRPr/>
            </a:lvl1pPr>
          </a:lstStyle>
          <a:p>
            <a:pPr>
              <a:defRPr/>
            </a:pPr>
            <a:fld id="{E2D8DB71-A5B9-3D4B-8FA0-0EB965A18141}"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D0D567BF-72AE-45C7-BDC0-A7B81A585E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2117FF5C-F279-462B-9891-7E86E6B210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1A515FB5-008C-4A42-86A8-161333FF0C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40209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4F5A47D-1D79-2A44-B1BB-686C3D8BBAA2}"/>
              </a:ext>
            </a:extLst>
          </p:cNvPr>
          <p:cNvCxnSpPr/>
          <p:nvPr/>
        </p:nvCxnSpPr>
        <p:spPr>
          <a:xfrm flipH="1">
            <a:off x="4572000" y="1692275"/>
            <a:ext cx="1588" cy="425700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1498577-C11F-BA4B-AC31-54C6E5DBC4A3}"/>
              </a:ext>
            </a:extLst>
          </p:cNvPr>
          <p:cNvSpPr>
            <a:spLocks noGrp="1"/>
          </p:cNvSpPr>
          <p:nvPr>
            <p:ph type="dt" sz="half" idx="10"/>
          </p:nvPr>
        </p:nvSpPr>
        <p:spPr/>
        <p:txBody>
          <a:bodyPr/>
          <a:lstStyle>
            <a:lvl1pPr>
              <a:defRPr smtClean="0"/>
            </a:lvl1pPr>
          </a:lstStyle>
          <a:p>
            <a:pPr>
              <a:defRPr/>
            </a:pPr>
            <a:fld id="{AF885FDE-3643-5440-944E-F2D9B844C8B9}" type="datetimeFigureOut">
              <a:rPr lang="en-US" altLang="en-US"/>
              <a:pPr>
                <a:defRPr/>
              </a:pPr>
              <a:t>4/1/22</a:t>
            </a:fld>
            <a:endParaRPr lang="en-US" altLang="en-US"/>
          </a:p>
        </p:txBody>
      </p:sp>
      <p:sp>
        <p:nvSpPr>
          <p:cNvPr id="9" name="Footer Placeholder 7">
            <a:extLst>
              <a:ext uri="{FF2B5EF4-FFF2-40B4-BE49-F238E27FC236}">
                <a16:creationId xmlns:a16="http://schemas.microsoft.com/office/drawing/2014/main" id="{0129E204-E749-5841-B313-3833A0FD45B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E1338224-C761-2A40-B0C2-067707ED5E96}"/>
              </a:ext>
            </a:extLst>
          </p:cNvPr>
          <p:cNvSpPr>
            <a:spLocks noGrp="1"/>
          </p:cNvSpPr>
          <p:nvPr>
            <p:ph type="sldNum" sz="quarter" idx="12"/>
          </p:nvPr>
        </p:nvSpPr>
        <p:spPr/>
        <p:txBody>
          <a:bodyPr/>
          <a:lstStyle>
            <a:lvl1pPr>
              <a:defRPr smtClean="0"/>
            </a:lvl1pPr>
          </a:lstStyle>
          <a:p>
            <a:pPr>
              <a:defRPr/>
            </a:pPr>
            <a:fld id="{B1A10F70-2F75-134C-A340-1FDA919D5A7F}" type="slidenum">
              <a:rPr lang="en-US" altLang="en-US"/>
              <a:pPr>
                <a:defRPr/>
              </a:pPr>
              <a:t>‹#›</a:t>
            </a:fld>
            <a:endParaRPr lang="en-US" altLang="en-US"/>
          </a:p>
        </p:txBody>
      </p:sp>
      <p:cxnSp>
        <p:nvCxnSpPr>
          <p:cNvPr id="12" name="Straight Connector 11"/>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descr="NFC_logo_horizontal.eps">
            <a:extLst>
              <a:ext uri="{FF2B5EF4-FFF2-40B4-BE49-F238E27FC236}">
                <a16:creationId xmlns:a16="http://schemas.microsoft.com/office/drawing/2014/main" id="{7ED1C323-87E0-4B4D-9E8D-25BB2DCF8B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5" name="Picture 14" descr="A drawing of a face&#10;&#10;Description automatically generated">
            <a:extLst>
              <a:ext uri="{FF2B5EF4-FFF2-40B4-BE49-F238E27FC236}">
                <a16:creationId xmlns:a16="http://schemas.microsoft.com/office/drawing/2014/main" id="{93B94634-27A7-4306-80A0-B89242BFA8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6" name="Picture 15">
            <a:extLst>
              <a:ext uri="{FF2B5EF4-FFF2-40B4-BE49-F238E27FC236}">
                <a16:creationId xmlns:a16="http://schemas.microsoft.com/office/drawing/2014/main" id="{219880AD-24AD-42E5-A416-F8E188DCE1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62627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3C6266B-D02B-2E45-93D2-0B8916B8796F}"/>
              </a:ext>
            </a:extLst>
          </p:cNvPr>
          <p:cNvSpPr>
            <a:spLocks noGrp="1"/>
          </p:cNvSpPr>
          <p:nvPr>
            <p:ph type="dt" sz="half" idx="10"/>
          </p:nvPr>
        </p:nvSpPr>
        <p:spPr/>
        <p:txBody>
          <a:bodyPr/>
          <a:lstStyle>
            <a:lvl1pPr>
              <a:defRPr/>
            </a:lvl1pPr>
          </a:lstStyle>
          <a:p>
            <a:pPr>
              <a:defRPr/>
            </a:pPr>
            <a:fld id="{4318B508-AAFD-9542-9295-0CEB385ABC1F}" type="datetimeFigureOut">
              <a:rPr lang="en-US" altLang="en-US"/>
              <a:pPr>
                <a:defRPr/>
              </a:pPr>
              <a:t>4/1/22</a:t>
            </a:fld>
            <a:endParaRPr lang="en-US" altLang="en-US"/>
          </a:p>
        </p:txBody>
      </p:sp>
      <p:sp>
        <p:nvSpPr>
          <p:cNvPr id="4" name="Footer Placeholder 4">
            <a:extLst>
              <a:ext uri="{FF2B5EF4-FFF2-40B4-BE49-F238E27FC236}">
                <a16:creationId xmlns:a16="http://schemas.microsoft.com/office/drawing/2014/main" id="{4ECF1976-DB16-F549-A0D3-331BCA2D49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ED4586-BDF3-144C-8416-543C75C40097}"/>
              </a:ext>
            </a:extLst>
          </p:cNvPr>
          <p:cNvSpPr>
            <a:spLocks noGrp="1"/>
          </p:cNvSpPr>
          <p:nvPr>
            <p:ph type="sldNum" sz="quarter" idx="12"/>
          </p:nvPr>
        </p:nvSpPr>
        <p:spPr/>
        <p:txBody>
          <a:bodyPr/>
          <a:lstStyle>
            <a:lvl1pPr>
              <a:defRPr/>
            </a:lvl1pPr>
          </a:lstStyle>
          <a:p>
            <a:pPr>
              <a:defRPr/>
            </a:pPr>
            <a:fld id="{8DB738C0-EBB5-BB42-A710-D326C5CB4A17}" type="slidenum">
              <a:rPr lang="en-US" altLang="en-US"/>
              <a:pPr>
                <a:defRPr/>
              </a:pPr>
              <a:t>‹#›</a:t>
            </a:fld>
            <a:endParaRPr lang="en-US" altLang="en-US"/>
          </a:p>
        </p:txBody>
      </p:sp>
      <p:cxnSp>
        <p:nvCxnSpPr>
          <p:cNvPr id="7" name="Straight Connector 6"/>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9" name="Picture 8" descr="NFC_logo_horizontal.eps">
            <a:extLst>
              <a:ext uri="{FF2B5EF4-FFF2-40B4-BE49-F238E27FC236}">
                <a16:creationId xmlns:a16="http://schemas.microsoft.com/office/drawing/2014/main" id="{40208B9D-F9D5-41A3-B683-F5DD9DE77E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0" name="Picture 9" descr="A drawing of a face&#10;&#10;Description automatically generated">
            <a:extLst>
              <a:ext uri="{FF2B5EF4-FFF2-40B4-BE49-F238E27FC236}">
                <a16:creationId xmlns:a16="http://schemas.microsoft.com/office/drawing/2014/main" id="{F78B808B-C872-4DA9-8CED-24C86CEABE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1" name="Picture 10">
            <a:extLst>
              <a:ext uri="{FF2B5EF4-FFF2-40B4-BE49-F238E27FC236}">
                <a16:creationId xmlns:a16="http://schemas.microsoft.com/office/drawing/2014/main" id="{AE64E6E3-A872-48D6-BB23-5587498A52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40670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D41BBC-7AAF-A444-BFE8-A0DECC3845A9}"/>
              </a:ext>
            </a:extLst>
          </p:cNvPr>
          <p:cNvSpPr>
            <a:spLocks noGrp="1"/>
          </p:cNvSpPr>
          <p:nvPr>
            <p:ph type="dt" sz="half" idx="10"/>
          </p:nvPr>
        </p:nvSpPr>
        <p:spPr/>
        <p:txBody>
          <a:bodyPr/>
          <a:lstStyle>
            <a:lvl1pPr>
              <a:defRPr/>
            </a:lvl1pPr>
          </a:lstStyle>
          <a:p>
            <a:pPr>
              <a:defRPr/>
            </a:pPr>
            <a:fld id="{F4DE643C-8B35-F24D-895D-737BCD559C24}" type="datetimeFigureOut">
              <a:rPr lang="en-US" altLang="en-US"/>
              <a:pPr>
                <a:defRPr/>
              </a:pPr>
              <a:t>4/1/22</a:t>
            </a:fld>
            <a:endParaRPr lang="en-US" altLang="en-US"/>
          </a:p>
        </p:txBody>
      </p:sp>
      <p:sp>
        <p:nvSpPr>
          <p:cNvPr id="3" name="Footer Placeholder 4">
            <a:extLst>
              <a:ext uri="{FF2B5EF4-FFF2-40B4-BE49-F238E27FC236}">
                <a16:creationId xmlns:a16="http://schemas.microsoft.com/office/drawing/2014/main" id="{72AF35E5-0C9B-7846-B928-262DAAC31C9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3428B8-C7CE-B442-BD0E-C5502CBD3455}"/>
              </a:ext>
            </a:extLst>
          </p:cNvPr>
          <p:cNvSpPr>
            <a:spLocks noGrp="1"/>
          </p:cNvSpPr>
          <p:nvPr>
            <p:ph type="sldNum" sz="quarter" idx="12"/>
          </p:nvPr>
        </p:nvSpPr>
        <p:spPr/>
        <p:txBody>
          <a:bodyPr/>
          <a:lstStyle>
            <a:lvl1pPr>
              <a:defRPr/>
            </a:lvl1pPr>
          </a:lstStyle>
          <a:p>
            <a:pPr>
              <a:defRPr/>
            </a:pPr>
            <a:fld id="{EC1CC62C-9B9B-3049-B651-4848EF8A36F2}" type="slidenum">
              <a:rPr lang="en-US" altLang="en-US"/>
              <a:pPr>
                <a:defRPr/>
              </a:pPr>
              <a:t>‹#›</a:t>
            </a:fld>
            <a:endParaRPr lang="en-US" altLang="en-US"/>
          </a:p>
        </p:txBody>
      </p:sp>
      <p:cxnSp>
        <p:nvCxnSpPr>
          <p:cNvPr id="6" name="Straight Connector 5"/>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8" name="Picture 7" descr="NFC_logo_horizontal.eps">
            <a:extLst>
              <a:ext uri="{FF2B5EF4-FFF2-40B4-BE49-F238E27FC236}">
                <a16:creationId xmlns:a16="http://schemas.microsoft.com/office/drawing/2014/main" id="{3C51CA45-DF78-4682-9490-BEC79126C9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9" name="Picture 8" descr="A drawing of a face&#10;&#10;Description automatically generated">
            <a:extLst>
              <a:ext uri="{FF2B5EF4-FFF2-40B4-BE49-F238E27FC236}">
                <a16:creationId xmlns:a16="http://schemas.microsoft.com/office/drawing/2014/main" id="{7B2D3343-4883-4EC2-8C7D-9CF4D12BC2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0" name="Picture 9">
            <a:extLst>
              <a:ext uri="{FF2B5EF4-FFF2-40B4-BE49-F238E27FC236}">
                <a16:creationId xmlns:a16="http://schemas.microsoft.com/office/drawing/2014/main" id="{336D50DA-B3F5-4E48-8C51-ABBCB8890D5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32443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0A9A7DC-025A-1648-BF22-47113C854562}"/>
              </a:ext>
            </a:extLst>
          </p:cNvPr>
          <p:cNvCxnSpPr/>
          <p:nvPr/>
        </p:nvCxnSpPr>
        <p:spPr>
          <a:xfrm flipH="1">
            <a:off x="2771800" y="792163"/>
            <a:ext cx="4738" cy="515711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157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38187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83E7E80-73CC-6B4E-892D-B319114962E2}"/>
              </a:ext>
            </a:extLst>
          </p:cNvPr>
          <p:cNvSpPr>
            <a:spLocks noGrp="1"/>
          </p:cNvSpPr>
          <p:nvPr>
            <p:ph type="dt" sz="half" idx="10"/>
          </p:nvPr>
        </p:nvSpPr>
        <p:spPr/>
        <p:txBody>
          <a:bodyPr/>
          <a:lstStyle>
            <a:lvl1pPr>
              <a:defRPr smtClean="0"/>
            </a:lvl1pPr>
          </a:lstStyle>
          <a:p>
            <a:pPr>
              <a:defRPr/>
            </a:pPr>
            <a:fld id="{4359B4DA-D465-704B-82FA-9C560F293AB1}" type="datetimeFigureOut">
              <a:rPr lang="en-US" altLang="en-US"/>
              <a:pPr>
                <a:defRPr/>
              </a:pPr>
              <a:t>4/1/22</a:t>
            </a:fld>
            <a:endParaRPr lang="en-US" altLang="en-US"/>
          </a:p>
        </p:txBody>
      </p:sp>
      <p:sp>
        <p:nvSpPr>
          <p:cNvPr id="7" name="Footer Placeholder 5">
            <a:extLst>
              <a:ext uri="{FF2B5EF4-FFF2-40B4-BE49-F238E27FC236}">
                <a16:creationId xmlns:a16="http://schemas.microsoft.com/office/drawing/2014/main" id="{438A9399-5A7C-B444-9384-91D5E53297F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82BB77C-575A-A24A-9D15-CFDE7F0A3649}"/>
              </a:ext>
            </a:extLst>
          </p:cNvPr>
          <p:cNvSpPr>
            <a:spLocks noGrp="1"/>
          </p:cNvSpPr>
          <p:nvPr>
            <p:ph type="sldNum" sz="quarter" idx="12"/>
          </p:nvPr>
        </p:nvSpPr>
        <p:spPr/>
        <p:txBody>
          <a:bodyPr/>
          <a:lstStyle>
            <a:lvl1pPr>
              <a:defRPr smtClean="0"/>
            </a:lvl1pPr>
          </a:lstStyle>
          <a:p>
            <a:pPr>
              <a:defRPr/>
            </a:pPr>
            <a:fld id="{016D7D7F-4572-A34C-B33D-1962B232E148}" type="slidenum">
              <a:rPr lang="en-US" altLang="en-US"/>
              <a:pPr>
                <a:defRPr/>
              </a:pPr>
              <a:t>‹#›</a:t>
            </a:fld>
            <a:endParaRPr lang="en-US" altLang="en-US"/>
          </a:p>
        </p:txBody>
      </p:sp>
      <p:cxnSp>
        <p:nvCxnSpPr>
          <p:cNvPr id="10" name="Straight Connector 9"/>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NFC_logo_horizontal.eps">
            <a:extLst>
              <a:ext uri="{FF2B5EF4-FFF2-40B4-BE49-F238E27FC236}">
                <a16:creationId xmlns:a16="http://schemas.microsoft.com/office/drawing/2014/main" id="{27B61FDD-2CB5-4B07-8479-18C00B5D38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3" name="Picture 12" descr="A drawing of a face&#10;&#10;Description automatically generated">
            <a:extLst>
              <a:ext uri="{FF2B5EF4-FFF2-40B4-BE49-F238E27FC236}">
                <a16:creationId xmlns:a16="http://schemas.microsoft.com/office/drawing/2014/main" id="{8353B9DA-5755-4FDE-A0A4-2BCFA0AADD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96A86898-00DE-46C4-8CF4-139F41FCF30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6358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D5D83B-0CDD-524D-980D-3B765D49257F}"/>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C6D04CA9-3E91-4648-A823-BC7A6A64731A}"/>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658F1595-06B7-4A4A-B832-4AE16ED80801}"/>
              </a:ext>
            </a:extLst>
          </p:cNvPr>
          <p:cNvSpPr>
            <a:spLocks noGrp="1"/>
          </p:cNvSpPr>
          <p:nvPr>
            <p:ph type="body" idx="1"/>
          </p:nvPr>
        </p:nvSpPr>
        <p:spPr bwMode="auto">
          <a:xfrm>
            <a:off x="457200" y="1600200"/>
            <a:ext cx="8229600" cy="4421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A2641AC5-1647-4F43-B8ED-40A3D6D2D6D0}"/>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3">
            <a:extLst>
              <a:ext uri="{FF2B5EF4-FFF2-40B4-BE49-F238E27FC236}">
                <a16:creationId xmlns:a16="http://schemas.microsoft.com/office/drawing/2014/main" id="{89BB5C50-143C-7647-B1EC-66F41E3D12B7}"/>
              </a:ext>
            </a:extLst>
          </p:cNvPr>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8063069F-3DBC-F849-84D6-D58D7F7287AA}" type="datetimeFigureOut">
              <a:rPr lang="en-US" altLang="en-US"/>
              <a:pPr>
                <a:defRPr/>
              </a:pPr>
              <a:t>4/1/22</a:t>
            </a:fld>
            <a:endParaRPr lang="en-US" altLang="en-US"/>
          </a:p>
        </p:txBody>
      </p:sp>
      <p:sp>
        <p:nvSpPr>
          <p:cNvPr id="5" name="Footer Placeholder 4">
            <a:extLst>
              <a:ext uri="{FF2B5EF4-FFF2-40B4-BE49-F238E27FC236}">
                <a16:creationId xmlns:a16="http://schemas.microsoft.com/office/drawing/2014/main" id="{6D8493F6-A0D9-B24B-AAF7-83D2640A9B6C}"/>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3309B0D-7420-B248-B636-BF29E8A504F0}"/>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0625BF09-BEB7-8247-8A2F-99BD299D02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8" r:id="rId1"/>
    <p:sldLayoutId id="2147483871" r:id="rId2"/>
    <p:sldLayoutId id="2147483879" r:id="rId3"/>
    <p:sldLayoutId id="2147483872" r:id="rId4"/>
    <p:sldLayoutId id="2147483880" r:id="rId5"/>
    <p:sldLayoutId id="2147483873" r:id="rId6"/>
    <p:sldLayoutId id="2147483874" r:id="rId7"/>
    <p:sldLayoutId id="2147483881" r:id="rId8"/>
  </p:sldLayoutIdLst>
  <p:txStyles>
    <p:titleStyle>
      <a:lvl1pPr algn="l" rtl="0" eaLnBrk="1" fontAlgn="base" hangingPunct="1">
        <a:spcBef>
          <a:spcPct val="0"/>
        </a:spcBef>
        <a:spcAft>
          <a:spcPct val="0"/>
        </a:spcAft>
        <a:defRPr sz="4000" kern="1200" spc="-100">
          <a:solidFill>
            <a:schemeClr val="tx2"/>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2pPr>
      <a:lvl3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3pPr>
      <a:lvl4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4pPr>
      <a:lvl5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3C27-D86D-FF4A-B9EB-D9662B2FE520}"/>
              </a:ext>
            </a:extLst>
          </p:cNvPr>
          <p:cNvSpPr>
            <a:spLocks noGrp="1"/>
          </p:cNvSpPr>
          <p:nvPr>
            <p:ph type="ctrTitle"/>
          </p:nvPr>
        </p:nvSpPr>
        <p:spPr/>
        <p:txBody>
          <a:bodyPr/>
          <a:lstStyle/>
          <a:p>
            <a:pPr algn="ctr" fontAlgn="auto">
              <a:spcAft>
                <a:spcPts val="0"/>
              </a:spcAft>
              <a:defRPr/>
            </a:pPr>
            <a:br>
              <a:rPr lang="en-US" dirty="0">
                <a:ea typeface="+mj-ea"/>
                <a:cs typeface="+mj-cs"/>
              </a:rPr>
            </a:br>
            <a:br>
              <a:rPr lang="en-US" dirty="0">
                <a:ea typeface="+mj-ea"/>
                <a:cs typeface="+mj-cs"/>
              </a:rPr>
            </a:br>
            <a:br>
              <a:rPr lang="en-US" dirty="0">
                <a:ea typeface="+mj-ea"/>
                <a:cs typeface="+mj-cs"/>
              </a:rPr>
            </a:br>
            <a:r>
              <a:rPr lang="en-US" dirty="0"/>
              <a:t>system planning</a:t>
            </a:r>
            <a:endParaRPr lang="en-US" dirty="0">
              <a:ea typeface="+mj-ea"/>
              <a:cs typeface="+mj-cs"/>
            </a:endParaRPr>
          </a:p>
        </p:txBody>
      </p:sp>
      <p:sp>
        <p:nvSpPr>
          <p:cNvPr id="3" name="Subtitle 2">
            <a:extLst>
              <a:ext uri="{FF2B5EF4-FFF2-40B4-BE49-F238E27FC236}">
                <a16:creationId xmlns:a16="http://schemas.microsoft.com/office/drawing/2014/main" id="{FF88D0EF-4435-9942-92D4-A41F08F3C163}"/>
              </a:ext>
            </a:extLst>
          </p:cNvPr>
          <p:cNvSpPr>
            <a:spLocks noGrp="1"/>
          </p:cNvSpPr>
          <p:nvPr>
            <p:ph type="subTitle" idx="1"/>
          </p:nvPr>
        </p:nvSpPr>
        <p:spPr>
          <a:xfrm>
            <a:off x="685800" y="3505200"/>
            <a:ext cx="7630616" cy="2804120"/>
          </a:xfrm>
        </p:spPr>
        <p:txBody>
          <a:bodyPr rtlCol="0">
            <a:normAutofit lnSpcReduction="10000"/>
          </a:bodyPr>
          <a:lstStyle/>
          <a:p>
            <a:pPr algn="ctr" fontAlgn="auto">
              <a:spcAft>
                <a:spcPts val="0"/>
              </a:spcAft>
              <a:defRPr/>
            </a:pPr>
            <a:r>
              <a:rPr lang="en-US" sz="2000" b="1" dirty="0">
                <a:ea typeface="+mn-ea"/>
                <a:cs typeface="+mn-cs"/>
              </a:rPr>
              <a:t>By Nick </a:t>
            </a:r>
            <a:r>
              <a:rPr lang="en-US" sz="2000" b="1" dirty="0" err="1">
                <a:ea typeface="+mn-ea"/>
                <a:cs typeface="+mn-cs"/>
              </a:rPr>
              <a:t>Falvo</a:t>
            </a:r>
            <a:r>
              <a:rPr lang="en-US" sz="2000" b="1" dirty="0">
                <a:ea typeface="+mn-ea"/>
                <a:cs typeface="+mn-cs"/>
              </a:rPr>
              <a:t>, PhD</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Homelessness 101</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Prepared for Canadian Housing &amp;</a:t>
            </a:r>
          </a:p>
          <a:p>
            <a:pPr algn="ctr" fontAlgn="auto">
              <a:spcAft>
                <a:spcPts val="0"/>
              </a:spcAft>
              <a:defRPr/>
            </a:pPr>
            <a:r>
              <a:rPr lang="en-US" sz="2000" dirty="0">
                <a:ea typeface="+mn-ea"/>
                <a:cs typeface="+mn-cs"/>
              </a:rPr>
              <a:t>Renewal Association</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Apr 25, 2022</a:t>
            </a:r>
          </a:p>
          <a:p>
            <a:pPr fontAlgn="auto">
              <a:spcAft>
                <a:spcPts val="0"/>
              </a:spcAft>
              <a:defRPr/>
            </a:pPr>
            <a:endParaRPr lang="en-US" sz="1800" b="1"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F42B-7486-414E-B22A-C9BB5E270C7A}"/>
              </a:ext>
            </a:extLst>
          </p:cNvPr>
          <p:cNvSpPr>
            <a:spLocks noGrp="1"/>
          </p:cNvSpPr>
          <p:nvPr>
            <p:ph type="title"/>
          </p:nvPr>
        </p:nvSpPr>
        <p:spPr/>
        <p:txBody>
          <a:bodyPr/>
          <a:lstStyle/>
          <a:p>
            <a:r>
              <a:rPr lang="en-US" dirty="0"/>
              <a:t>Nichols &amp; </a:t>
            </a:r>
            <a:r>
              <a:rPr lang="en-US" dirty="0" err="1"/>
              <a:t>Doberstein</a:t>
            </a:r>
            <a:r>
              <a:rPr lang="en-US" dirty="0"/>
              <a:t> 2016 (cont’d)</a:t>
            </a:r>
          </a:p>
        </p:txBody>
      </p:sp>
      <p:sp>
        <p:nvSpPr>
          <p:cNvPr id="3" name="Content Placeholder 2">
            <a:extLst>
              <a:ext uri="{FF2B5EF4-FFF2-40B4-BE49-F238E27FC236}">
                <a16:creationId xmlns:a16="http://schemas.microsoft.com/office/drawing/2014/main" id="{21E374F5-C806-0F47-984D-5EAE830929AD}"/>
              </a:ext>
            </a:extLst>
          </p:cNvPr>
          <p:cNvSpPr>
            <a:spLocks noGrp="1"/>
          </p:cNvSpPr>
          <p:nvPr>
            <p:ph idx="1"/>
          </p:nvPr>
        </p:nvSpPr>
        <p:spPr/>
        <p:txBody>
          <a:bodyPr/>
          <a:lstStyle/>
          <a:p>
            <a:endParaRPr lang="en-US" dirty="0"/>
          </a:p>
          <a:p>
            <a:r>
              <a:rPr lang="en-US" dirty="0"/>
              <a:t>This practice is known in the homeless-serving sector as ‘cherry-picking’ or ‘cream-skimming,’ i.e. picking clients who are easier to serve and thus more likely to be successful in agency programs and produce more positive outcomes. Agencies could assume that another agency or program would serve the client, but this left many clients under-served when in fact they were the clients requiring the most support.”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9377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9F76-EE67-C044-BC47-7871D01AF5FE}"/>
              </a:ext>
            </a:extLst>
          </p:cNvPr>
          <p:cNvSpPr>
            <a:spLocks noGrp="1"/>
          </p:cNvSpPr>
          <p:nvPr>
            <p:ph type="title"/>
          </p:nvPr>
        </p:nvSpPr>
        <p:spPr/>
        <p:txBody>
          <a:bodyPr/>
          <a:lstStyle/>
          <a:p>
            <a:r>
              <a:rPr lang="en-US" dirty="0"/>
              <a:t>Pushback</a:t>
            </a:r>
          </a:p>
        </p:txBody>
      </p:sp>
      <p:sp>
        <p:nvSpPr>
          <p:cNvPr id="3" name="Content Placeholder 2">
            <a:extLst>
              <a:ext uri="{FF2B5EF4-FFF2-40B4-BE49-F238E27FC236}">
                <a16:creationId xmlns:a16="http://schemas.microsoft.com/office/drawing/2014/main" id="{0545F04D-7053-BD4A-ADD7-94A33ED29257}"/>
              </a:ext>
            </a:extLst>
          </p:cNvPr>
          <p:cNvSpPr>
            <a:spLocks noGrp="1"/>
          </p:cNvSpPr>
          <p:nvPr>
            <p:ph idx="1"/>
          </p:nvPr>
        </p:nvSpPr>
        <p:spPr/>
        <p:txBody>
          <a:bodyPr/>
          <a:lstStyle/>
          <a:p>
            <a:endParaRPr lang="en-US" dirty="0"/>
          </a:p>
          <a:p>
            <a:pPr marL="0" indent="0">
              <a:buNone/>
            </a:pPr>
            <a:r>
              <a:rPr lang="en-US" u="sng" dirty="0"/>
              <a:t>Reasons people sometimes push back on creating a more efficient system planning framework</a:t>
            </a:r>
            <a:r>
              <a:rPr lang="en-US" dirty="0"/>
              <a:t>:</a:t>
            </a:r>
          </a:p>
          <a:p>
            <a:endParaRPr lang="en-US" dirty="0"/>
          </a:p>
          <a:p>
            <a:r>
              <a:rPr lang="en-US" dirty="0"/>
              <a:t>What’s the point of doing all of this sophisticated system planning when need far outstrips supply in virtually all jurisdictions?</a:t>
            </a:r>
          </a:p>
          <a:p>
            <a:endParaRPr lang="en-US" dirty="0"/>
          </a:p>
          <a:p>
            <a:r>
              <a:rPr lang="en-US" dirty="0"/>
              <a:t>Resources are required to undertake good system planning. This can detract </a:t>
            </a:r>
            <a:r>
              <a:rPr lang="en-US"/>
              <a:t>from core supports</a:t>
            </a:r>
            <a:r>
              <a:rPr lang="en-US" dirty="0"/>
              <a:t>.</a:t>
            </a:r>
          </a:p>
        </p:txBody>
      </p:sp>
    </p:spTree>
    <p:extLst>
      <p:ext uri="{BB962C8B-B14F-4D97-AF65-F5344CB8AC3E}">
        <p14:creationId xmlns:p14="http://schemas.microsoft.com/office/powerpoint/2010/main" val="294194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84EBA-C7F9-E640-9FB7-9556E8E806F0}"/>
              </a:ext>
            </a:extLst>
          </p:cNvPr>
          <p:cNvSpPr>
            <a:spLocks noGrp="1"/>
          </p:cNvSpPr>
          <p:nvPr>
            <p:ph type="title"/>
          </p:nvPr>
        </p:nvSpPr>
        <p:spPr/>
        <p:txBody>
          <a:bodyPr/>
          <a:lstStyle/>
          <a:p>
            <a:r>
              <a:rPr lang="en-US" dirty="0"/>
              <a:t>Question for you</a:t>
            </a:r>
          </a:p>
        </p:txBody>
      </p:sp>
      <p:sp>
        <p:nvSpPr>
          <p:cNvPr id="3" name="Content Placeholder 2">
            <a:extLst>
              <a:ext uri="{FF2B5EF4-FFF2-40B4-BE49-F238E27FC236}">
                <a16:creationId xmlns:a16="http://schemas.microsoft.com/office/drawing/2014/main" id="{4087C8E7-3AB1-494F-B74F-A9B3DAEC0304}"/>
              </a:ext>
            </a:extLst>
          </p:cNvPr>
          <p:cNvSpPr>
            <a:spLocks noGrp="1"/>
          </p:cNvSpPr>
          <p:nvPr>
            <p:ph idx="1"/>
          </p:nvPr>
        </p:nvSpPr>
        <p:spPr/>
        <p:txBody>
          <a:bodyPr/>
          <a:lstStyle/>
          <a:p>
            <a:endParaRPr lang="en-US" dirty="0"/>
          </a:p>
          <a:p>
            <a:endParaRPr lang="en-US" dirty="0"/>
          </a:p>
          <a:p>
            <a:endParaRPr lang="en-US" dirty="0"/>
          </a:p>
          <a:p>
            <a:r>
              <a:rPr lang="en-US" dirty="0"/>
              <a:t>Do those passages resonate with you?</a:t>
            </a:r>
          </a:p>
        </p:txBody>
      </p:sp>
    </p:spTree>
    <p:extLst>
      <p:ext uri="{BB962C8B-B14F-4D97-AF65-F5344CB8AC3E}">
        <p14:creationId xmlns:p14="http://schemas.microsoft.com/office/powerpoint/2010/main" val="1221257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49DB-997F-5D45-A013-EA82CBB639A2}"/>
              </a:ext>
            </a:extLst>
          </p:cNvPr>
          <p:cNvSpPr>
            <a:spLocks noGrp="1"/>
          </p:cNvSpPr>
          <p:nvPr>
            <p:ph type="title"/>
          </p:nvPr>
        </p:nvSpPr>
        <p:spPr/>
        <p:txBody>
          <a:bodyPr/>
          <a:lstStyle/>
          <a:p>
            <a:r>
              <a:rPr lang="en-US" dirty="0" err="1"/>
              <a:t>Doberstein</a:t>
            </a:r>
            <a:r>
              <a:rPr lang="en-US" dirty="0"/>
              <a:t> 2016</a:t>
            </a:r>
          </a:p>
        </p:txBody>
      </p:sp>
      <p:pic>
        <p:nvPicPr>
          <p:cNvPr id="5" name="Content Placeholder 4" descr="A close up of a sign&#10;&#10;Description automatically generated">
            <a:extLst>
              <a:ext uri="{FF2B5EF4-FFF2-40B4-BE49-F238E27FC236}">
                <a16:creationId xmlns:a16="http://schemas.microsoft.com/office/drawing/2014/main" id="{83290290-4AA2-084F-A581-D8565A6C8C1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2865" y="1600200"/>
            <a:ext cx="2938270" cy="4421188"/>
          </a:xfrm>
        </p:spPr>
      </p:pic>
    </p:spTree>
    <p:extLst>
      <p:ext uri="{BB962C8B-B14F-4D97-AF65-F5344CB8AC3E}">
        <p14:creationId xmlns:p14="http://schemas.microsoft.com/office/powerpoint/2010/main" val="854236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B0A9D-AA45-4B41-A329-3371B17FBE0C}"/>
              </a:ext>
            </a:extLst>
          </p:cNvPr>
          <p:cNvSpPr>
            <a:spLocks noGrp="1"/>
          </p:cNvSpPr>
          <p:nvPr>
            <p:ph type="title"/>
          </p:nvPr>
        </p:nvSpPr>
        <p:spPr/>
        <p:txBody>
          <a:bodyPr/>
          <a:lstStyle/>
          <a:p>
            <a:r>
              <a:rPr lang="en-US" dirty="0" err="1"/>
              <a:t>Doberstein</a:t>
            </a:r>
            <a:r>
              <a:rPr lang="en-US" dirty="0"/>
              <a:t> 2016</a:t>
            </a:r>
          </a:p>
        </p:txBody>
      </p:sp>
      <p:sp>
        <p:nvSpPr>
          <p:cNvPr id="3" name="Content Placeholder 2">
            <a:extLst>
              <a:ext uri="{FF2B5EF4-FFF2-40B4-BE49-F238E27FC236}">
                <a16:creationId xmlns:a16="http://schemas.microsoft.com/office/drawing/2014/main" id="{F3BD4CD8-9E99-7C42-83E6-2F9CA82AD46D}"/>
              </a:ext>
            </a:extLst>
          </p:cNvPr>
          <p:cNvSpPr>
            <a:spLocks noGrp="1"/>
          </p:cNvSpPr>
          <p:nvPr>
            <p:ph idx="1"/>
          </p:nvPr>
        </p:nvSpPr>
        <p:spPr/>
        <p:txBody>
          <a:bodyPr/>
          <a:lstStyle/>
          <a:p>
            <a:endParaRPr lang="en-US" dirty="0"/>
          </a:p>
          <a:p>
            <a:r>
              <a:rPr lang="en-US" u="sng" dirty="0" err="1"/>
              <a:t>Doberstein</a:t>
            </a:r>
            <a:r>
              <a:rPr lang="en-US" dirty="0"/>
              <a:t>: Calgary, Toronto and Vancouver “differ dramatically” in how they undertake system planning. </a:t>
            </a:r>
          </a:p>
        </p:txBody>
      </p:sp>
    </p:spTree>
    <p:extLst>
      <p:ext uri="{BB962C8B-B14F-4D97-AF65-F5344CB8AC3E}">
        <p14:creationId xmlns:p14="http://schemas.microsoft.com/office/powerpoint/2010/main" val="1569365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F0789-CB0C-0D46-B78E-D131638D002D}"/>
              </a:ext>
            </a:extLst>
          </p:cNvPr>
          <p:cNvSpPr>
            <a:spLocks noGrp="1"/>
          </p:cNvSpPr>
          <p:nvPr>
            <p:ph type="title"/>
          </p:nvPr>
        </p:nvSpPr>
        <p:spPr/>
        <p:txBody>
          <a:bodyPr/>
          <a:lstStyle/>
          <a:p>
            <a:r>
              <a:rPr lang="en-US" dirty="0" err="1"/>
              <a:t>Doberstein</a:t>
            </a:r>
            <a:r>
              <a:rPr lang="en-US" dirty="0"/>
              <a:t> 2016 (cont’d)</a:t>
            </a:r>
          </a:p>
        </p:txBody>
      </p:sp>
      <p:sp>
        <p:nvSpPr>
          <p:cNvPr id="3" name="Content Placeholder 2">
            <a:extLst>
              <a:ext uri="{FF2B5EF4-FFF2-40B4-BE49-F238E27FC236}">
                <a16:creationId xmlns:a16="http://schemas.microsoft.com/office/drawing/2014/main" id="{5C8DE12F-3603-9142-852E-1CD01F246D50}"/>
              </a:ext>
            </a:extLst>
          </p:cNvPr>
          <p:cNvSpPr>
            <a:spLocks noGrp="1"/>
          </p:cNvSpPr>
          <p:nvPr>
            <p:ph idx="1"/>
          </p:nvPr>
        </p:nvSpPr>
        <p:spPr/>
        <p:txBody>
          <a:bodyPr/>
          <a:lstStyle/>
          <a:p>
            <a:endParaRPr lang="en-US" dirty="0"/>
          </a:p>
          <a:p>
            <a:r>
              <a:rPr lang="en-US" dirty="0"/>
              <a:t>According to </a:t>
            </a:r>
            <a:r>
              <a:rPr lang="en-US" dirty="0" err="1"/>
              <a:t>Doberstein</a:t>
            </a:r>
            <a:r>
              <a:rPr lang="en-US" dirty="0"/>
              <a:t>, multiple stakeholders play important roles in homelessness decision-making in both Vancouver and Calgary, more so than in Toronto.</a:t>
            </a:r>
          </a:p>
          <a:p>
            <a:endParaRPr lang="en-US" dirty="0"/>
          </a:p>
          <a:p>
            <a:r>
              <a:rPr lang="en-US" dirty="0"/>
              <a:t>Vancouver and Calgary both have community advisory bodies that meet regularly and where members engage in important debate that leads to decisions pertaining to the disbursement of homelessness funding from the federal and provincial governments. </a:t>
            </a:r>
          </a:p>
        </p:txBody>
      </p:sp>
    </p:spTree>
    <p:extLst>
      <p:ext uri="{BB962C8B-B14F-4D97-AF65-F5344CB8AC3E}">
        <p14:creationId xmlns:p14="http://schemas.microsoft.com/office/powerpoint/2010/main" val="339676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089F-01CA-3D48-9257-2BD620A2252B}"/>
              </a:ext>
            </a:extLst>
          </p:cNvPr>
          <p:cNvSpPr>
            <a:spLocks noGrp="1"/>
          </p:cNvSpPr>
          <p:nvPr>
            <p:ph type="title"/>
          </p:nvPr>
        </p:nvSpPr>
        <p:spPr/>
        <p:txBody>
          <a:bodyPr/>
          <a:lstStyle/>
          <a:p>
            <a:r>
              <a:rPr lang="en-US" dirty="0" err="1"/>
              <a:t>Doberstein</a:t>
            </a:r>
            <a:r>
              <a:rPr lang="en-US" dirty="0"/>
              <a:t> 2016 (cont’d)</a:t>
            </a:r>
          </a:p>
        </p:txBody>
      </p:sp>
      <p:sp>
        <p:nvSpPr>
          <p:cNvPr id="3" name="Content Placeholder 2">
            <a:extLst>
              <a:ext uri="{FF2B5EF4-FFF2-40B4-BE49-F238E27FC236}">
                <a16:creationId xmlns:a16="http://schemas.microsoft.com/office/drawing/2014/main" id="{5717369C-E5F4-A24E-A648-9D94F8A77D3A}"/>
              </a:ext>
            </a:extLst>
          </p:cNvPr>
          <p:cNvSpPr>
            <a:spLocks noGrp="1"/>
          </p:cNvSpPr>
          <p:nvPr>
            <p:ph idx="1"/>
          </p:nvPr>
        </p:nvSpPr>
        <p:spPr/>
        <p:txBody>
          <a:bodyPr/>
          <a:lstStyle/>
          <a:p>
            <a:endParaRPr lang="en-US" dirty="0"/>
          </a:p>
          <a:p>
            <a:r>
              <a:rPr lang="en-US" dirty="0"/>
              <a:t>By contrast, Toronto has a community advisory body that advises Toronto’s municipal government on how to direct federal homelessness funding; however, it meets just once or twice a year, and “essentially functions as a rubber stamp for the [municipal] bureaucracy’s homelessness agenda” (p. 95). </a:t>
            </a:r>
          </a:p>
        </p:txBody>
      </p:sp>
    </p:spTree>
    <p:extLst>
      <p:ext uri="{BB962C8B-B14F-4D97-AF65-F5344CB8AC3E}">
        <p14:creationId xmlns:p14="http://schemas.microsoft.com/office/powerpoint/2010/main" val="4155781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E7839-A3D8-2C4B-9F58-8D1E79273630}"/>
              </a:ext>
            </a:extLst>
          </p:cNvPr>
          <p:cNvSpPr>
            <a:spLocks noGrp="1"/>
          </p:cNvSpPr>
          <p:nvPr>
            <p:ph type="title"/>
          </p:nvPr>
        </p:nvSpPr>
        <p:spPr/>
        <p:txBody>
          <a:bodyPr/>
          <a:lstStyle/>
          <a:p>
            <a:r>
              <a:rPr lang="en-US" dirty="0"/>
              <a:t>Calgary</a:t>
            </a:r>
          </a:p>
        </p:txBody>
      </p:sp>
      <p:sp>
        <p:nvSpPr>
          <p:cNvPr id="3" name="Content Placeholder 2">
            <a:extLst>
              <a:ext uri="{FF2B5EF4-FFF2-40B4-BE49-F238E27FC236}">
                <a16:creationId xmlns:a16="http://schemas.microsoft.com/office/drawing/2014/main" id="{F1DE452C-C7D9-5846-97F6-7908943FAADE}"/>
              </a:ext>
            </a:extLst>
          </p:cNvPr>
          <p:cNvSpPr>
            <a:spLocks noGrp="1"/>
          </p:cNvSpPr>
          <p:nvPr>
            <p:ph idx="1"/>
          </p:nvPr>
        </p:nvSpPr>
        <p:spPr/>
        <p:txBody>
          <a:bodyPr/>
          <a:lstStyle/>
          <a:p>
            <a:endParaRPr lang="en-US" dirty="0"/>
          </a:p>
          <a:p>
            <a:r>
              <a:rPr lang="en-US" dirty="0"/>
              <a:t>The Calgary Homeless Foundation (CHF) calls itself the System Planner for Calgary’s Homeless-Serving System of Care (HSSC). </a:t>
            </a:r>
          </a:p>
          <a:p>
            <a:endParaRPr lang="en-US" dirty="0"/>
          </a:p>
          <a:p>
            <a:r>
              <a:rPr lang="en-US" dirty="0"/>
              <a:t>This entails several functions, including disbursing approximately $50M annually to non-profits in Calgary’s homeless-serving sector; monitoring performance of funded programs; identifying service gaps; brokering partnerships between non-profit entities in the homeless-serving sector; and facilitating community dialogue.</a:t>
            </a:r>
          </a:p>
        </p:txBody>
      </p:sp>
    </p:spTree>
    <p:extLst>
      <p:ext uri="{BB962C8B-B14F-4D97-AF65-F5344CB8AC3E}">
        <p14:creationId xmlns:p14="http://schemas.microsoft.com/office/powerpoint/2010/main" val="2944866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B717-BC8D-8343-A3D4-4E9B66908B0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896D7241-B5DE-E940-AFD9-7FFE111C12A4}"/>
              </a:ext>
            </a:extLst>
          </p:cNvPr>
          <p:cNvSpPr>
            <a:spLocks noGrp="1"/>
          </p:cNvSpPr>
          <p:nvPr>
            <p:ph idx="1"/>
          </p:nvPr>
        </p:nvSpPr>
        <p:spPr/>
        <p:txBody>
          <a:bodyPr/>
          <a:lstStyle/>
          <a:p>
            <a:endParaRPr lang="en-US" dirty="0"/>
          </a:p>
          <a:p>
            <a:endParaRPr lang="en-US" dirty="0"/>
          </a:p>
          <a:p>
            <a:r>
              <a:rPr lang="en-US" dirty="0"/>
              <a:t>What’s on your mind?</a:t>
            </a:r>
          </a:p>
        </p:txBody>
      </p:sp>
    </p:spTree>
    <p:extLst>
      <p:ext uri="{BB962C8B-B14F-4D97-AF65-F5344CB8AC3E}">
        <p14:creationId xmlns:p14="http://schemas.microsoft.com/office/powerpoint/2010/main" val="2019793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1F6FF-EFAA-3F47-AB8E-960E0718A77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54F1A5C6-7721-8B44-9350-4A8970D8AF3A}"/>
              </a:ext>
            </a:extLst>
          </p:cNvPr>
          <p:cNvSpPr>
            <a:spLocks noGrp="1"/>
          </p:cNvSpPr>
          <p:nvPr>
            <p:ph idx="1"/>
          </p:nvPr>
        </p:nvSpPr>
        <p:spPr/>
        <p:txBody>
          <a:bodyPr/>
          <a:lstStyle/>
          <a:p>
            <a:endParaRPr lang="en-US" dirty="0"/>
          </a:p>
          <a:p>
            <a:r>
              <a:rPr lang="en-US" dirty="0"/>
              <a:t>Nichols &amp; </a:t>
            </a:r>
            <a:r>
              <a:rPr lang="en-US" dirty="0" err="1"/>
              <a:t>Doberstein</a:t>
            </a:r>
            <a:r>
              <a:rPr lang="en-US" dirty="0"/>
              <a:t> 2016</a:t>
            </a:r>
          </a:p>
          <a:p>
            <a:endParaRPr lang="en-US" dirty="0"/>
          </a:p>
          <a:p>
            <a:r>
              <a:rPr lang="en-US" dirty="0" err="1"/>
              <a:t>Doberstein</a:t>
            </a:r>
            <a:r>
              <a:rPr lang="en-US" dirty="0"/>
              <a:t> 2016</a:t>
            </a:r>
          </a:p>
          <a:p>
            <a:endParaRPr lang="en-US" dirty="0"/>
          </a:p>
          <a:p>
            <a:r>
              <a:rPr lang="en-US" dirty="0"/>
              <a:t>Calgary</a:t>
            </a:r>
          </a:p>
          <a:p>
            <a:pPr marL="0" indent="0">
              <a:buNone/>
            </a:pPr>
            <a:endParaRPr lang="en-US" dirty="0"/>
          </a:p>
        </p:txBody>
      </p:sp>
    </p:spTree>
    <p:extLst>
      <p:ext uri="{BB962C8B-B14F-4D97-AF65-F5344CB8AC3E}">
        <p14:creationId xmlns:p14="http://schemas.microsoft.com/office/powerpoint/2010/main" val="109537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B5474-35BD-4547-ACC0-2F24057011F1}"/>
              </a:ext>
            </a:extLst>
          </p:cNvPr>
          <p:cNvSpPr>
            <a:spLocks noGrp="1"/>
          </p:cNvSpPr>
          <p:nvPr>
            <p:ph type="title"/>
          </p:nvPr>
        </p:nvSpPr>
        <p:spPr/>
        <p:txBody>
          <a:bodyPr/>
          <a:lstStyle/>
          <a:p>
            <a:r>
              <a:rPr lang="en-US" dirty="0"/>
              <a:t>Nichols &amp; </a:t>
            </a:r>
            <a:r>
              <a:rPr lang="en-US" dirty="0" err="1"/>
              <a:t>Doberstein</a:t>
            </a:r>
            <a:r>
              <a:rPr lang="en-US" dirty="0"/>
              <a:t> 2016</a:t>
            </a:r>
          </a:p>
        </p:txBody>
      </p:sp>
      <p:pic>
        <p:nvPicPr>
          <p:cNvPr id="5" name="Content Placeholder 4" descr="A close up of a logo&#10;&#10;Description automatically generated">
            <a:extLst>
              <a:ext uri="{FF2B5EF4-FFF2-40B4-BE49-F238E27FC236}">
                <a16:creationId xmlns:a16="http://schemas.microsoft.com/office/drawing/2014/main" id="{AD8F5EE2-FC2A-6443-B136-0361B77380D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8076" y="1600200"/>
            <a:ext cx="4847848" cy="4421188"/>
          </a:xfrm>
        </p:spPr>
      </p:pic>
    </p:spTree>
    <p:extLst>
      <p:ext uri="{BB962C8B-B14F-4D97-AF65-F5344CB8AC3E}">
        <p14:creationId xmlns:p14="http://schemas.microsoft.com/office/powerpoint/2010/main" val="2953726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FC2B-53A1-A14C-BD0D-AAB5D0A223AC}"/>
              </a:ext>
            </a:extLst>
          </p:cNvPr>
          <p:cNvSpPr>
            <a:spLocks noGrp="1"/>
          </p:cNvSpPr>
          <p:nvPr>
            <p:ph type="title"/>
          </p:nvPr>
        </p:nvSpPr>
        <p:spPr/>
        <p:txBody>
          <a:bodyPr/>
          <a:lstStyle/>
          <a:p>
            <a:r>
              <a:rPr lang="en-US" dirty="0"/>
              <a:t>Nichols &amp; </a:t>
            </a:r>
            <a:r>
              <a:rPr lang="en-US" dirty="0" err="1"/>
              <a:t>Doberstein</a:t>
            </a:r>
            <a:r>
              <a:rPr lang="en-US" dirty="0"/>
              <a:t> 2016</a:t>
            </a:r>
          </a:p>
        </p:txBody>
      </p:sp>
      <p:sp>
        <p:nvSpPr>
          <p:cNvPr id="3" name="Content Placeholder 2">
            <a:extLst>
              <a:ext uri="{FF2B5EF4-FFF2-40B4-BE49-F238E27FC236}">
                <a16:creationId xmlns:a16="http://schemas.microsoft.com/office/drawing/2014/main" id="{E066B080-ABDE-384D-85F4-10BCB1BDE81B}"/>
              </a:ext>
            </a:extLst>
          </p:cNvPr>
          <p:cNvSpPr>
            <a:spLocks noGrp="1"/>
          </p:cNvSpPr>
          <p:nvPr>
            <p:ph idx="1"/>
          </p:nvPr>
        </p:nvSpPr>
        <p:spPr/>
        <p:txBody>
          <a:bodyPr/>
          <a:lstStyle/>
          <a:p>
            <a:endParaRPr lang="en-US" dirty="0"/>
          </a:p>
          <a:p>
            <a:r>
              <a:rPr lang="en-US" dirty="0"/>
              <a:t>In the book’s introductory chapter, the co-editors note that a “key problem” in the homelessness sector “is that most services and programs within this realm have been developed incrementally and have evolved in parallel: housing separate from social services which are separate from health services, corrections, mental health or employment and each has a separate funding stream...”</a:t>
            </a:r>
          </a:p>
          <a:p>
            <a:endParaRPr lang="en-US" dirty="0"/>
          </a:p>
          <a:p>
            <a:endParaRPr lang="en-US" dirty="0"/>
          </a:p>
        </p:txBody>
      </p:sp>
    </p:spTree>
    <p:extLst>
      <p:ext uri="{BB962C8B-B14F-4D97-AF65-F5344CB8AC3E}">
        <p14:creationId xmlns:p14="http://schemas.microsoft.com/office/powerpoint/2010/main" val="273446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11278-EE05-A84B-8BCF-109DBAED6296}"/>
              </a:ext>
            </a:extLst>
          </p:cNvPr>
          <p:cNvSpPr>
            <a:spLocks noGrp="1"/>
          </p:cNvSpPr>
          <p:nvPr>
            <p:ph type="title"/>
          </p:nvPr>
        </p:nvSpPr>
        <p:spPr/>
        <p:txBody>
          <a:bodyPr/>
          <a:lstStyle/>
          <a:p>
            <a:r>
              <a:rPr lang="en-US" dirty="0"/>
              <a:t>Nichols &amp; </a:t>
            </a:r>
            <a:r>
              <a:rPr lang="en-US" dirty="0" err="1"/>
              <a:t>Doberstein</a:t>
            </a:r>
            <a:r>
              <a:rPr lang="en-US" dirty="0"/>
              <a:t> 2016</a:t>
            </a:r>
          </a:p>
        </p:txBody>
      </p:sp>
      <p:sp>
        <p:nvSpPr>
          <p:cNvPr id="3" name="Content Placeholder 2">
            <a:extLst>
              <a:ext uri="{FF2B5EF4-FFF2-40B4-BE49-F238E27FC236}">
                <a16:creationId xmlns:a16="http://schemas.microsoft.com/office/drawing/2014/main" id="{84090118-29D1-554F-9571-8AE6098C32CC}"/>
              </a:ext>
            </a:extLst>
          </p:cNvPr>
          <p:cNvSpPr>
            <a:spLocks noGrp="1"/>
          </p:cNvSpPr>
          <p:nvPr>
            <p:ph idx="1"/>
          </p:nvPr>
        </p:nvSpPr>
        <p:spPr/>
        <p:txBody>
          <a:bodyPr/>
          <a:lstStyle/>
          <a:p>
            <a:endParaRPr lang="en-US" dirty="0"/>
          </a:p>
          <a:p>
            <a:r>
              <a:rPr lang="en-US" dirty="0"/>
              <a:t>The resulting patchwork of services can be replete with gaps and inefficiencies that undermine efforts to help citizens exit from homelessness, no matter how well each program may function individually” (p. 9).</a:t>
            </a:r>
          </a:p>
          <a:p>
            <a:endParaRPr lang="en-US" dirty="0"/>
          </a:p>
        </p:txBody>
      </p:sp>
    </p:spTree>
    <p:extLst>
      <p:ext uri="{BB962C8B-B14F-4D97-AF65-F5344CB8AC3E}">
        <p14:creationId xmlns:p14="http://schemas.microsoft.com/office/powerpoint/2010/main" val="821945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DD6D1-E53A-F74F-898B-3B1C63967432}"/>
              </a:ext>
            </a:extLst>
          </p:cNvPr>
          <p:cNvSpPr>
            <a:spLocks noGrp="1"/>
          </p:cNvSpPr>
          <p:nvPr>
            <p:ph type="title"/>
          </p:nvPr>
        </p:nvSpPr>
        <p:spPr/>
        <p:txBody>
          <a:bodyPr/>
          <a:lstStyle/>
          <a:p>
            <a:r>
              <a:rPr lang="en-US" dirty="0"/>
              <a:t>Nichols &amp; </a:t>
            </a:r>
            <a:r>
              <a:rPr lang="en-US" dirty="0" err="1"/>
              <a:t>Doberstein</a:t>
            </a:r>
            <a:r>
              <a:rPr lang="en-US" dirty="0"/>
              <a:t> 2016 (cont’d)</a:t>
            </a:r>
          </a:p>
        </p:txBody>
      </p:sp>
      <p:sp>
        <p:nvSpPr>
          <p:cNvPr id="3" name="Content Placeholder 2">
            <a:extLst>
              <a:ext uri="{FF2B5EF4-FFF2-40B4-BE49-F238E27FC236}">
                <a16:creationId xmlns:a16="http://schemas.microsoft.com/office/drawing/2014/main" id="{A7C95D5D-CC7F-104F-AE38-4680C6026B4A}"/>
              </a:ext>
            </a:extLst>
          </p:cNvPr>
          <p:cNvSpPr>
            <a:spLocks noGrp="1"/>
          </p:cNvSpPr>
          <p:nvPr>
            <p:ph idx="1"/>
          </p:nvPr>
        </p:nvSpPr>
        <p:spPr/>
        <p:txBody>
          <a:bodyPr/>
          <a:lstStyle/>
          <a:p>
            <a:endParaRPr lang="en-US" dirty="0"/>
          </a:p>
          <a:p>
            <a:r>
              <a:rPr lang="en-US" dirty="0"/>
              <a:t>Writing about Calgary in the same book, Dressler notes: </a:t>
            </a:r>
          </a:p>
          <a:p>
            <a:pPr marL="0" indent="0">
              <a:buNone/>
            </a:pPr>
            <a:endParaRPr lang="en-US" dirty="0"/>
          </a:p>
          <a:p>
            <a:r>
              <a:rPr lang="en-US" dirty="0"/>
              <a:t>“Prior to the implementation of [Calgary’s coordinated access] program in 2013, the numerous homeless-serving agencies and programs in Calgary were operating relatively independently of one another, with little coordination regarding client intake or shared clients. </a:t>
            </a:r>
          </a:p>
        </p:txBody>
      </p:sp>
    </p:spTree>
    <p:extLst>
      <p:ext uri="{BB962C8B-B14F-4D97-AF65-F5344CB8AC3E}">
        <p14:creationId xmlns:p14="http://schemas.microsoft.com/office/powerpoint/2010/main" val="963146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94C71-5A72-F343-B196-516ACD9AD23A}"/>
              </a:ext>
            </a:extLst>
          </p:cNvPr>
          <p:cNvSpPr>
            <a:spLocks noGrp="1"/>
          </p:cNvSpPr>
          <p:nvPr>
            <p:ph type="title"/>
          </p:nvPr>
        </p:nvSpPr>
        <p:spPr/>
        <p:txBody>
          <a:bodyPr/>
          <a:lstStyle/>
          <a:p>
            <a:r>
              <a:rPr lang="en-US" dirty="0"/>
              <a:t>Nichols &amp; </a:t>
            </a:r>
            <a:r>
              <a:rPr lang="en-US" dirty="0" err="1"/>
              <a:t>Doberstein</a:t>
            </a:r>
            <a:r>
              <a:rPr lang="en-US" dirty="0"/>
              <a:t> 2016 (cont’d)</a:t>
            </a:r>
          </a:p>
        </p:txBody>
      </p:sp>
      <p:sp>
        <p:nvSpPr>
          <p:cNvPr id="3" name="Content Placeholder 2">
            <a:extLst>
              <a:ext uri="{FF2B5EF4-FFF2-40B4-BE49-F238E27FC236}">
                <a16:creationId xmlns:a16="http://schemas.microsoft.com/office/drawing/2014/main" id="{64DC520E-B6D6-C042-B3DC-4693FF3527C4}"/>
              </a:ext>
            </a:extLst>
          </p:cNvPr>
          <p:cNvSpPr>
            <a:spLocks noGrp="1"/>
          </p:cNvSpPr>
          <p:nvPr>
            <p:ph idx="1"/>
          </p:nvPr>
        </p:nvSpPr>
        <p:spPr/>
        <p:txBody>
          <a:bodyPr/>
          <a:lstStyle/>
          <a:p>
            <a:endParaRPr lang="en-US" dirty="0"/>
          </a:p>
          <a:p>
            <a:r>
              <a:rPr lang="en-US" dirty="0"/>
              <a:t>Agencies and programs in the system of care included emergency shelters and programs offering transitional housing, permanent housing, rapid rehousing, prevention, outreach, affordable housing and support services. Combined, they did not resemble a system, but rather a fragmented collection of agencies and programs...</a:t>
            </a:r>
          </a:p>
        </p:txBody>
      </p:sp>
    </p:spTree>
    <p:extLst>
      <p:ext uri="{BB962C8B-B14F-4D97-AF65-F5344CB8AC3E}">
        <p14:creationId xmlns:p14="http://schemas.microsoft.com/office/powerpoint/2010/main" val="385120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C4E7B-A077-AA46-BC1C-0015113B5F28}"/>
              </a:ext>
            </a:extLst>
          </p:cNvPr>
          <p:cNvSpPr>
            <a:spLocks noGrp="1"/>
          </p:cNvSpPr>
          <p:nvPr>
            <p:ph type="title"/>
          </p:nvPr>
        </p:nvSpPr>
        <p:spPr/>
        <p:txBody>
          <a:bodyPr/>
          <a:lstStyle/>
          <a:p>
            <a:r>
              <a:rPr lang="en-US" dirty="0"/>
              <a:t>Nichols &amp; </a:t>
            </a:r>
            <a:r>
              <a:rPr lang="en-US" dirty="0" err="1"/>
              <a:t>Doberstein</a:t>
            </a:r>
            <a:r>
              <a:rPr lang="en-US" dirty="0"/>
              <a:t> 2016 (cont’d)</a:t>
            </a:r>
          </a:p>
        </p:txBody>
      </p:sp>
      <p:sp>
        <p:nvSpPr>
          <p:cNvPr id="3" name="Content Placeholder 2">
            <a:extLst>
              <a:ext uri="{FF2B5EF4-FFF2-40B4-BE49-F238E27FC236}">
                <a16:creationId xmlns:a16="http://schemas.microsoft.com/office/drawing/2014/main" id="{994C7436-FE78-3F4C-9FD6-2FB96FA53378}"/>
              </a:ext>
            </a:extLst>
          </p:cNvPr>
          <p:cNvSpPr>
            <a:spLocks noGrp="1"/>
          </p:cNvSpPr>
          <p:nvPr>
            <p:ph idx="1"/>
          </p:nvPr>
        </p:nvSpPr>
        <p:spPr/>
        <p:txBody>
          <a:bodyPr/>
          <a:lstStyle/>
          <a:p>
            <a:endParaRPr lang="en-US" dirty="0"/>
          </a:p>
          <a:p>
            <a:r>
              <a:rPr lang="en-US" dirty="0"/>
              <a:t>Homeless individuals were often being served by multiple agencies and sat on multiple waitlists for housing, each of which was accessible only through the program itself.” </a:t>
            </a:r>
          </a:p>
          <a:p>
            <a:endParaRPr lang="en-US" dirty="0"/>
          </a:p>
          <a:p>
            <a:r>
              <a:rPr lang="en-US" dirty="0"/>
              <a:t>She continues…</a:t>
            </a:r>
          </a:p>
        </p:txBody>
      </p:sp>
    </p:spTree>
    <p:extLst>
      <p:ext uri="{BB962C8B-B14F-4D97-AF65-F5344CB8AC3E}">
        <p14:creationId xmlns:p14="http://schemas.microsoft.com/office/powerpoint/2010/main" val="2623660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6C99-83D1-5346-B37B-626A273CD787}"/>
              </a:ext>
            </a:extLst>
          </p:cNvPr>
          <p:cNvSpPr>
            <a:spLocks noGrp="1"/>
          </p:cNvSpPr>
          <p:nvPr>
            <p:ph type="title"/>
          </p:nvPr>
        </p:nvSpPr>
        <p:spPr/>
        <p:txBody>
          <a:bodyPr/>
          <a:lstStyle/>
          <a:p>
            <a:r>
              <a:rPr lang="en-US" dirty="0"/>
              <a:t>Nichols &amp; </a:t>
            </a:r>
            <a:r>
              <a:rPr lang="en-US" dirty="0" err="1"/>
              <a:t>Doberstein</a:t>
            </a:r>
            <a:r>
              <a:rPr lang="en-US" dirty="0"/>
              <a:t> 2016 (cont’d)</a:t>
            </a:r>
          </a:p>
        </p:txBody>
      </p:sp>
      <p:sp>
        <p:nvSpPr>
          <p:cNvPr id="3" name="Content Placeholder 2">
            <a:extLst>
              <a:ext uri="{FF2B5EF4-FFF2-40B4-BE49-F238E27FC236}">
                <a16:creationId xmlns:a16="http://schemas.microsoft.com/office/drawing/2014/main" id="{1EC865E6-EB21-014D-9738-D255793151A7}"/>
              </a:ext>
            </a:extLst>
          </p:cNvPr>
          <p:cNvSpPr>
            <a:spLocks noGrp="1"/>
          </p:cNvSpPr>
          <p:nvPr>
            <p:ph idx="1"/>
          </p:nvPr>
        </p:nvSpPr>
        <p:spPr/>
        <p:txBody>
          <a:bodyPr/>
          <a:lstStyle/>
          <a:p>
            <a:endParaRPr lang="en-US" dirty="0"/>
          </a:p>
          <a:p>
            <a:r>
              <a:rPr lang="en-US" dirty="0"/>
              <a:t>“Not only was this fragmented system difficult for clients to navigate—and potentially re-traumatizing because it required them to tell their story over and over again—but agency and program accountability was also lacking. Agencies had the ability to refuse to serve clients based on their own assessment of programmatic fit, or if the client’s needs were too complex. </a:t>
            </a:r>
          </a:p>
          <a:p>
            <a:endParaRPr lang="en-US" dirty="0"/>
          </a:p>
          <a:p>
            <a:r>
              <a:rPr lang="en-US" dirty="0"/>
              <a:t>[The quote continues…]</a:t>
            </a:r>
          </a:p>
        </p:txBody>
      </p:sp>
    </p:spTree>
    <p:extLst>
      <p:ext uri="{BB962C8B-B14F-4D97-AF65-F5344CB8AC3E}">
        <p14:creationId xmlns:p14="http://schemas.microsoft.com/office/powerpoint/2010/main" val="2066121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NFC_THEME" id="{69B92CF1-4FD0-40FB-9609-F586933B280D}" vid="{7F2CDE7F-91B8-4DD2-B7BE-79D6084D8A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3863</TotalTime>
  <Words>740</Words>
  <Application>Microsoft Macintosh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Clarity</vt:lpstr>
      <vt:lpstr>   system planning</vt:lpstr>
      <vt:lpstr>Overview</vt:lpstr>
      <vt:lpstr>Nichols &amp; Doberstein 2016</vt:lpstr>
      <vt:lpstr>Nichols &amp; Doberstein 2016</vt:lpstr>
      <vt:lpstr>Nichols &amp; Doberstein 2016</vt:lpstr>
      <vt:lpstr>Nichols &amp; Doberstein 2016 (cont’d)</vt:lpstr>
      <vt:lpstr>Nichols &amp; Doberstein 2016 (cont’d)</vt:lpstr>
      <vt:lpstr>Nichols &amp; Doberstein 2016 (cont’d)</vt:lpstr>
      <vt:lpstr>Nichols &amp; Doberstein 2016 (cont’d)</vt:lpstr>
      <vt:lpstr>Nichols &amp; Doberstein 2016 (cont’d)</vt:lpstr>
      <vt:lpstr>Pushback</vt:lpstr>
      <vt:lpstr>Question for you</vt:lpstr>
      <vt:lpstr>Doberstein 2016</vt:lpstr>
      <vt:lpstr>Doberstein 2016</vt:lpstr>
      <vt:lpstr>Doberstein 2016 (cont’d)</vt:lpstr>
      <vt:lpstr>Doberstein 2016 (cont’d)</vt:lpstr>
      <vt:lpstr>Calgary</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Nick Falvo</dc:creator>
  <cp:keywords/>
  <dc:description/>
  <cp:lastModifiedBy>Nick Falvo</cp:lastModifiedBy>
  <cp:revision>109</cp:revision>
  <dcterms:created xsi:type="dcterms:W3CDTF">2019-08-19T21:05:27Z</dcterms:created>
  <dcterms:modified xsi:type="dcterms:W3CDTF">2022-04-01T12:19:06Z</dcterms:modified>
  <cp:category/>
</cp:coreProperties>
</file>