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327" r:id="rId4"/>
    <p:sldId id="348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46" r:id="rId22"/>
    <p:sldId id="260" r:id="rId23"/>
    <p:sldId id="261" r:id="rId24"/>
    <p:sldId id="262" r:id="rId25"/>
    <p:sldId id="266" r:id="rId26"/>
    <p:sldId id="267" r:id="rId27"/>
    <p:sldId id="268" r:id="rId28"/>
    <p:sldId id="269" r:id="rId29"/>
    <p:sldId id="270" r:id="rId30"/>
    <p:sldId id="271" r:id="rId31"/>
    <p:sldId id="273" r:id="rId32"/>
    <p:sldId id="276" r:id="rId33"/>
    <p:sldId id="347" r:id="rId34"/>
    <p:sldId id="285" r:id="rId35"/>
    <p:sldId id="286" r:id="rId36"/>
    <p:sldId id="287" r:id="rId37"/>
    <p:sldId id="291" r:id="rId38"/>
    <p:sldId id="297" r:id="rId39"/>
    <p:sldId id="298" r:id="rId40"/>
    <p:sldId id="288" r:id="rId41"/>
    <p:sldId id="289" r:id="rId42"/>
    <p:sldId id="258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8281"/>
  </p:normalViewPr>
  <p:slideViewPr>
    <p:cSldViewPr>
      <p:cViewPr varScale="1">
        <p:scale>
          <a:sx n="97" d="100"/>
          <a:sy n="97" d="100"/>
        </p:scale>
        <p:origin x="2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Source</a:t>
            </a:r>
            <a:r>
              <a:rPr lang="en-US" dirty="0"/>
              <a:t>: </a:t>
            </a:r>
            <a:r>
              <a:rPr lang="en-US" dirty="0" err="1"/>
              <a:t>Falvo</a:t>
            </a:r>
            <a:r>
              <a:rPr lang="en-US" dirty="0"/>
              <a:t>, N. (2020). </a:t>
            </a:r>
            <a:r>
              <a:rPr lang="en-US" i="1" dirty="0"/>
              <a:t>The long-term impact of the COVID-19 Recession on homelessness in Canada: What to expect, what to track, what to do</a:t>
            </a:r>
            <a:r>
              <a:rPr lang="en-US" dirty="0"/>
              <a:t>. Report commissioned by Employment and Social Development Canada. https://</a:t>
            </a:r>
            <a:r>
              <a:rPr lang="en-US" dirty="0" err="1"/>
              <a:t>nickfalvo.ca</a:t>
            </a:r>
            <a:r>
              <a:rPr lang="en-US" dirty="0"/>
              <a:t>/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66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3/28/22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dirty="0"/>
              <a:t>The basics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Homelessness 101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Canadian Housing &amp; Renewal Association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Apr 25, 2022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2A9A-CD7A-A34A-9C12-E236A1AA2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causes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C4C4B-3072-EA4C-9F0A-358CD1B4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/>
              <a:t>CAVEAT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Even in a community with very good availability of affordable housing, some homelessness is still inevitable.</a:t>
            </a:r>
          </a:p>
        </p:txBody>
      </p:sp>
    </p:spTree>
    <p:extLst>
      <p:ext uri="{BB962C8B-B14F-4D97-AF65-F5344CB8AC3E}">
        <p14:creationId xmlns:p14="http://schemas.microsoft.com/office/powerpoint/2010/main" val="239707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C664-5986-A542-9705-4353601B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Individual-level 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F1DE2-CD82-9843-9FFD-D05D5D9B7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Whether a community has a little homelessness or a lot of homelessness, it can often be predicted which types of persons become homeless. </a:t>
            </a:r>
          </a:p>
          <a:p>
            <a:endParaRPr lang="en-US" dirty="0"/>
          </a:p>
          <a:p>
            <a:r>
              <a:rPr lang="en-US" dirty="0"/>
              <a:t>The characteristics that increase the vulnerability of some persons to homelessness are known as </a:t>
            </a:r>
            <a:r>
              <a:rPr lang="en-US" b="1" dirty="0"/>
              <a:t>individual-level risk factors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5074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827E0-548F-9F41-B7EA-284FE12AF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Individual-level risk factors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90C1C-4DD8-F84B-925F-0C8481FFB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officials can understand these, they can: </a:t>
            </a:r>
          </a:p>
          <a:p>
            <a:endParaRPr lang="en-US" dirty="0"/>
          </a:p>
          <a:p>
            <a:pPr marL="457200" indent="-457200">
              <a:buAutoNum type="alphaLcParenR"/>
            </a:pPr>
            <a:r>
              <a:rPr lang="en-US" dirty="0"/>
              <a:t>Target prevention programs specifically at such individuals; and 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/>
              <a:t>Design programs uniquely tailored to such individuals that can help them after they become homeless.</a:t>
            </a:r>
          </a:p>
        </p:txBody>
      </p:sp>
    </p:spTree>
    <p:extLst>
      <p:ext uri="{BB962C8B-B14F-4D97-AF65-F5344CB8AC3E}">
        <p14:creationId xmlns:p14="http://schemas.microsoft.com/office/powerpoint/2010/main" val="707848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D13A-07FE-C748-83A9-A7BA87F6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Individual-level risk factors (cont’d)</a:t>
            </a:r>
          </a:p>
        </p:txBody>
      </p:sp>
      <p:pic>
        <p:nvPicPr>
          <p:cNvPr id="4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D9CC284-703A-614F-B0B1-9CA57376A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44" y="1600200"/>
            <a:ext cx="7222111" cy="4421188"/>
          </a:xfrm>
        </p:spPr>
      </p:pic>
    </p:spTree>
    <p:extLst>
      <p:ext uri="{BB962C8B-B14F-4D97-AF65-F5344CB8AC3E}">
        <p14:creationId xmlns:p14="http://schemas.microsoft.com/office/powerpoint/2010/main" val="3018141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965C1-F6AE-C443-BF2E-C15C61F2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Individual-level risk factors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BCB3F-D1C7-0F45-9188-D423B4336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Nilsson et al. article provides odds ratios.</a:t>
            </a:r>
          </a:p>
          <a:p>
            <a:endParaRPr lang="en-US" dirty="0"/>
          </a:p>
          <a:p>
            <a:r>
              <a:rPr lang="en-US" dirty="0"/>
              <a:t>The odds ratios refer to how many times more likely such a person is to experience homelessness than somebody without the characteristic in question (based on the cited study).  </a:t>
            </a:r>
          </a:p>
        </p:txBody>
      </p:sp>
    </p:spTree>
    <p:extLst>
      <p:ext uri="{BB962C8B-B14F-4D97-AF65-F5344CB8AC3E}">
        <p14:creationId xmlns:p14="http://schemas.microsoft.com/office/powerpoint/2010/main" val="411998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C8456-249F-BC4B-A8CF-32F4078B6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Individual-level risk factors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1CF05-0CFD-2E4F-A09F-09BA40510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702CF83-CA7F-9E45-96C6-53C8EABA0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697526"/>
              </p:ext>
            </p:extLst>
          </p:nvPr>
        </p:nvGraphicFramePr>
        <p:xfrm>
          <a:off x="1187624" y="1600200"/>
          <a:ext cx="6120680" cy="4277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9064">
                  <a:extLst>
                    <a:ext uri="{9D8B030D-6E8A-4147-A177-3AD203B41FA5}">
                      <a16:colId xmlns:a16="http://schemas.microsoft.com/office/drawing/2014/main" val="690703436"/>
                    </a:ext>
                  </a:extLst>
                </a:gridCol>
                <a:gridCol w="2071616">
                  <a:extLst>
                    <a:ext uri="{9D8B030D-6E8A-4147-A177-3AD203B41FA5}">
                      <a16:colId xmlns:a16="http://schemas.microsoft.com/office/drawing/2014/main" val="3551771883"/>
                    </a:ext>
                  </a:extLst>
                </a:gridCol>
              </a:tblGrid>
              <a:tr h="573946">
                <a:tc>
                  <a:txBody>
                    <a:bodyPr/>
                    <a:lstStyle/>
                    <a:p>
                      <a:r>
                        <a:rPr lang="en-US" dirty="0"/>
                        <a:t>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Odds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44508"/>
                  </a:ext>
                </a:extLst>
              </a:tr>
              <a:tr h="573946">
                <a:tc>
                  <a:txBody>
                    <a:bodyPr/>
                    <a:lstStyle/>
                    <a:p>
                      <a:r>
                        <a:rPr lang="en-US" dirty="0"/>
                        <a:t>History in foster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591158"/>
                  </a:ext>
                </a:extLst>
              </a:tr>
              <a:tr h="990645">
                <a:tc>
                  <a:txBody>
                    <a:bodyPr/>
                    <a:lstStyle/>
                    <a:p>
                      <a:r>
                        <a:rPr lang="en-US" dirty="0"/>
                        <a:t>Having previously attempted suicide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860430"/>
                  </a:ext>
                </a:extLst>
              </a:tr>
              <a:tr h="573946">
                <a:tc>
                  <a:txBody>
                    <a:bodyPr/>
                    <a:lstStyle/>
                    <a:p>
                      <a:r>
                        <a:rPr lang="en-US" dirty="0"/>
                        <a:t>History of running away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040537"/>
                  </a:ext>
                </a:extLst>
              </a:tr>
              <a:tr h="990645">
                <a:tc>
                  <a:txBody>
                    <a:bodyPr/>
                    <a:lstStyle/>
                    <a:p>
                      <a:r>
                        <a:rPr lang="en-US" dirty="0"/>
                        <a:t>History of criminal </a:t>
                      </a:r>
                      <a:r>
                        <a:rPr lang="en-US" dirty="0" err="1"/>
                        <a:t>behaviour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712891"/>
                  </a:ext>
                </a:extLst>
              </a:tr>
              <a:tr h="573946">
                <a:tc>
                  <a:txBody>
                    <a:bodyPr/>
                    <a:lstStyle/>
                    <a:p>
                      <a:r>
                        <a:rPr lang="en-US" dirty="0"/>
                        <a:t>Physically abused as a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90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3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59C6B-99D0-7C46-B7F7-60E2F248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Individual-level risk factors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B16FC-01C2-E042-BA5C-B149ACF33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Persons with such risk factors should not be blamed for having them. </a:t>
            </a:r>
          </a:p>
          <a:p>
            <a:endParaRPr lang="en-US" dirty="0"/>
          </a:p>
          <a:p>
            <a:r>
              <a:rPr lang="en-US" dirty="0"/>
              <a:t>For example, children do not choose to be in foster care; rather, they are there for reasons beyond their own control. </a:t>
            </a:r>
          </a:p>
          <a:p>
            <a:endParaRPr lang="en-US" dirty="0"/>
          </a:p>
          <a:p>
            <a:r>
              <a:rPr lang="en-US" dirty="0"/>
              <a:t>And in many cases, a lack of housing affordability itself is a reason for some of these risk factors. </a:t>
            </a:r>
          </a:p>
        </p:txBody>
      </p:sp>
    </p:spTree>
    <p:extLst>
      <p:ext uri="{BB962C8B-B14F-4D97-AF65-F5344CB8AC3E}">
        <p14:creationId xmlns:p14="http://schemas.microsoft.com/office/powerpoint/2010/main" val="2162261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BB473-B71B-324C-A1F3-675DABC3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55886-5E1E-9642-BD3F-214DF3739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Here I refer to publicly-funded systems working together in ways that are poorly-designed, poorly-implemented, or both. </a:t>
            </a:r>
          </a:p>
          <a:p>
            <a:endParaRPr lang="en-US" dirty="0"/>
          </a:p>
          <a:p>
            <a:r>
              <a:rPr lang="en-US" dirty="0"/>
              <a:t>These </a:t>
            </a:r>
            <a:r>
              <a:rPr lang="en-US" b="1" dirty="0"/>
              <a:t>systems failures</a:t>
            </a:r>
            <a:r>
              <a:rPr lang="en-US" dirty="0"/>
              <a:t> have the unintended consequence of exacerbating homelessness. </a:t>
            </a:r>
          </a:p>
        </p:txBody>
      </p:sp>
    </p:spTree>
    <p:extLst>
      <p:ext uri="{BB962C8B-B14F-4D97-AF65-F5344CB8AC3E}">
        <p14:creationId xmlns:p14="http://schemas.microsoft.com/office/powerpoint/2010/main" val="829500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15329-643B-3247-ACF1-0C3974DD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failures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42DD8-FD24-5B4F-A538-2EA687901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One example of a systems failure is a correctional facility discharging persons directly into homelessness without working proactively with local homelessness officials to create a ‘soft landing.’ </a:t>
            </a:r>
          </a:p>
        </p:txBody>
      </p:sp>
    </p:spTree>
    <p:extLst>
      <p:ext uri="{BB962C8B-B14F-4D97-AF65-F5344CB8AC3E}">
        <p14:creationId xmlns:p14="http://schemas.microsoft.com/office/powerpoint/2010/main" val="4081059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89109-23DD-7B49-816E-C94DF38B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failures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CDA7-4009-2B4D-8B57-CFEDAB922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Another example pertains to youth ‘aging out of care.’ </a:t>
            </a:r>
          </a:p>
          <a:p>
            <a:endParaRPr lang="en-US" dirty="0"/>
          </a:p>
          <a:p>
            <a:r>
              <a:rPr lang="en-US" dirty="0"/>
              <a:t>While the child welfare system offered structure, suddenly the youth must fend for themselves on a low income.</a:t>
            </a:r>
          </a:p>
          <a:p>
            <a:endParaRPr lang="en-US" dirty="0"/>
          </a:p>
          <a:p>
            <a:r>
              <a:rPr lang="en-US" dirty="0"/>
              <a:t>Housing secured by such youth is often shared (the youth might rent  room in a house with complete strangers). </a:t>
            </a:r>
          </a:p>
        </p:txBody>
      </p:sp>
    </p:spTree>
    <p:extLst>
      <p:ext uri="{BB962C8B-B14F-4D97-AF65-F5344CB8AC3E}">
        <p14:creationId xmlns:p14="http://schemas.microsoft.com/office/powerpoint/2010/main" val="147349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0C3E-35F0-364F-8A72-434C9DF7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A468-654E-564C-B557-47D7A64F9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Causes</a:t>
            </a:r>
          </a:p>
          <a:p>
            <a:endParaRPr lang="en-US" dirty="0"/>
          </a:p>
          <a:p>
            <a:r>
              <a:rPr lang="en-US" dirty="0"/>
              <a:t>Categorization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Solutions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9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1BD0-EC43-AF42-A800-04A691EA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failures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583FC-E782-8644-BD48-F9B744EA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They might struggle in their dealings with both housemates and a landlord. </a:t>
            </a:r>
          </a:p>
          <a:p>
            <a:endParaRPr lang="en-US" dirty="0"/>
          </a:p>
          <a:p>
            <a:r>
              <a:rPr lang="en-US" dirty="0"/>
              <a:t>Perhaps not surprisingly, one recent study has found that youth who are permitted to stay longer in foster care are less likely to end up homeless.</a:t>
            </a:r>
          </a:p>
        </p:txBody>
      </p:sp>
    </p:spTree>
    <p:extLst>
      <p:ext uri="{BB962C8B-B14F-4D97-AF65-F5344CB8AC3E}">
        <p14:creationId xmlns:p14="http://schemas.microsoft.com/office/powerpoint/2010/main" val="3381393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5E313-68C9-C846-9D21-C9425549A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6134B-9AEA-B84E-A157-7B6211E84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Categorization of persons experiencing homelessness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5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790E-A19F-8D43-9C47-B45BAD7D2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homeless?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F6630-F7D2-AD4D-A41D-2C12AC972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Where people are sleeping.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Level of acuity or vulnerability according to an assessment tool.</a:t>
            </a:r>
          </a:p>
          <a:p>
            <a:endParaRPr lang="en-US" dirty="0"/>
          </a:p>
          <a:p>
            <a:r>
              <a:rPr lang="en-US" dirty="0"/>
              <a:t>The ones that are going to require case management support their whole lives vs. the ones who won’t.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67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1AF6-7987-3A4B-9896-98537CDC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homeless (cont’d)?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E3439-C33A-6948-81B3-C69B59176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Household type/size (e.g., one-person household, families, etc.)</a:t>
            </a:r>
          </a:p>
          <a:p>
            <a:endParaRPr lang="en-US" dirty="0"/>
          </a:p>
          <a:p>
            <a:r>
              <a:rPr lang="en-US" dirty="0"/>
              <a:t>Age of individuals (e.g., youth, older adults, etc.).</a:t>
            </a:r>
          </a:p>
          <a:p>
            <a:endParaRPr lang="en-US" dirty="0"/>
          </a:p>
          <a:p>
            <a:r>
              <a:rPr lang="en-US" dirty="0"/>
              <a:t>Ethnicity (e.g., Indigenous).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05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A88E-4D3D-D441-9EB6-DFB646C1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homeless (cont’d)?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385D-B4AA-B24F-9DCC-5C2567BA9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 dirty="0"/>
          </a:p>
          <a:p>
            <a:pPr lvl="0"/>
            <a:r>
              <a:rPr lang="en-CA" dirty="0"/>
              <a:t>Traumatic experience (e.g., family violence, veterans, torture survivor).</a:t>
            </a:r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CA" dirty="0"/>
              <a:t>Status in Canada (</a:t>
            </a:r>
            <a:r>
              <a:rPr lang="en-CA" dirty="0" err="1"/>
              <a:t>e.g</a:t>
            </a:r>
            <a:r>
              <a:rPr lang="en-CA" dirty="0"/>
              <a:t>, refugee claimant).</a:t>
            </a:r>
          </a:p>
          <a:p>
            <a:pPr lvl="0"/>
            <a:endParaRPr lang="en-CA" dirty="0"/>
          </a:p>
          <a:p>
            <a:pPr lvl="0"/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46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8C75-27DF-5148-958C-846F11B1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Home Directives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E137-7A41-7842-B8F2-804E88EAF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chronically homeless if you are currently experiencing homelessness and meet at least 1 of the following criteria: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You’ve had a total of at least 180 days of homelessness over the past year.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You have recurrent experiences of homelessness over the past 3 years, with a cumulative duration of at least 18 months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88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E6AC-58DC-CF45-80CA-D17C1D929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Home Directives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B0B58-441B-7244-8C4A-C56FDACFA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Definitions of absolute homelessness found in Reaching Home’s Directives are based largely on definitions arrived at by the Canadian Observatory on Homelessness.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54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2C1B3-9E9E-A94A-A53F-6C649521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D6223-3FD3-1E49-AED9-1E18A4AF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Kuhn and Culhane (1998) did ground-breaking research in this area. </a:t>
            </a:r>
          </a:p>
        </p:txBody>
      </p:sp>
    </p:spTree>
    <p:extLst>
      <p:ext uri="{BB962C8B-B14F-4D97-AF65-F5344CB8AC3E}">
        <p14:creationId xmlns:p14="http://schemas.microsoft.com/office/powerpoint/2010/main" val="952828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7D627-AFDA-D84D-BA00-84B9B29F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analysis (cont’d)</a:t>
            </a:r>
          </a:p>
        </p:txBody>
      </p:sp>
      <p:pic>
        <p:nvPicPr>
          <p:cNvPr id="5" name="Content Placeholder 4" descr="A close up of a newspaper&#10;&#10;Description automatically generated">
            <a:extLst>
              <a:ext uri="{FF2B5EF4-FFF2-40B4-BE49-F238E27FC236}">
                <a16:creationId xmlns:a16="http://schemas.microsoft.com/office/drawing/2014/main" id="{9ADACE06-3191-C341-AFB1-068D7112B4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717" y="1600200"/>
            <a:ext cx="4914566" cy="4421188"/>
          </a:xfrm>
        </p:spPr>
      </p:pic>
    </p:spTree>
    <p:extLst>
      <p:ext uri="{BB962C8B-B14F-4D97-AF65-F5344CB8AC3E}">
        <p14:creationId xmlns:p14="http://schemas.microsoft.com/office/powerpoint/2010/main" val="2719549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1F6A-AF6E-674E-ADE7-F62F308C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analysis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A05B-777B-564F-A4AB-0EC3B1CC6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They developed a typology of shelter stay patterns based on length of stay + rate of readmission. </a:t>
            </a:r>
          </a:p>
          <a:p>
            <a:endParaRPr lang="en-US" dirty="0"/>
          </a:p>
          <a:p>
            <a:r>
              <a:rPr lang="en-US" dirty="0"/>
              <a:t>Their work focused on single homeless adults in New York City (1988 to 1995) &amp; Philadelphia (1991 to 1995).</a:t>
            </a:r>
          </a:p>
          <a:p>
            <a:endParaRPr lang="en-US" dirty="0"/>
          </a:p>
          <a:p>
            <a:r>
              <a:rPr lang="en-US" dirty="0"/>
              <a:t>They found three distinct patterns of stays, and termed them ‘transitional,’ ‘episodic,’ or ‘chronic.’</a:t>
            </a:r>
          </a:p>
        </p:txBody>
      </p:sp>
    </p:spTree>
    <p:extLst>
      <p:ext uri="{BB962C8B-B14F-4D97-AF65-F5344CB8AC3E}">
        <p14:creationId xmlns:p14="http://schemas.microsoft.com/office/powerpoint/2010/main" val="192854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EC0EC-472C-6643-A9BC-932E6E7D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144C6-4400-E744-B095-D5EC192C4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causes homelessness?</a:t>
            </a:r>
          </a:p>
        </p:txBody>
      </p:sp>
    </p:spTree>
    <p:extLst>
      <p:ext uri="{BB962C8B-B14F-4D97-AF65-F5344CB8AC3E}">
        <p14:creationId xmlns:p14="http://schemas.microsoft.com/office/powerpoint/2010/main" val="5417536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5D301-B76D-C04E-825A-73DA8DB2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analysis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D1FC5-C097-4B43-92E6-3F85E1815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Transitional shelter users = small # of episodes of homelessness over multi-year period.</a:t>
            </a:r>
          </a:p>
          <a:p>
            <a:endParaRPr lang="en-US" dirty="0"/>
          </a:p>
          <a:p>
            <a:r>
              <a:rPr lang="en-US" dirty="0"/>
              <a:t>Episodic users = frequent episodes, cycling through shelter system, jail, hospital, treatment </a:t>
            </a:r>
            <a:r>
              <a:rPr lang="en-US" dirty="0" err="1"/>
              <a:t>centres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Chronic shelter users = fewer, yet longer episodes of homelessness than episodic folks.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10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D01B-08E8-BB4E-BFA6-EE58FEF6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analysis (cont’d)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681BB51-974B-AC47-96FE-9174FBA38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654" y="1600200"/>
            <a:ext cx="5102692" cy="4421188"/>
          </a:xfrm>
        </p:spPr>
      </p:pic>
    </p:spTree>
    <p:extLst>
      <p:ext uri="{BB962C8B-B14F-4D97-AF65-F5344CB8AC3E}">
        <p14:creationId xmlns:p14="http://schemas.microsoft.com/office/powerpoint/2010/main" val="2611150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91CCC-1DA3-0B46-9E77-140DBF52A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analysis (cont’d)</a:t>
            </a:r>
          </a:p>
        </p:txBody>
      </p:sp>
      <p:pic>
        <p:nvPicPr>
          <p:cNvPr id="5" name="Content Placeholder 4" descr="A picture containing table, holding, knife, room&#10;&#10;Description automatically generated">
            <a:extLst>
              <a:ext uri="{FF2B5EF4-FFF2-40B4-BE49-F238E27FC236}">
                <a16:creationId xmlns:a16="http://schemas.microsoft.com/office/drawing/2014/main" id="{D88E5814-25B8-B047-8F57-DC84BF217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93144"/>
            <a:ext cx="7924800" cy="3035300"/>
          </a:xfrm>
        </p:spPr>
      </p:pic>
    </p:spTree>
    <p:extLst>
      <p:ext uri="{BB962C8B-B14F-4D97-AF65-F5344CB8AC3E}">
        <p14:creationId xmlns:p14="http://schemas.microsoft.com/office/powerpoint/2010/main" val="14251441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8256-43F5-3549-A21F-00F343974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4B6EF-9FC2-164E-A3D0-EBDDE8548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0451878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5180D-F762-F842-AFC8-C464D9F0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E6E4-4C9B-9C49-B8D5-B3A0FB465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Limited resources result in a lot of debate.</a:t>
            </a:r>
          </a:p>
          <a:p>
            <a:endParaRPr lang="en-US" dirty="0"/>
          </a:p>
          <a:p>
            <a:r>
              <a:rPr lang="en-US" dirty="0"/>
              <a:t>There’s messiness in all of this.</a:t>
            </a:r>
          </a:p>
          <a:p>
            <a:endParaRPr lang="en-US" dirty="0"/>
          </a:p>
          <a:p>
            <a:r>
              <a:rPr lang="en-US" dirty="0"/>
              <a:t>We all try to simplify.</a:t>
            </a:r>
          </a:p>
          <a:p>
            <a:endParaRPr lang="en-US" dirty="0"/>
          </a:p>
          <a:p>
            <a:r>
              <a:rPr lang="en-US" dirty="0"/>
              <a:t>There’s no recipe book.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358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4426-394C-7946-8E44-B03442FD0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3C033-0F70-8A49-AA4B-BCD7BB84D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Reasons why people become homeless differ, so solutions should too.</a:t>
            </a:r>
          </a:p>
          <a:p>
            <a:endParaRPr lang="en-US" dirty="0"/>
          </a:p>
          <a:p>
            <a:r>
              <a:rPr lang="en-US" dirty="0"/>
              <a:t>It’s not clear we have such a strong level of sophistication in our homeless-serving systems of care to have ready-made solutions to each type of homelessness.</a:t>
            </a:r>
          </a:p>
          <a:p>
            <a:endParaRPr lang="en-US" dirty="0"/>
          </a:p>
          <a:p>
            <a:r>
              <a:rPr lang="en-US" dirty="0"/>
              <a:t>Fundamentally, everyone needs affordable housing.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285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27EA8-D31E-1E47-874C-4A0886CC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C19D7-2873-7C44-AB23-9557FFAC2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 dirty="0"/>
          </a:p>
          <a:p>
            <a:pPr lvl="0"/>
            <a:r>
              <a:rPr lang="en-CA" dirty="0"/>
              <a:t>There are unique pathways into homelessness, and unique pathways out.</a:t>
            </a:r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CA" dirty="0"/>
              <a:t>It’s reasonable to suggest higher acuity and longer shelter stay mean more intensive supports.</a:t>
            </a:r>
          </a:p>
          <a:p>
            <a:pPr lvl="0"/>
            <a:endParaRPr lang="en-CA" dirty="0"/>
          </a:p>
          <a:p>
            <a:pPr lvl="0"/>
            <a:r>
              <a:rPr lang="en-CA" dirty="0"/>
              <a:t>Key question: how many resources do you put into the various policy responses.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47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6B685-67D0-3545-876B-DF5235CA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56259-1E78-814D-B3B2-6C6636FFC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Some clients will always need social work support. Some will not.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system-planning organizations are trying to do more with less. Experimentation—e.g., Adaptive Case Management (to which we’ll return on Oct 26).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143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B05FE-26EA-FD4C-9E17-69DA6321D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91719-C53E-7240-84DA-5B7465AF9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 dirty="0"/>
          </a:p>
          <a:p>
            <a:pPr lvl="0"/>
            <a:r>
              <a:rPr lang="en-CA" dirty="0"/>
              <a:t>Various levels of staff support</a:t>
            </a:r>
          </a:p>
          <a:p>
            <a:endParaRPr lang="en-CA" dirty="0"/>
          </a:p>
          <a:p>
            <a:pPr lvl="0"/>
            <a:r>
              <a:rPr lang="en-CA" dirty="0"/>
              <a:t>Various models (e.g., scattered site vs. place-based)</a:t>
            </a:r>
          </a:p>
          <a:p>
            <a:endParaRPr lang="en-CA" dirty="0"/>
          </a:p>
          <a:p>
            <a:pPr lvl="0"/>
            <a:r>
              <a:rPr lang="en-CA" dirty="0"/>
              <a:t>Various lengths of support (e.g., temporary, permanent)</a:t>
            </a:r>
          </a:p>
          <a:p>
            <a:endParaRPr lang="en-CA" dirty="0"/>
          </a:p>
          <a:p>
            <a:pPr lvl="0"/>
            <a:r>
              <a:rPr lang="en-CA" dirty="0"/>
              <a:t>Non-housing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230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0AAE3-CE90-5A4C-9D8B-79C4BB82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2E25A-51D9-DD42-ABAD-B55A35385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 dirty="0"/>
          </a:p>
          <a:p>
            <a:pPr lvl="0"/>
            <a:r>
              <a:rPr lang="en-CA" dirty="0"/>
              <a:t>Staff often learn a great deal about people after they’ve been housed. Then, there can be course correction. That process is key.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lvl="0"/>
            <a:r>
              <a:rPr lang="en-CA" dirty="0"/>
              <a:t>Ideally, your policy response should be flexible. It should be able to change with time, as you course correct.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AD9B1-EF07-A141-9345-F10F593B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01FA8-C988-4D4B-AFBD-DC14F1845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factors make the rate of per-capita homelessness higher in one community than in another?</a:t>
            </a:r>
          </a:p>
          <a:p>
            <a:endParaRPr lang="en-US" dirty="0"/>
          </a:p>
          <a:p>
            <a:r>
              <a:rPr lang="en-US" dirty="0"/>
              <a:t>I’m going to call such factors </a:t>
            </a:r>
            <a:r>
              <a:rPr lang="en-US" b="1" dirty="0"/>
              <a:t>structural causes </a:t>
            </a:r>
            <a:r>
              <a:rPr lang="en-US" dirty="0"/>
              <a:t>of homelessness.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885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99B3-8C79-4347-8E24-26115CD4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DB6A-67FC-8B44-A539-CAEEC83B1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Calgary Homeless Foundation funds permanent place-based supportive housing (highest acuity) $35-$40K per person per year, and that does not include capital cost (i.e. up front costs on building).  </a:t>
            </a:r>
          </a:p>
          <a:p>
            <a:endParaRPr lang="en-US" dirty="0"/>
          </a:p>
          <a:p>
            <a:r>
              <a:rPr lang="en-US" dirty="0"/>
              <a:t>This cost also doesn’t include social assistance. </a:t>
            </a:r>
          </a:p>
        </p:txBody>
      </p:sp>
    </p:spTree>
    <p:extLst>
      <p:ext uri="{BB962C8B-B14F-4D97-AF65-F5344CB8AC3E}">
        <p14:creationId xmlns:p14="http://schemas.microsoft.com/office/powerpoint/2010/main" val="41561813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1EDA-E009-1F44-B209-7F9B5C223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1166A-C5FC-BF49-ADD9-891F0BDE8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By contrast, Adaptive Case Management (which we’ll discuss later) would pay $5K per year for some people and get them housed (e.g., move-in costs, including damage deposit, some rent supp $).</a:t>
            </a:r>
          </a:p>
        </p:txBody>
      </p:sp>
    </p:spTree>
    <p:extLst>
      <p:ext uri="{BB962C8B-B14F-4D97-AF65-F5344CB8AC3E}">
        <p14:creationId xmlns:p14="http://schemas.microsoft.com/office/powerpoint/2010/main" val="36903080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A43E-93FC-C745-9BC0-0C1B85F89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it all 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8769C9-D733-2C46-AEB7-27F8F1254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We’ve covered a lot of ground in this module.</a:t>
            </a:r>
          </a:p>
          <a:p>
            <a:endParaRPr lang="en-US" dirty="0"/>
          </a:p>
          <a:p>
            <a:r>
              <a:rPr lang="en-US" dirty="0"/>
              <a:t>What’s on your mind?</a:t>
            </a:r>
          </a:p>
        </p:txBody>
      </p:sp>
    </p:spTree>
    <p:extLst>
      <p:ext uri="{BB962C8B-B14F-4D97-AF65-F5344CB8AC3E}">
        <p14:creationId xmlns:p14="http://schemas.microsoft.com/office/powerpoint/2010/main" val="221869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802E3-03E6-1D48-9822-6BCF8C1D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causes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4E0D6-535C-2F4A-8D1A-FA7B2B7A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most fundamental structural cause of homelessness is a lack of alignment between how much it costs to rent housing and how much low-income households can afford to pay for rent.</a:t>
            </a:r>
          </a:p>
          <a:p>
            <a:endParaRPr lang="en-US" dirty="0"/>
          </a:p>
          <a:p>
            <a:r>
              <a:rPr lang="en-US" dirty="0"/>
              <a:t>The housing market simply doesn’t cater well to low-income households. </a:t>
            </a:r>
          </a:p>
        </p:txBody>
      </p:sp>
    </p:spTree>
    <p:extLst>
      <p:ext uri="{BB962C8B-B14F-4D97-AF65-F5344CB8AC3E}">
        <p14:creationId xmlns:p14="http://schemas.microsoft.com/office/powerpoint/2010/main" val="164242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6977-4DA4-D845-A4F9-A83F98F3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causes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8E4C-99C3-3C4F-A09F-D4F964583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Why is this the case?</a:t>
            </a:r>
          </a:p>
          <a:p>
            <a:endParaRPr lang="en-US" dirty="0"/>
          </a:p>
          <a:p>
            <a:r>
              <a:rPr lang="en-US" dirty="0"/>
              <a:t>The precise answer to this question depends on how one views the world. </a:t>
            </a:r>
          </a:p>
          <a:p>
            <a:endParaRPr lang="en-US" dirty="0"/>
          </a:p>
          <a:p>
            <a:r>
              <a:rPr lang="en-US" dirty="0"/>
              <a:t>Here are some explanations offered by some practitioners, researchers and advocates:</a:t>
            </a:r>
          </a:p>
        </p:txBody>
      </p:sp>
    </p:spTree>
    <p:extLst>
      <p:ext uri="{BB962C8B-B14F-4D97-AF65-F5344CB8AC3E}">
        <p14:creationId xmlns:p14="http://schemas.microsoft.com/office/powerpoint/2010/main" val="66963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62167-D188-2E42-ABA1-E9293166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causes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C4C42-9947-9A4A-80FF-7F114C0B2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Rules and regulations make it too difficult for private developers to create rental housing.</a:t>
            </a:r>
          </a:p>
          <a:p>
            <a:endParaRPr lang="en-US" dirty="0"/>
          </a:p>
          <a:p>
            <a:r>
              <a:rPr lang="en-US" dirty="0"/>
              <a:t>Govt does an inadequate job of regulating rent levels.</a:t>
            </a:r>
          </a:p>
          <a:p>
            <a:endParaRPr lang="en-US" dirty="0"/>
          </a:p>
          <a:p>
            <a:r>
              <a:rPr lang="en-US" dirty="0"/>
              <a:t>Govt does an inadequate job of preserving what little low-cost rental housing already exists.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8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48D9C-950B-8346-9A87-AFD729D6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causes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1B269-3445-5F49-A9A4-D08DC66A6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Most govts don’t invest enough in social housing.</a:t>
            </a:r>
          </a:p>
          <a:p>
            <a:endParaRPr lang="en-US" dirty="0"/>
          </a:p>
          <a:p>
            <a:r>
              <a:rPr lang="en-US" dirty="0"/>
              <a:t>There’s too much poverty.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Income assistance programs, esp. social assistance, are inadequate.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3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774DC-03EC-8B4C-A81D-4E11E85D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causes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1A1D-4F14-0143-881E-AF1A146DF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All of these points have a certain degree of merit.</a:t>
            </a:r>
          </a:p>
          <a:p>
            <a:endParaRPr lang="en-US" dirty="0"/>
          </a:p>
          <a:p>
            <a:r>
              <a:rPr lang="en-US" dirty="0"/>
              <a:t>The extent to which each is responsible for a lack of affordable housing depends largely on context, </a:t>
            </a:r>
          </a:p>
          <a:p>
            <a:endParaRPr lang="en-US" dirty="0"/>
          </a:p>
          <a:p>
            <a:r>
              <a:rPr lang="en-US" dirty="0"/>
              <a:t>Also, different ppl emphasize different factors (depending on how they view the world).</a:t>
            </a:r>
          </a:p>
        </p:txBody>
      </p:sp>
    </p:spTree>
    <p:extLst>
      <p:ext uri="{BB962C8B-B14F-4D97-AF65-F5344CB8AC3E}">
        <p14:creationId xmlns:p14="http://schemas.microsoft.com/office/powerpoint/2010/main" val="479954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C_THEME" id="{69B92CF1-4FD0-40FB-9609-F586933B280D}" vid="{7F2CDE7F-91B8-4DD2-B7BE-79D6084D8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3841</TotalTime>
  <Words>1491</Words>
  <Application>Microsoft Macintosh PowerPoint</Application>
  <PresentationFormat>On-screen Show (4:3)</PresentationFormat>
  <Paragraphs>240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Clarity</vt:lpstr>
      <vt:lpstr>   The basics</vt:lpstr>
      <vt:lpstr>Overview</vt:lpstr>
      <vt:lpstr>PowerPoint Presentation</vt:lpstr>
      <vt:lpstr>Structural causes</vt:lpstr>
      <vt:lpstr>Structural causes (cont’d)</vt:lpstr>
      <vt:lpstr>Structural causes (cont’d)</vt:lpstr>
      <vt:lpstr>Structural causes (cont’d)</vt:lpstr>
      <vt:lpstr>Structural causes (cont’d)</vt:lpstr>
      <vt:lpstr>Structural causes (cont’d)</vt:lpstr>
      <vt:lpstr>Structural causes (cont’d)</vt:lpstr>
      <vt:lpstr>Individual-level risk factors</vt:lpstr>
      <vt:lpstr>Individual-level risk factors (cont’d)</vt:lpstr>
      <vt:lpstr>Individual-level risk factors (cont’d)</vt:lpstr>
      <vt:lpstr>Individual-level risk factors (cont’d)</vt:lpstr>
      <vt:lpstr>Individual-level risk factors (cont’d)</vt:lpstr>
      <vt:lpstr>Individual-level risk factors (cont’d)</vt:lpstr>
      <vt:lpstr>Systems failures</vt:lpstr>
      <vt:lpstr>Systems failures (cont’d)</vt:lpstr>
      <vt:lpstr>Systems failures (cont’d)</vt:lpstr>
      <vt:lpstr>Systems failures (cont’d)</vt:lpstr>
      <vt:lpstr>PowerPoint Presentation</vt:lpstr>
      <vt:lpstr>Who is homeless?</vt:lpstr>
      <vt:lpstr>Who is homeless (cont’d)?</vt:lpstr>
      <vt:lpstr>Who is homeless (cont’d)?</vt:lpstr>
      <vt:lpstr>Reaching Home Directives</vt:lpstr>
      <vt:lpstr>Reaching Home Directives (cont’d)</vt:lpstr>
      <vt:lpstr>Cluster analysis</vt:lpstr>
      <vt:lpstr>Cluster analysis (cont’d)</vt:lpstr>
      <vt:lpstr>Cluster analysis (cont’d)</vt:lpstr>
      <vt:lpstr>Cluster analysis (cont’d)</vt:lpstr>
      <vt:lpstr>Cluster analysis (cont’d)</vt:lpstr>
      <vt:lpstr>Cluster analysis (cont’d)</vt:lpstr>
      <vt:lpstr>PowerPoint Presentation</vt:lpstr>
      <vt:lpstr>Solutions</vt:lpstr>
      <vt:lpstr>Solutions (cont’d)</vt:lpstr>
      <vt:lpstr>Solutions (cont’d)</vt:lpstr>
      <vt:lpstr>Solutions (cont’d)</vt:lpstr>
      <vt:lpstr>Solutions (cont’d)</vt:lpstr>
      <vt:lpstr>Solutions (cont’d)</vt:lpstr>
      <vt:lpstr>Solutions (cont’d)</vt:lpstr>
      <vt:lpstr>Solutions (cont’d)</vt:lpstr>
      <vt:lpstr>Taking it all in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Nick Falvo</dc:creator>
  <cp:keywords/>
  <dc:description/>
  <cp:lastModifiedBy>Nick Falvo</cp:lastModifiedBy>
  <cp:revision>98</cp:revision>
  <dcterms:created xsi:type="dcterms:W3CDTF">2019-08-19T21:05:27Z</dcterms:created>
  <dcterms:modified xsi:type="dcterms:W3CDTF">2022-03-28T16:41:11Z</dcterms:modified>
  <cp:category/>
</cp:coreProperties>
</file>