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73" r:id="rId4"/>
    <p:sldId id="271" r:id="rId5"/>
    <p:sldId id="274" r:id="rId6"/>
    <p:sldId id="275" r:id="rId7"/>
    <p:sldId id="287" r:id="rId8"/>
    <p:sldId id="354" r:id="rId9"/>
    <p:sldId id="355" r:id="rId10"/>
    <p:sldId id="278" r:id="rId11"/>
    <p:sldId id="281" r:id="rId12"/>
    <p:sldId id="283" r:id="rId13"/>
    <p:sldId id="284" r:id="rId14"/>
    <p:sldId id="286" r:id="rId15"/>
    <p:sldId id="349" r:id="rId16"/>
    <p:sldId id="347" r:id="rId17"/>
    <p:sldId id="352" r:id="rId18"/>
    <p:sldId id="341" r:id="rId19"/>
    <p:sldId id="342" r:id="rId20"/>
    <p:sldId id="348" r:id="rId21"/>
    <p:sldId id="351" r:id="rId22"/>
    <p:sldId id="356" r:id="rId23"/>
    <p:sldId id="353" r:id="rId24"/>
    <p:sldId id="357" r:id="rId25"/>
    <p:sldId id="35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286"/>
  </p:normalViewPr>
  <p:slideViewPr>
    <p:cSldViewPr>
      <p:cViewPr varScale="1">
        <p:scale>
          <a:sx n="92" d="100"/>
          <a:sy n="92" d="100"/>
        </p:scale>
        <p:origin x="210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4/17/22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https://</a:t>
            </a:r>
            <a:r>
              <a:rPr lang="en-US" dirty="0" err="1"/>
              <a:t>www.canada.ca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/employment-social-development/services/funding/homeless/expansion-designated-</a:t>
            </a:r>
            <a:r>
              <a:rPr lang="en-US" dirty="0" err="1"/>
              <a:t>communities.html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29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See pp. 4-5 of this document: https://</a:t>
            </a:r>
            <a:r>
              <a:rPr lang="en-US" dirty="0" err="1"/>
              <a:t>assets.cmhc-schl.gc.ca</a:t>
            </a:r>
            <a:r>
              <a:rPr lang="en-US" dirty="0"/>
              <a:t>/sites/</a:t>
            </a:r>
            <a:r>
              <a:rPr lang="en-US" dirty="0" err="1"/>
              <a:t>cmhc</a:t>
            </a:r>
            <a:r>
              <a:rPr lang="en-US" dirty="0"/>
              <a:t>/</a:t>
            </a:r>
            <a:r>
              <a:rPr lang="en-US" dirty="0" err="1"/>
              <a:t>nhs</a:t>
            </a:r>
            <a:r>
              <a:rPr lang="en-US" dirty="0"/>
              <a:t>/rapid-housing-initiative/</a:t>
            </a:r>
            <a:r>
              <a:rPr lang="en-US" dirty="0" err="1"/>
              <a:t>nhs-rhi-highlight-sheet-en.pdf?rev</a:t>
            </a:r>
            <a:r>
              <a:rPr lang="en-US" dirty="0"/>
              <a:t>=220618ab-2719-401a-af24-51e20d7696fb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79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4/17/22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4/17/22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4/17/22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4/17/22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4/17/22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4/17/22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4/17/22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4/17/22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4/17/22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C27-D86D-FF4A-B9EB-D9662B2F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sz="4400" dirty="0"/>
              <a:t>the national housing strategy and </a:t>
            </a:r>
            <a:br>
              <a:rPr lang="en-US" sz="4400" dirty="0"/>
            </a:br>
            <a:r>
              <a:rPr lang="en-US" sz="4400" dirty="0"/>
              <a:t>reaching home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8D0EF-4435-9942-92D4-A41F08F3C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2804120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ea typeface="+mn-ea"/>
                <a:cs typeface="+mn-cs"/>
              </a:rPr>
              <a:t>By Nick </a:t>
            </a:r>
            <a:r>
              <a:rPr lang="en-US" sz="2000" b="1" dirty="0" err="1">
                <a:ea typeface="+mn-ea"/>
                <a:cs typeface="+mn-cs"/>
              </a:rPr>
              <a:t>Falvo</a:t>
            </a:r>
            <a:r>
              <a:rPr lang="en-US" sz="2000" b="1" dirty="0">
                <a:ea typeface="+mn-ea"/>
                <a:cs typeface="+mn-cs"/>
              </a:rPr>
              <a:t>, PhD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Homelessness 101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Prepared for Canadian Housing &amp;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Renewal Association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Apr 25, 2022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EC91-DF16-7049-B792-2A16BF05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35683-FFAB-F247-BEFF-B40F08A30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Reaching Home is the name of Canada’s new homelessness strategy. Fed govt framed this as being part of the NHS.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Released in June 2018.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replaces the Homelessness Partnering Strategy. </a:t>
            </a:r>
          </a:p>
          <a:p>
            <a:endParaRPr lang="en-US" dirty="0"/>
          </a:p>
          <a:p>
            <a:r>
              <a:rPr lang="en-US" dirty="0"/>
              <a:t>Reaching Home officially launched on 1 April 1 2019.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12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EBEA-C3F3-374C-888A-DEFF80E2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Home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66212-60E0-3A45-8EF0-B3D61EE07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New communities (beyond the current 61 Designated Communities) can now apply for Reaching Home funding.</a:t>
            </a:r>
          </a:p>
          <a:p>
            <a:endParaRPr lang="en-US" dirty="0"/>
          </a:p>
          <a:p>
            <a:r>
              <a:rPr lang="en-US" dirty="0"/>
              <a:t>They are as follow: Abbotsford, BC; Chilliwack, BC; Cowichan Valley, BC; Lambton County, ON; Cochrane District (Timmins), ON; Kenora, ON.</a:t>
            </a:r>
          </a:p>
        </p:txBody>
      </p:sp>
    </p:spTree>
    <p:extLst>
      <p:ext uri="{BB962C8B-B14F-4D97-AF65-F5344CB8AC3E}">
        <p14:creationId xmlns:p14="http://schemas.microsoft.com/office/powerpoint/2010/main" val="2675249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26984-8715-D44A-95EE-2306D655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Home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900AF-0577-F644-9754-72F698FC6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Reaching Home encourages communities to use better triage (e.g., CAA) and better data collection. All communities will be required to have CAA. </a:t>
            </a:r>
          </a:p>
          <a:p>
            <a:endParaRPr lang="en-US" dirty="0"/>
          </a:p>
          <a:p>
            <a:r>
              <a:rPr lang="en-US" dirty="0"/>
              <a:t>Federal funding will be provided to Designated Communities to help them with this. </a:t>
            </a:r>
          </a:p>
          <a:p>
            <a:endParaRPr lang="en-US" dirty="0"/>
          </a:p>
          <a:p>
            <a:r>
              <a:rPr lang="en-US" dirty="0"/>
              <a:t>This will help communities to demonstrate progress against outcomes.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60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AA71-5B00-F142-81FD-FE2ADB509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Home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AB844-71B9-514C-8593-BD4BFC761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Communities that already had an HMIS system in place were allowed to keep it.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New communities or communities without an HMIS are required to adopt HIFIS.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7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A967E-C849-1D4C-B589-50923112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Reaching Home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14A5F-62DF-F249-B7D5-7D5BBFC5E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terms of eligible activities, Reaching Home will be considerably more flexible than was HPS. </a:t>
            </a:r>
          </a:p>
          <a:p>
            <a:endParaRPr lang="en-US" dirty="0"/>
          </a:p>
          <a:p>
            <a:r>
              <a:rPr lang="en-US" dirty="0"/>
              <a:t>Communities aren’t as strictly policed on HF as previously. </a:t>
            </a:r>
          </a:p>
          <a:p>
            <a:endParaRPr lang="en-US" dirty="0"/>
          </a:p>
          <a:p>
            <a:r>
              <a:rPr lang="en-US" dirty="0"/>
              <a:t>For example, there will be increased flexibility to channel funding to prevention.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88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8B8D4-518F-D648-AAB4-4BE2BA9DE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C2248-9E95-C94A-AFEA-2AD3001D5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Government of Canada’s COVID-19 Economic Response Plan, announced on 13 March 2020, includes an additional $157.5M in one-time funding for Reaching Home. </a:t>
            </a:r>
          </a:p>
          <a:p>
            <a:endParaRPr lang="en-US" dirty="0"/>
          </a:p>
          <a:p>
            <a:r>
              <a:rPr lang="en-US" dirty="0"/>
              <a:t>This COVID-19 funding enhancement came with much more flexibility than previous Reaching Home funding (e.g., with respect to stipulation about provincial areas of responsibility).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45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8FD00-BAC6-354C-B05F-C2AB95C1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measures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B8C6C-B694-C743-AB51-BAE9EB3CB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Further, on 21 Sep 2020, the Government of Canada announced an additional $236.7M for Reaching Home (another one-time enhancement).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06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03918-AC23-6A44-BA9B-1CFC576B8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budgets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22A8D-6C02-DE48-83D1-B10F69A1F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Annual federal funding for homelessness has roughly doubled since Trudeau became Prime Minister (not including COVID measures). </a:t>
            </a:r>
          </a:p>
          <a:p>
            <a:endParaRPr lang="en-US" dirty="0"/>
          </a:p>
          <a:p>
            <a:r>
              <a:rPr lang="en-US" dirty="0"/>
              <a:t>When Trudeau came to power in 2015, annual funding for this initiative was just $119 million. </a:t>
            </a:r>
          </a:p>
          <a:p>
            <a:endParaRPr lang="en-US" dirty="0"/>
          </a:p>
          <a:p>
            <a:r>
              <a:rPr lang="en-US" dirty="0"/>
              <a:t>Reaching Home’s base funding for 2022-23 (not including COVID-related funding) is $241 million. </a:t>
            </a:r>
          </a:p>
        </p:txBody>
      </p:sp>
    </p:spTree>
    <p:extLst>
      <p:ext uri="{BB962C8B-B14F-4D97-AF65-F5344CB8AC3E}">
        <p14:creationId xmlns:p14="http://schemas.microsoft.com/office/powerpoint/2010/main" val="2217812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14AD0-FBDB-A447-AC5E-2841F33EE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br>
              <a:rPr lang="en-US" dirty="0"/>
            </a:br>
            <a:r>
              <a:rPr lang="en-US" sz="5400" dirty="0"/>
              <a:t>Rapid Housing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92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2934B-23E6-A148-B9FE-34C385B4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Housing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53E8E-94D4-D148-81EC-06CE118A7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Sep 2020, the Government of Canada announced $1B for new modular housing, the acquisition of land, the conversion of existing non-residential buildings, and the reclamation of closed or derelict properties.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called the Rapid Housing Initiative (RHI).</a:t>
            </a:r>
          </a:p>
        </p:txBody>
      </p:sp>
    </p:spTree>
    <p:extLst>
      <p:ext uri="{BB962C8B-B14F-4D97-AF65-F5344CB8AC3E}">
        <p14:creationId xmlns:p14="http://schemas.microsoft.com/office/powerpoint/2010/main" val="177428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0C3E-35F0-364F-8A72-434C9DF7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A468-654E-564C-B557-47D7A64F9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NHS</a:t>
            </a:r>
          </a:p>
          <a:p>
            <a:endParaRPr lang="en-US" dirty="0"/>
          </a:p>
          <a:p>
            <a:r>
              <a:rPr lang="en-US" dirty="0"/>
              <a:t>Reaching Home</a:t>
            </a:r>
          </a:p>
          <a:p>
            <a:endParaRPr lang="en-US" dirty="0"/>
          </a:p>
          <a:p>
            <a:r>
              <a:rPr lang="en-US" dirty="0"/>
              <a:t>COVID responses</a:t>
            </a:r>
          </a:p>
          <a:p>
            <a:endParaRPr lang="en-US" dirty="0"/>
          </a:p>
          <a:p>
            <a:r>
              <a:rPr lang="en-US" dirty="0"/>
              <a:t>Recent federal budgets</a:t>
            </a:r>
          </a:p>
        </p:txBody>
      </p:sp>
    </p:spTree>
    <p:extLst>
      <p:ext uri="{BB962C8B-B14F-4D97-AF65-F5344CB8AC3E}">
        <p14:creationId xmlns:p14="http://schemas.microsoft.com/office/powerpoint/2010/main" val="315579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C077-D4B2-CE46-B846-DB094C871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Housing Initiative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98A63-79B6-5243-A317-BF7876955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Very fast grant application</a:t>
            </a:r>
          </a:p>
          <a:p>
            <a:endParaRPr lang="en-US" dirty="0"/>
          </a:p>
          <a:p>
            <a:r>
              <a:rPr lang="en-US" dirty="0"/>
              <a:t>Capital costs fully covered.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of the people being housed via the RHI have been experiencing homelessness (but a lack of operating $ will make it challenging to support person who’ve been chronically homeless).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01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B184-27EA-BB41-9386-497770B4D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Housing Initiative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E92A7-B434-B04A-AA75-EC96E9E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RHI projects include a broad list of eligible target populations (one of which is persons experiencing homelessness).</a:t>
            </a:r>
          </a:p>
          <a:p>
            <a:endParaRPr lang="en-US" dirty="0"/>
          </a:p>
          <a:p>
            <a:r>
              <a:rPr lang="en-US" dirty="0"/>
              <a:t>The City of Toronto aims to target most of its RHI units to persons experiencing chronic homelessness.</a:t>
            </a:r>
          </a:p>
          <a:p>
            <a:endParaRPr lang="en-US" dirty="0"/>
          </a:p>
          <a:p>
            <a:r>
              <a:rPr lang="en-US" dirty="0"/>
              <a:t>RHI is viewed as being the best federal housing initiative right now to target chronic homelessness.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39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3CAB-D30F-0D4F-A964-7147CED2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Housing Initiative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97134-DDF6-5448-930E-746879429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Many projects are still awaiting word on whether their respective prov got will provide operating $, which will in turn determine what kinds of social work support can be provided (and which specific households can be accommodated). </a:t>
            </a:r>
          </a:p>
          <a:p>
            <a:endParaRPr lang="en-US" dirty="0"/>
          </a:p>
          <a:p>
            <a:r>
              <a:rPr lang="en-US" dirty="0"/>
              <a:t>Some approved projects have received commitments of municipal support, typically in the form of waived fees, free land or discounted land.</a:t>
            </a:r>
          </a:p>
        </p:txBody>
      </p:sp>
    </p:spTree>
    <p:extLst>
      <p:ext uri="{BB962C8B-B14F-4D97-AF65-F5344CB8AC3E}">
        <p14:creationId xmlns:p14="http://schemas.microsoft.com/office/powerpoint/2010/main" val="1099279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AB239-427E-2C46-BB38-C6DC67CB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Housing Initiative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F5983-5E09-8544-8BE7-5485ABCDD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 2021 federal budget announced an additional $1.5B for the RHI for 2021-22.</a:t>
            </a:r>
          </a:p>
          <a:p>
            <a:endParaRPr lang="en-US" dirty="0"/>
          </a:p>
          <a:p>
            <a:r>
              <a:rPr lang="en-US" dirty="0"/>
              <a:t>The 2022 federal budget announced another $1.5B over two years for RHI.</a:t>
            </a:r>
          </a:p>
        </p:txBody>
      </p:sp>
    </p:spTree>
    <p:extLst>
      <p:ext uri="{BB962C8B-B14F-4D97-AF65-F5344CB8AC3E}">
        <p14:creationId xmlns:p14="http://schemas.microsoft.com/office/powerpoint/2010/main" val="668891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48EF-F36A-EFFD-010C-D0941480C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from 2022 federal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470BA-1EEF-9E62-F0CF-F9876CEB6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2022 federal budget also announced $62.2M over 3 </a:t>
            </a:r>
            <a:r>
              <a:rPr lang="en-US" dirty="0" err="1"/>
              <a:t>yrs</a:t>
            </a:r>
            <a:r>
              <a:rPr lang="en-US" dirty="0"/>
              <a:t> (beginning in 2024-25) for a new Veteran Homelessness Program “that will provide services and rent supplements to veterans experiencing homelessness…;” </a:t>
            </a:r>
          </a:p>
          <a:p>
            <a:endParaRPr lang="en-US" dirty="0"/>
          </a:p>
          <a:p>
            <a:r>
              <a:rPr lang="en-US" dirty="0"/>
              <a:t>It further announced $18.1M over 3 </a:t>
            </a:r>
            <a:r>
              <a:rPr lang="en-US" dirty="0" err="1"/>
              <a:t>yrs</a:t>
            </a:r>
            <a:r>
              <a:rPr lang="en-US" dirty="0"/>
              <a:t> for research on chronic  homelessness.</a:t>
            </a:r>
          </a:p>
        </p:txBody>
      </p:sp>
    </p:spTree>
    <p:extLst>
      <p:ext uri="{BB962C8B-B14F-4D97-AF65-F5344CB8AC3E}">
        <p14:creationId xmlns:p14="http://schemas.microsoft.com/office/powerpoint/2010/main" val="2143488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694C-B372-E547-B91F-7BAAA91F9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88CCF-4A80-B74C-8D2A-5FC1BD68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What’s </a:t>
            </a:r>
            <a:r>
              <a:rPr lang="en-US"/>
              <a:t>on your mind?</a:t>
            </a:r>
          </a:p>
        </p:txBody>
      </p:sp>
    </p:spTree>
    <p:extLst>
      <p:ext uri="{BB962C8B-B14F-4D97-AF65-F5344CB8AC3E}">
        <p14:creationId xmlns:p14="http://schemas.microsoft.com/office/powerpoint/2010/main" val="350461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B3938-067A-804D-B75A-F464D14F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funding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0B986-BCB1-4440-8A8A-36C22950F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Across Canada, federal funding for homelessness remains rather modest. </a:t>
            </a:r>
          </a:p>
          <a:p>
            <a:endParaRPr lang="en-US" dirty="0"/>
          </a:p>
          <a:p>
            <a:r>
              <a:rPr lang="en-US" dirty="0"/>
              <a:t>Prior to COVID, for each $1 invested federally, $13 was invested by other sources (mostly prov and </a:t>
            </a:r>
            <a:r>
              <a:rPr lang="en-US" dirty="0" err="1"/>
              <a:t>mun</a:t>
            </a:r>
            <a:r>
              <a:rPr lang="en-US" dirty="0"/>
              <a:t> dollars). </a:t>
            </a:r>
          </a:p>
          <a:p>
            <a:endParaRPr lang="en-US" dirty="0"/>
          </a:p>
          <a:p>
            <a:r>
              <a:rPr lang="en-US" dirty="0"/>
              <a:t>What’s more, less than 10% of new funding under the NHS has been earmarked towards the Trudeau government’s goal of ending chronic homelessness. </a:t>
            </a:r>
          </a:p>
        </p:txBody>
      </p:sp>
    </p:spTree>
    <p:extLst>
      <p:ext uri="{BB962C8B-B14F-4D97-AF65-F5344CB8AC3E}">
        <p14:creationId xmlns:p14="http://schemas.microsoft.com/office/powerpoint/2010/main" val="201613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00F0-042F-0044-B488-19E4DFEA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funding landscape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34E0C-4B80-9E47-9DE7-3B6EE038E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the 2016 federal budget, the Trudeau govt announced substantial (but time-limited) increases in funding for housing and homelessness. </a:t>
            </a:r>
          </a:p>
          <a:p>
            <a:endParaRPr lang="en-US" dirty="0"/>
          </a:p>
          <a:p>
            <a:r>
              <a:rPr lang="en-US" dirty="0"/>
              <a:t>Then, the National Housing Strategy was unveiled in 2017.</a:t>
            </a:r>
          </a:p>
        </p:txBody>
      </p:sp>
    </p:spTree>
    <p:extLst>
      <p:ext uri="{BB962C8B-B14F-4D97-AF65-F5344CB8AC3E}">
        <p14:creationId xmlns:p14="http://schemas.microsoft.com/office/powerpoint/2010/main" val="205228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345E-F6B1-1442-8DEA-797DF016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Housing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4737-0BBB-5E43-B00F-705229F21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Supportive housing refers to specialized housing for vulnerable populations that features professional (i.e., social work) staff support. </a:t>
            </a:r>
          </a:p>
          <a:p>
            <a:endParaRPr lang="en-US" dirty="0"/>
          </a:p>
          <a:p>
            <a:r>
              <a:rPr lang="en-US" dirty="0"/>
              <a:t>This is especially helpful for people who have experienced long-term homelessness. </a:t>
            </a:r>
          </a:p>
          <a:p>
            <a:endParaRPr lang="en-US" dirty="0"/>
          </a:p>
          <a:p>
            <a:r>
              <a:rPr lang="en-US" dirty="0"/>
              <a:t>The NHS contains no specific provisions for supportive housing, even though the current government has committed to ending chronic homelessness.</a:t>
            </a:r>
          </a:p>
        </p:txBody>
      </p:sp>
    </p:spTree>
    <p:extLst>
      <p:ext uri="{BB962C8B-B14F-4D97-AF65-F5344CB8AC3E}">
        <p14:creationId xmlns:p14="http://schemas.microsoft.com/office/powerpoint/2010/main" val="118119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F53CA-000D-1F48-A932-5B939C994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Canada Housing Benefit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7459A-344A-B544-93D9-922185E7B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Central to the NHS was the planned launch of a Canada Housing Benefit (CHB). </a:t>
            </a:r>
          </a:p>
          <a:p>
            <a:endParaRPr lang="en-US" dirty="0"/>
          </a:p>
          <a:p>
            <a:r>
              <a:rPr lang="en-US" dirty="0"/>
              <a:t>This benefit will consist of financial assistance to help low-income households afford the rent in both private and social housing units. </a:t>
            </a:r>
          </a:p>
          <a:p>
            <a:endParaRPr lang="en-US" dirty="0"/>
          </a:p>
          <a:p>
            <a:r>
              <a:rPr lang="en-US" dirty="0"/>
              <a:t>Estimated: cost $4B over 8 years (w ½ of costs coming fed govt and half from P/Ts.</a:t>
            </a:r>
          </a:p>
        </p:txBody>
      </p:sp>
    </p:spTree>
    <p:extLst>
      <p:ext uri="{BB962C8B-B14F-4D97-AF65-F5344CB8AC3E}">
        <p14:creationId xmlns:p14="http://schemas.microsoft.com/office/powerpoint/2010/main" val="377192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D5785-1163-0147-A176-2878200E0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Canada Housing Benefit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48047-2DF4-E047-A6C9-94DC07D24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It involves a partnership w provinces.</a:t>
            </a:r>
          </a:p>
          <a:p>
            <a:endParaRPr lang="en-US" dirty="0"/>
          </a:p>
          <a:p>
            <a:r>
              <a:rPr lang="en-US" dirty="0"/>
              <a:t>It was supposed to take effect on 1 April 2020.</a:t>
            </a:r>
          </a:p>
          <a:p>
            <a:endParaRPr lang="en-US" dirty="0"/>
          </a:p>
          <a:p>
            <a:r>
              <a:rPr lang="en-CA" dirty="0"/>
              <a:t>As of 31 December 2020, however, just 7 provinces and territories had signed agreements, and just 5 were actually dispersing funds to households in need.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8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8C880-9399-8949-B80D-B147ECA12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Canada Housing Benefit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1215B-54B1-3249-A38A-89BB19E5B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2021 federal budget announced an additional   $315.4M over seven years for the Canada Housing Benefit, starting in 2021-22.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73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BCFFA-D2C6-3F42-8F90-FC9D692B5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Canada Housing Benefit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5893B-FF5E-5D45-92C1-C065EC7D1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Research I did in May 2021 finds that cities have typically targeted it to a combination of households experiencing homelessness and to households at risk of experiencing homelessness. </a:t>
            </a:r>
          </a:p>
          <a:p>
            <a:endParaRPr lang="en-US" dirty="0"/>
          </a:p>
          <a:p>
            <a:r>
              <a:rPr lang="en-US" dirty="0"/>
              <a:t>Several provinces have incorporated it into existing housing affordability schemes (and have hopefully not used it as a substitute for previous provincial or territorial funding).</a:t>
            </a:r>
          </a:p>
        </p:txBody>
      </p:sp>
    </p:spTree>
    <p:extLst>
      <p:ext uri="{BB962C8B-B14F-4D97-AF65-F5344CB8AC3E}">
        <p14:creationId xmlns:p14="http://schemas.microsoft.com/office/powerpoint/2010/main" val="1189823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C_THEME" id="{69B92CF1-4FD0-40FB-9609-F586933B280D}" vid="{7F2CDE7F-91B8-4DD2-B7BE-79D6084D8A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3941</TotalTime>
  <Words>1179</Words>
  <Application>Microsoft Macintosh PowerPoint</Application>
  <PresentationFormat>On-screen Show (4:3)</PresentationFormat>
  <Paragraphs>160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Clarity</vt:lpstr>
      <vt:lpstr>   the national housing strategy and  reaching home</vt:lpstr>
      <vt:lpstr>Overview</vt:lpstr>
      <vt:lpstr>The funding landscape</vt:lpstr>
      <vt:lpstr>The funding landscape (cont’d)</vt:lpstr>
      <vt:lpstr>National Housing Strategy</vt:lpstr>
      <vt:lpstr>Canada Housing Benefit</vt:lpstr>
      <vt:lpstr>Canada Housing Benefit (cont’d)</vt:lpstr>
      <vt:lpstr>Canada Housing Benefit (cont’d)</vt:lpstr>
      <vt:lpstr>Canada Housing Benefit (cont’d)</vt:lpstr>
      <vt:lpstr>Reaching Home</vt:lpstr>
      <vt:lpstr>Reaching Home (cont’d)</vt:lpstr>
      <vt:lpstr>Reaching Home (cont’d)</vt:lpstr>
      <vt:lpstr>Reaching Home (cont’d)</vt:lpstr>
      <vt:lpstr>Reaching Home (cont’d)</vt:lpstr>
      <vt:lpstr>COVID measures</vt:lpstr>
      <vt:lpstr>COVID measures (cont’d)</vt:lpstr>
      <vt:lpstr>Recent budgets</vt:lpstr>
      <vt:lpstr>PowerPoint Presentation</vt:lpstr>
      <vt:lpstr>Rapid Housing Initiative</vt:lpstr>
      <vt:lpstr>Rapid Housing Initiative (cont’d)</vt:lpstr>
      <vt:lpstr>Rapid Housing Initiative (cont’d)</vt:lpstr>
      <vt:lpstr>Rapid Housing Initiative (cont’d)</vt:lpstr>
      <vt:lpstr>Rapid Housing Initiative (cont’d)</vt:lpstr>
      <vt:lpstr>More from 2022 federal budget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Nick Falvo</dc:creator>
  <cp:keywords/>
  <dc:description/>
  <cp:lastModifiedBy>Nick Falvo</cp:lastModifiedBy>
  <cp:revision>120</cp:revision>
  <dcterms:created xsi:type="dcterms:W3CDTF">2019-08-19T21:05:27Z</dcterms:created>
  <dcterms:modified xsi:type="dcterms:W3CDTF">2022-04-17T18:01:00Z</dcterms:modified>
  <cp:category/>
</cp:coreProperties>
</file>