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78" r:id="rId4"/>
    <p:sldId id="279" r:id="rId5"/>
    <p:sldId id="280" r:id="rId6"/>
    <p:sldId id="277" r:id="rId7"/>
    <p:sldId id="281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0" r:id="rId16"/>
    <p:sldId id="271" r:id="rId17"/>
    <p:sldId id="272" r:id="rId18"/>
    <p:sldId id="265" r:id="rId19"/>
    <p:sldId id="274" r:id="rId20"/>
    <p:sldId id="275" r:id="rId21"/>
    <p:sldId id="276" r:id="rId22"/>
    <p:sldId id="269" r:id="rId23"/>
    <p:sldId id="273" r:id="rId24"/>
    <p:sldId id="266" r:id="rId25"/>
    <p:sldId id="267" r:id="rId26"/>
    <p:sldId id="268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8263"/>
  </p:normalViewPr>
  <p:slideViewPr>
    <p:cSldViewPr>
      <p:cViewPr varScale="1">
        <p:scale>
          <a:sx n="97" d="100"/>
          <a:sy n="97" d="100"/>
        </p:scale>
        <p:origin x="26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7038255135424328E-2"/>
          <c:y val="7.9008079793883204E-2"/>
          <c:w val="0.87916285437322494"/>
          <c:h val="0.80948163133328754"/>
        </c:manualLayout>
      </c:layout>
      <c:lineChart>
        <c:grouping val="standard"/>
        <c:varyColors val="0"/>
        <c:ser>
          <c:idx val="0"/>
          <c:order val="0"/>
          <c:tx>
            <c:strRef>
              <c:f>'Ontario Graphs'!$E$6</c:f>
              <c:strCache>
                <c:ptCount val="1"/>
                <c:pt idx="0">
                  <c:v>Total Admissions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'Ontario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'Ontario Graphs'!$E$7:$E$102</c:f>
              <c:numCache>
                <c:formatCode>#,##0</c:formatCode>
                <c:ptCount val="96"/>
                <c:pt idx="0">
                  <c:v>6489</c:v>
                </c:pt>
                <c:pt idx="1">
                  <c:v>6465</c:v>
                </c:pt>
                <c:pt idx="2">
                  <c:v>6650</c:v>
                </c:pt>
                <c:pt idx="3">
                  <c:v>6552</c:v>
                </c:pt>
                <c:pt idx="4">
                  <c:v>6617</c:v>
                </c:pt>
                <c:pt idx="5">
                  <c:v>6589</c:v>
                </c:pt>
                <c:pt idx="6">
                  <c:v>6586</c:v>
                </c:pt>
                <c:pt idx="7">
                  <c:v>6585</c:v>
                </c:pt>
                <c:pt idx="8">
                  <c:v>6468</c:v>
                </c:pt>
                <c:pt idx="9">
                  <c:v>6520</c:v>
                </c:pt>
                <c:pt idx="10">
                  <c:v>6377</c:v>
                </c:pt>
                <c:pt idx="11">
                  <c:v>6084</c:v>
                </c:pt>
                <c:pt idx="12">
                  <c:v>6205</c:v>
                </c:pt>
                <c:pt idx="13">
                  <c:v>6099</c:v>
                </c:pt>
                <c:pt idx="14">
                  <c:v>6555</c:v>
                </c:pt>
                <c:pt idx="15">
                  <c:v>6725</c:v>
                </c:pt>
                <c:pt idx="16">
                  <c:v>6935</c:v>
                </c:pt>
                <c:pt idx="17">
                  <c:v>6732</c:v>
                </c:pt>
                <c:pt idx="18">
                  <c:v>7191</c:v>
                </c:pt>
                <c:pt idx="19">
                  <c:v>7135</c:v>
                </c:pt>
                <c:pt idx="20">
                  <c:v>6967</c:v>
                </c:pt>
                <c:pt idx="21">
                  <c:v>7185</c:v>
                </c:pt>
                <c:pt idx="22">
                  <c:v>7046</c:v>
                </c:pt>
                <c:pt idx="23">
                  <c:v>6923</c:v>
                </c:pt>
                <c:pt idx="24">
                  <c:v>7079</c:v>
                </c:pt>
                <c:pt idx="25">
                  <c:v>6976</c:v>
                </c:pt>
                <c:pt idx="26">
                  <c:v>7220</c:v>
                </c:pt>
                <c:pt idx="27">
                  <c:v>7325</c:v>
                </c:pt>
                <c:pt idx="28">
                  <c:v>7532</c:v>
                </c:pt>
                <c:pt idx="29">
                  <c:v>7377</c:v>
                </c:pt>
                <c:pt idx="30">
                  <c:v>7459</c:v>
                </c:pt>
                <c:pt idx="31">
                  <c:v>7398</c:v>
                </c:pt>
                <c:pt idx="32">
                  <c:v>7213</c:v>
                </c:pt>
                <c:pt idx="33">
                  <c:v>7336</c:v>
                </c:pt>
                <c:pt idx="34">
                  <c:v>7197</c:v>
                </c:pt>
                <c:pt idx="35">
                  <c:v>7149</c:v>
                </c:pt>
                <c:pt idx="36">
                  <c:v>7014</c:v>
                </c:pt>
                <c:pt idx="37">
                  <c:v>6764</c:v>
                </c:pt>
                <c:pt idx="38">
                  <c:v>7143</c:v>
                </c:pt>
                <c:pt idx="39">
                  <c:v>7154</c:v>
                </c:pt>
                <c:pt idx="40">
                  <c:v>7345</c:v>
                </c:pt>
                <c:pt idx="41">
                  <c:v>7250</c:v>
                </c:pt>
                <c:pt idx="42">
                  <c:v>7388</c:v>
                </c:pt>
                <c:pt idx="43">
                  <c:v>7516</c:v>
                </c:pt>
                <c:pt idx="44">
                  <c:v>7453</c:v>
                </c:pt>
                <c:pt idx="45">
                  <c:v>7417</c:v>
                </c:pt>
                <c:pt idx="46">
                  <c:v>7258</c:v>
                </c:pt>
                <c:pt idx="47">
                  <c:v>7256</c:v>
                </c:pt>
                <c:pt idx="48">
                  <c:v>7282</c:v>
                </c:pt>
                <c:pt idx="49">
                  <c:v>7118</c:v>
                </c:pt>
                <c:pt idx="50">
                  <c:v>7294</c:v>
                </c:pt>
                <c:pt idx="51">
                  <c:v>7369</c:v>
                </c:pt>
                <c:pt idx="52">
                  <c:v>7512</c:v>
                </c:pt>
                <c:pt idx="53">
                  <c:v>7248</c:v>
                </c:pt>
                <c:pt idx="54">
                  <c:v>7171</c:v>
                </c:pt>
                <c:pt idx="55">
                  <c:v>7085</c:v>
                </c:pt>
                <c:pt idx="56">
                  <c:v>7092</c:v>
                </c:pt>
                <c:pt idx="57">
                  <c:v>6921</c:v>
                </c:pt>
                <c:pt idx="58">
                  <c:v>6817</c:v>
                </c:pt>
                <c:pt idx="59">
                  <c:v>6815</c:v>
                </c:pt>
                <c:pt idx="60">
                  <c:v>6977</c:v>
                </c:pt>
                <c:pt idx="61">
                  <c:v>6836</c:v>
                </c:pt>
                <c:pt idx="62">
                  <c:v>7047</c:v>
                </c:pt>
                <c:pt idx="63">
                  <c:v>6895</c:v>
                </c:pt>
                <c:pt idx="64">
                  <c:v>7143</c:v>
                </c:pt>
                <c:pt idx="65">
                  <c:v>6988</c:v>
                </c:pt>
                <c:pt idx="66">
                  <c:v>6831</c:v>
                </c:pt>
                <c:pt idx="67">
                  <c:v>7065</c:v>
                </c:pt>
                <c:pt idx="68">
                  <c:v>7152</c:v>
                </c:pt>
                <c:pt idx="69">
                  <c:v>7214</c:v>
                </c:pt>
                <c:pt idx="70">
                  <c:v>7694</c:v>
                </c:pt>
                <c:pt idx="71">
                  <c:v>7723</c:v>
                </c:pt>
                <c:pt idx="72">
                  <c:v>7836</c:v>
                </c:pt>
                <c:pt idx="73">
                  <c:v>7807</c:v>
                </c:pt>
                <c:pt idx="74">
                  <c:v>8256</c:v>
                </c:pt>
                <c:pt idx="75">
                  <c:v>8206</c:v>
                </c:pt>
                <c:pt idx="76">
                  <c:v>8301</c:v>
                </c:pt>
                <c:pt idx="77">
                  <c:v>8200</c:v>
                </c:pt>
                <c:pt idx="78">
                  <c:v>8124</c:v>
                </c:pt>
                <c:pt idx="79">
                  <c:v>8316</c:v>
                </c:pt>
                <c:pt idx="80">
                  <c:v>8045</c:v>
                </c:pt>
                <c:pt idx="81">
                  <c:v>7973</c:v>
                </c:pt>
                <c:pt idx="82">
                  <c:v>7886</c:v>
                </c:pt>
                <c:pt idx="83">
                  <c:v>7831</c:v>
                </c:pt>
                <c:pt idx="84">
                  <c:v>7702</c:v>
                </c:pt>
                <c:pt idx="85">
                  <c:v>7607</c:v>
                </c:pt>
                <c:pt idx="86">
                  <c:v>7911</c:v>
                </c:pt>
                <c:pt idx="87">
                  <c:v>7853</c:v>
                </c:pt>
                <c:pt idx="88">
                  <c:v>8103</c:v>
                </c:pt>
                <c:pt idx="89">
                  <c:v>7843</c:v>
                </c:pt>
                <c:pt idx="90">
                  <c:v>7793</c:v>
                </c:pt>
                <c:pt idx="91">
                  <c:v>7785</c:v>
                </c:pt>
                <c:pt idx="92">
                  <c:v>7746</c:v>
                </c:pt>
                <c:pt idx="93">
                  <c:v>7864</c:v>
                </c:pt>
                <c:pt idx="94">
                  <c:v>8264</c:v>
                </c:pt>
                <c:pt idx="95">
                  <c:v>8335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AA-42CA-B49D-4F289A73CF72}"/>
            </c:ext>
          </c:extLst>
        </c:ser>
        <c:ser>
          <c:idx val="3"/>
          <c:order val="1"/>
          <c:tx>
            <c:strRef>
              <c:f>'Ontario Graphs'!$F$6</c:f>
              <c:strCache>
                <c:ptCount val="1"/>
                <c:pt idx="0">
                  <c:v>16 to 24 years</c:v>
                </c:pt>
              </c:strCache>
            </c:strRef>
          </c:tx>
          <c:marker>
            <c:symbol val="none"/>
          </c:marker>
          <c:cat>
            <c:numRef>
              <c:f>'Ontario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'Ontario Graphs'!$F$7:$F$102</c:f>
              <c:numCache>
                <c:formatCode>#,##0</c:formatCode>
                <c:ptCount val="96"/>
                <c:pt idx="0">
                  <c:v>1393</c:v>
                </c:pt>
                <c:pt idx="1">
                  <c:v>1355</c:v>
                </c:pt>
                <c:pt idx="2">
                  <c:v>1448</c:v>
                </c:pt>
                <c:pt idx="3">
                  <c:v>1468</c:v>
                </c:pt>
                <c:pt idx="4">
                  <c:v>1507</c:v>
                </c:pt>
                <c:pt idx="5">
                  <c:v>1506</c:v>
                </c:pt>
                <c:pt idx="6">
                  <c:v>1480</c:v>
                </c:pt>
                <c:pt idx="7">
                  <c:v>1517</c:v>
                </c:pt>
                <c:pt idx="8">
                  <c:v>1465</c:v>
                </c:pt>
                <c:pt idx="9">
                  <c:v>1471</c:v>
                </c:pt>
                <c:pt idx="10">
                  <c:v>1484</c:v>
                </c:pt>
                <c:pt idx="11">
                  <c:v>1324</c:v>
                </c:pt>
                <c:pt idx="12">
                  <c:v>1295</c:v>
                </c:pt>
                <c:pt idx="13">
                  <c:v>1310</c:v>
                </c:pt>
                <c:pt idx="14">
                  <c:v>1412</c:v>
                </c:pt>
                <c:pt idx="15">
                  <c:v>1422</c:v>
                </c:pt>
                <c:pt idx="16">
                  <c:v>1480</c:v>
                </c:pt>
                <c:pt idx="17">
                  <c:v>1438</c:v>
                </c:pt>
                <c:pt idx="18">
                  <c:v>1560</c:v>
                </c:pt>
                <c:pt idx="19">
                  <c:v>1551</c:v>
                </c:pt>
                <c:pt idx="20">
                  <c:v>1504</c:v>
                </c:pt>
                <c:pt idx="21">
                  <c:v>1535</c:v>
                </c:pt>
                <c:pt idx="22">
                  <c:v>1526</c:v>
                </c:pt>
                <c:pt idx="23">
                  <c:v>1478</c:v>
                </c:pt>
                <c:pt idx="24">
                  <c:v>1380</c:v>
                </c:pt>
                <c:pt idx="25">
                  <c:v>1423</c:v>
                </c:pt>
                <c:pt idx="26">
                  <c:v>1422</c:v>
                </c:pt>
                <c:pt idx="27">
                  <c:v>1487</c:v>
                </c:pt>
                <c:pt idx="28">
                  <c:v>1564</c:v>
                </c:pt>
                <c:pt idx="29">
                  <c:v>1560</c:v>
                </c:pt>
                <c:pt idx="30">
                  <c:v>1566</c:v>
                </c:pt>
                <c:pt idx="31">
                  <c:v>1470</c:v>
                </c:pt>
                <c:pt idx="32">
                  <c:v>1525</c:v>
                </c:pt>
                <c:pt idx="33">
                  <c:v>1644</c:v>
                </c:pt>
                <c:pt idx="34">
                  <c:v>1580</c:v>
                </c:pt>
                <c:pt idx="35">
                  <c:v>1542</c:v>
                </c:pt>
                <c:pt idx="36">
                  <c:v>1369</c:v>
                </c:pt>
                <c:pt idx="37">
                  <c:v>1329</c:v>
                </c:pt>
                <c:pt idx="38">
                  <c:v>1427</c:v>
                </c:pt>
                <c:pt idx="39">
                  <c:v>1438</c:v>
                </c:pt>
                <c:pt idx="40">
                  <c:v>1504</c:v>
                </c:pt>
                <c:pt idx="41">
                  <c:v>1504</c:v>
                </c:pt>
                <c:pt idx="42">
                  <c:v>1510</c:v>
                </c:pt>
                <c:pt idx="43">
                  <c:v>1560</c:v>
                </c:pt>
                <c:pt idx="44">
                  <c:v>1566</c:v>
                </c:pt>
                <c:pt idx="45">
                  <c:v>1517</c:v>
                </c:pt>
                <c:pt idx="46">
                  <c:v>1527</c:v>
                </c:pt>
                <c:pt idx="47">
                  <c:v>1477</c:v>
                </c:pt>
                <c:pt idx="48">
                  <c:v>1351</c:v>
                </c:pt>
                <c:pt idx="49">
                  <c:v>1321</c:v>
                </c:pt>
                <c:pt idx="50">
                  <c:v>1387</c:v>
                </c:pt>
                <c:pt idx="51">
                  <c:v>1387</c:v>
                </c:pt>
                <c:pt idx="52">
                  <c:v>1458</c:v>
                </c:pt>
                <c:pt idx="53">
                  <c:v>1416</c:v>
                </c:pt>
                <c:pt idx="54">
                  <c:v>1403</c:v>
                </c:pt>
                <c:pt idx="55">
                  <c:v>1504</c:v>
                </c:pt>
                <c:pt idx="56">
                  <c:v>1436</c:v>
                </c:pt>
                <c:pt idx="57">
                  <c:v>1378</c:v>
                </c:pt>
                <c:pt idx="58">
                  <c:v>1381</c:v>
                </c:pt>
                <c:pt idx="59">
                  <c:v>1354</c:v>
                </c:pt>
                <c:pt idx="60">
                  <c:v>1204</c:v>
                </c:pt>
                <c:pt idx="61">
                  <c:v>1182</c:v>
                </c:pt>
                <c:pt idx="62">
                  <c:v>1230</c:v>
                </c:pt>
                <c:pt idx="63">
                  <c:v>1247</c:v>
                </c:pt>
                <c:pt idx="64">
                  <c:v>1357</c:v>
                </c:pt>
                <c:pt idx="65">
                  <c:v>1330</c:v>
                </c:pt>
                <c:pt idx="66">
                  <c:v>1287</c:v>
                </c:pt>
                <c:pt idx="67">
                  <c:v>1305</c:v>
                </c:pt>
                <c:pt idx="68">
                  <c:v>1328</c:v>
                </c:pt>
                <c:pt idx="69">
                  <c:v>1296</c:v>
                </c:pt>
                <c:pt idx="70">
                  <c:v>1409</c:v>
                </c:pt>
                <c:pt idx="71">
                  <c:v>1417</c:v>
                </c:pt>
                <c:pt idx="72">
                  <c:v>1237</c:v>
                </c:pt>
                <c:pt idx="73">
                  <c:v>1243</c:v>
                </c:pt>
                <c:pt idx="74">
                  <c:v>1319</c:v>
                </c:pt>
                <c:pt idx="75">
                  <c:v>1268</c:v>
                </c:pt>
                <c:pt idx="76">
                  <c:v>1340</c:v>
                </c:pt>
                <c:pt idx="77">
                  <c:v>1365</c:v>
                </c:pt>
                <c:pt idx="78">
                  <c:v>1361</c:v>
                </c:pt>
                <c:pt idx="79">
                  <c:v>1397</c:v>
                </c:pt>
                <c:pt idx="80">
                  <c:v>1338</c:v>
                </c:pt>
                <c:pt idx="81">
                  <c:v>1365</c:v>
                </c:pt>
                <c:pt idx="82">
                  <c:v>1323</c:v>
                </c:pt>
                <c:pt idx="83">
                  <c:v>1258</c:v>
                </c:pt>
                <c:pt idx="84">
                  <c:v>1090</c:v>
                </c:pt>
                <c:pt idx="85">
                  <c:v>1048</c:v>
                </c:pt>
                <c:pt idx="86">
                  <c:v>1134</c:v>
                </c:pt>
                <c:pt idx="87">
                  <c:v>1125</c:v>
                </c:pt>
                <c:pt idx="88">
                  <c:v>1209</c:v>
                </c:pt>
                <c:pt idx="89">
                  <c:v>1164</c:v>
                </c:pt>
                <c:pt idx="90">
                  <c:v>1168</c:v>
                </c:pt>
                <c:pt idx="91">
                  <c:v>1175</c:v>
                </c:pt>
                <c:pt idx="92">
                  <c:v>1219</c:v>
                </c:pt>
                <c:pt idx="93">
                  <c:v>1287</c:v>
                </c:pt>
                <c:pt idx="94">
                  <c:v>1237</c:v>
                </c:pt>
                <c:pt idx="95">
                  <c:v>1281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AA-42CA-B49D-4F289A73CF72}"/>
            </c:ext>
          </c:extLst>
        </c:ser>
        <c:ser>
          <c:idx val="1"/>
          <c:order val="2"/>
          <c:tx>
            <c:strRef>
              <c:f>'Ontario Graphs'!$G$6</c:f>
              <c:strCache>
                <c:ptCount val="1"/>
                <c:pt idx="0">
                  <c:v>25 years and over</c:v>
                </c:pt>
              </c:strCache>
            </c:strRef>
          </c:tx>
          <c:marker>
            <c:symbol val="none"/>
          </c:marker>
          <c:cat>
            <c:numRef>
              <c:f>'Ontario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'Ontario Graphs'!$G$7:$G$102</c:f>
              <c:numCache>
                <c:formatCode>#,##0</c:formatCode>
                <c:ptCount val="96"/>
                <c:pt idx="0">
                  <c:v>5096</c:v>
                </c:pt>
                <c:pt idx="1">
                  <c:v>5110</c:v>
                </c:pt>
                <c:pt idx="2">
                  <c:v>5202</c:v>
                </c:pt>
                <c:pt idx="3">
                  <c:v>5084</c:v>
                </c:pt>
                <c:pt idx="4">
                  <c:v>5110</c:v>
                </c:pt>
                <c:pt idx="5">
                  <c:v>5083</c:v>
                </c:pt>
                <c:pt idx="6">
                  <c:v>5106</c:v>
                </c:pt>
                <c:pt idx="7">
                  <c:v>5068</c:v>
                </c:pt>
                <c:pt idx="8">
                  <c:v>5003</c:v>
                </c:pt>
                <c:pt idx="9">
                  <c:v>5049</c:v>
                </c:pt>
                <c:pt idx="10">
                  <c:v>4893</c:v>
                </c:pt>
                <c:pt idx="11">
                  <c:v>4760</c:v>
                </c:pt>
                <c:pt idx="12">
                  <c:v>4910</c:v>
                </c:pt>
                <c:pt idx="13">
                  <c:v>4789</c:v>
                </c:pt>
                <c:pt idx="14">
                  <c:v>5143</c:v>
                </c:pt>
                <c:pt idx="15">
                  <c:v>5303</c:v>
                </c:pt>
                <c:pt idx="16">
                  <c:v>5455</c:v>
                </c:pt>
                <c:pt idx="17">
                  <c:v>5294</c:v>
                </c:pt>
                <c:pt idx="18">
                  <c:v>5631</c:v>
                </c:pt>
                <c:pt idx="19">
                  <c:v>5584</c:v>
                </c:pt>
                <c:pt idx="20">
                  <c:v>5463</c:v>
                </c:pt>
                <c:pt idx="21">
                  <c:v>5650</c:v>
                </c:pt>
                <c:pt idx="22">
                  <c:v>5520</c:v>
                </c:pt>
                <c:pt idx="23">
                  <c:v>5445</c:v>
                </c:pt>
                <c:pt idx="24">
                  <c:v>5699</c:v>
                </c:pt>
                <c:pt idx="25">
                  <c:v>5553</c:v>
                </c:pt>
                <c:pt idx="26">
                  <c:v>5798</c:v>
                </c:pt>
                <c:pt idx="27">
                  <c:v>5838</c:v>
                </c:pt>
                <c:pt idx="28">
                  <c:v>5968</c:v>
                </c:pt>
                <c:pt idx="29">
                  <c:v>5817</c:v>
                </c:pt>
                <c:pt idx="30">
                  <c:v>5893</c:v>
                </c:pt>
                <c:pt idx="31">
                  <c:v>5928</c:v>
                </c:pt>
                <c:pt idx="32">
                  <c:v>5688</c:v>
                </c:pt>
                <c:pt idx="33">
                  <c:v>5692</c:v>
                </c:pt>
                <c:pt idx="34">
                  <c:v>5617</c:v>
                </c:pt>
                <c:pt idx="35">
                  <c:v>5607</c:v>
                </c:pt>
                <c:pt idx="36">
                  <c:v>5645</c:v>
                </c:pt>
                <c:pt idx="37">
                  <c:v>5435</c:v>
                </c:pt>
                <c:pt idx="38">
                  <c:v>5716</c:v>
                </c:pt>
                <c:pt idx="39">
                  <c:v>5716</c:v>
                </c:pt>
                <c:pt idx="40">
                  <c:v>5841</c:v>
                </c:pt>
                <c:pt idx="41">
                  <c:v>5746</c:v>
                </c:pt>
                <c:pt idx="42">
                  <c:v>5878</c:v>
                </c:pt>
                <c:pt idx="43">
                  <c:v>5956</c:v>
                </c:pt>
                <c:pt idx="44">
                  <c:v>5887</c:v>
                </c:pt>
                <c:pt idx="45">
                  <c:v>5900</c:v>
                </c:pt>
                <c:pt idx="46">
                  <c:v>5731</c:v>
                </c:pt>
                <c:pt idx="47">
                  <c:v>5779</c:v>
                </c:pt>
                <c:pt idx="48">
                  <c:v>5931</c:v>
                </c:pt>
                <c:pt idx="49">
                  <c:v>5797</c:v>
                </c:pt>
                <c:pt idx="50">
                  <c:v>5907</c:v>
                </c:pt>
                <c:pt idx="51">
                  <c:v>5982</c:v>
                </c:pt>
                <c:pt idx="52">
                  <c:v>6054</c:v>
                </c:pt>
                <c:pt idx="53">
                  <c:v>5832</c:v>
                </c:pt>
                <c:pt idx="54">
                  <c:v>5768</c:v>
                </c:pt>
                <c:pt idx="55">
                  <c:v>5581</c:v>
                </c:pt>
                <c:pt idx="56">
                  <c:v>5656</c:v>
                </c:pt>
                <c:pt idx="57">
                  <c:v>5543</c:v>
                </c:pt>
                <c:pt idx="58">
                  <c:v>5436</c:v>
                </c:pt>
                <c:pt idx="59">
                  <c:v>5461</c:v>
                </c:pt>
                <c:pt idx="60">
                  <c:v>5773</c:v>
                </c:pt>
                <c:pt idx="61">
                  <c:v>5654</c:v>
                </c:pt>
                <c:pt idx="62">
                  <c:v>5817</c:v>
                </c:pt>
                <c:pt idx="63">
                  <c:v>5648</c:v>
                </c:pt>
                <c:pt idx="64">
                  <c:v>5786</c:v>
                </c:pt>
                <c:pt idx="65">
                  <c:v>5658</c:v>
                </c:pt>
                <c:pt idx="66">
                  <c:v>5544</c:v>
                </c:pt>
                <c:pt idx="67">
                  <c:v>5760</c:v>
                </c:pt>
                <c:pt idx="68">
                  <c:v>5824</c:v>
                </c:pt>
                <c:pt idx="69">
                  <c:v>5918</c:v>
                </c:pt>
                <c:pt idx="70">
                  <c:v>6285</c:v>
                </c:pt>
                <c:pt idx="71">
                  <c:v>6306</c:v>
                </c:pt>
                <c:pt idx="72">
                  <c:v>6599</c:v>
                </c:pt>
                <c:pt idx="73">
                  <c:v>6564</c:v>
                </c:pt>
                <c:pt idx="74">
                  <c:v>6937</c:v>
                </c:pt>
                <c:pt idx="75">
                  <c:v>6938</c:v>
                </c:pt>
                <c:pt idx="76">
                  <c:v>6961</c:v>
                </c:pt>
                <c:pt idx="77">
                  <c:v>6835</c:v>
                </c:pt>
                <c:pt idx="78">
                  <c:v>6763</c:v>
                </c:pt>
                <c:pt idx="79">
                  <c:v>6919</c:v>
                </c:pt>
                <c:pt idx="80">
                  <c:v>6707</c:v>
                </c:pt>
                <c:pt idx="81">
                  <c:v>6608</c:v>
                </c:pt>
                <c:pt idx="82">
                  <c:v>6563</c:v>
                </c:pt>
                <c:pt idx="83">
                  <c:v>6573</c:v>
                </c:pt>
                <c:pt idx="84">
                  <c:v>6612</c:v>
                </c:pt>
                <c:pt idx="85">
                  <c:v>6559</c:v>
                </c:pt>
                <c:pt idx="86">
                  <c:v>6777</c:v>
                </c:pt>
                <c:pt idx="87">
                  <c:v>6728</c:v>
                </c:pt>
                <c:pt idx="88">
                  <c:v>6894</c:v>
                </c:pt>
                <c:pt idx="89">
                  <c:v>6679</c:v>
                </c:pt>
                <c:pt idx="90">
                  <c:v>6625</c:v>
                </c:pt>
                <c:pt idx="91">
                  <c:v>6610</c:v>
                </c:pt>
                <c:pt idx="92">
                  <c:v>6527</c:v>
                </c:pt>
                <c:pt idx="93">
                  <c:v>6577</c:v>
                </c:pt>
                <c:pt idx="94">
                  <c:v>7027</c:v>
                </c:pt>
                <c:pt idx="95">
                  <c:v>7054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AA-42CA-B49D-4F289A73C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939392"/>
        <c:axId val="244939784"/>
      </c:lineChart>
      <c:dateAx>
        <c:axId val="244939392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244939784"/>
        <c:crosses val="autoZero"/>
        <c:auto val="0"/>
        <c:lblOffset val="100"/>
        <c:baseTimeUnit val="months"/>
      </c:dateAx>
      <c:valAx>
        <c:axId val="244939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244939392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14746950078671289"/>
          <c:y val="4.608056332194263E-2"/>
          <c:w val="0.85253052804532925"/>
          <c:h val="5.5228399480367986E-2"/>
        </c:manualLayout>
      </c:layout>
      <c:overlay val="0"/>
      <c:txPr>
        <a:bodyPr/>
        <a:lstStyle/>
        <a:p>
          <a:pPr>
            <a:defRPr sz="1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7038255135424328E-2"/>
          <c:y val="7.9008079793883204E-2"/>
          <c:w val="0.87916285437322494"/>
          <c:h val="0.80948163133328754"/>
        </c:manualLayout>
      </c:layout>
      <c:lineChart>
        <c:grouping val="standard"/>
        <c:varyColors val="0"/>
        <c:ser>
          <c:idx val="0"/>
          <c:order val="0"/>
          <c:tx>
            <c:strRef>
              <c:f>'East Graphs'!$E$6</c:f>
              <c:strCache>
                <c:ptCount val="1"/>
                <c:pt idx="0">
                  <c:v>Total Admissions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'East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'East Graphs'!$E$7:$E$102</c:f>
              <c:numCache>
                <c:formatCode>#,##0</c:formatCode>
                <c:ptCount val="96"/>
                <c:pt idx="0">
                  <c:v>608</c:v>
                </c:pt>
                <c:pt idx="1">
                  <c:v>610</c:v>
                </c:pt>
                <c:pt idx="2">
                  <c:v>642</c:v>
                </c:pt>
                <c:pt idx="3">
                  <c:v>616</c:v>
                </c:pt>
                <c:pt idx="4">
                  <c:v>667</c:v>
                </c:pt>
                <c:pt idx="5">
                  <c:v>626</c:v>
                </c:pt>
                <c:pt idx="6">
                  <c:v>668</c:v>
                </c:pt>
                <c:pt idx="7">
                  <c:v>680</c:v>
                </c:pt>
                <c:pt idx="8">
                  <c:v>648</c:v>
                </c:pt>
                <c:pt idx="9">
                  <c:v>775</c:v>
                </c:pt>
                <c:pt idx="10">
                  <c:v>687</c:v>
                </c:pt>
                <c:pt idx="11">
                  <c:v>620</c:v>
                </c:pt>
                <c:pt idx="12">
                  <c:v>688</c:v>
                </c:pt>
                <c:pt idx="13">
                  <c:v>634</c:v>
                </c:pt>
                <c:pt idx="14">
                  <c:v>691</c:v>
                </c:pt>
                <c:pt idx="15">
                  <c:v>656</c:v>
                </c:pt>
                <c:pt idx="16">
                  <c:v>713</c:v>
                </c:pt>
                <c:pt idx="17">
                  <c:v>682</c:v>
                </c:pt>
                <c:pt idx="18">
                  <c:v>744</c:v>
                </c:pt>
                <c:pt idx="19">
                  <c:v>728</c:v>
                </c:pt>
                <c:pt idx="20">
                  <c:v>686</c:v>
                </c:pt>
                <c:pt idx="21">
                  <c:v>685</c:v>
                </c:pt>
                <c:pt idx="22">
                  <c:v>641</c:v>
                </c:pt>
                <c:pt idx="23">
                  <c:v>645</c:v>
                </c:pt>
                <c:pt idx="24">
                  <c:v>633</c:v>
                </c:pt>
                <c:pt idx="25">
                  <c:v>599</c:v>
                </c:pt>
                <c:pt idx="26">
                  <c:v>633</c:v>
                </c:pt>
                <c:pt idx="27">
                  <c:v>621</c:v>
                </c:pt>
                <c:pt idx="28">
                  <c:v>631</c:v>
                </c:pt>
                <c:pt idx="29">
                  <c:v>640</c:v>
                </c:pt>
                <c:pt idx="30">
                  <c:v>672</c:v>
                </c:pt>
                <c:pt idx="31">
                  <c:v>696</c:v>
                </c:pt>
                <c:pt idx="32">
                  <c:v>653</c:v>
                </c:pt>
                <c:pt idx="33">
                  <c:v>642</c:v>
                </c:pt>
                <c:pt idx="34">
                  <c:v>623</c:v>
                </c:pt>
                <c:pt idx="35">
                  <c:v>607</c:v>
                </c:pt>
                <c:pt idx="36">
                  <c:v>617</c:v>
                </c:pt>
                <c:pt idx="37">
                  <c:v>609</c:v>
                </c:pt>
                <c:pt idx="38">
                  <c:v>655</c:v>
                </c:pt>
                <c:pt idx="39">
                  <c:v>644</c:v>
                </c:pt>
                <c:pt idx="40">
                  <c:v>702</c:v>
                </c:pt>
                <c:pt idx="41">
                  <c:v>712</c:v>
                </c:pt>
                <c:pt idx="42">
                  <c:v>676</c:v>
                </c:pt>
                <c:pt idx="43">
                  <c:v>663</c:v>
                </c:pt>
                <c:pt idx="44">
                  <c:v>645</c:v>
                </c:pt>
                <c:pt idx="45">
                  <c:v>681</c:v>
                </c:pt>
                <c:pt idx="46">
                  <c:v>672</c:v>
                </c:pt>
                <c:pt idx="47">
                  <c:v>612</c:v>
                </c:pt>
                <c:pt idx="48">
                  <c:v>601</c:v>
                </c:pt>
                <c:pt idx="49">
                  <c:v>616</c:v>
                </c:pt>
                <c:pt idx="50">
                  <c:v>629</c:v>
                </c:pt>
                <c:pt idx="51">
                  <c:v>639</c:v>
                </c:pt>
                <c:pt idx="52">
                  <c:v>647</c:v>
                </c:pt>
                <c:pt idx="53">
                  <c:v>701</c:v>
                </c:pt>
                <c:pt idx="54">
                  <c:v>704</c:v>
                </c:pt>
                <c:pt idx="55">
                  <c:v>709</c:v>
                </c:pt>
                <c:pt idx="56">
                  <c:v>684</c:v>
                </c:pt>
                <c:pt idx="57">
                  <c:v>684</c:v>
                </c:pt>
                <c:pt idx="58">
                  <c:v>663</c:v>
                </c:pt>
                <c:pt idx="59">
                  <c:v>659</c:v>
                </c:pt>
                <c:pt idx="60">
                  <c:v>685</c:v>
                </c:pt>
                <c:pt idx="61">
                  <c:v>642</c:v>
                </c:pt>
                <c:pt idx="62">
                  <c:v>716</c:v>
                </c:pt>
                <c:pt idx="63">
                  <c:v>699</c:v>
                </c:pt>
                <c:pt idx="64">
                  <c:v>762</c:v>
                </c:pt>
                <c:pt idx="65">
                  <c:v>674</c:v>
                </c:pt>
                <c:pt idx="66">
                  <c:v>723</c:v>
                </c:pt>
                <c:pt idx="67">
                  <c:v>763</c:v>
                </c:pt>
                <c:pt idx="68">
                  <c:v>708</c:v>
                </c:pt>
                <c:pt idx="69">
                  <c:v>752</c:v>
                </c:pt>
                <c:pt idx="70">
                  <c:v>718</c:v>
                </c:pt>
                <c:pt idx="71">
                  <c:v>685</c:v>
                </c:pt>
                <c:pt idx="72">
                  <c:v>690</c:v>
                </c:pt>
                <c:pt idx="73">
                  <c:v>645</c:v>
                </c:pt>
                <c:pt idx="74">
                  <c:v>671</c:v>
                </c:pt>
                <c:pt idx="75">
                  <c:v>664</c:v>
                </c:pt>
                <c:pt idx="76">
                  <c:v>674</c:v>
                </c:pt>
                <c:pt idx="77">
                  <c:v>633</c:v>
                </c:pt>
                <c:pt idx="78">
                  <c:v>644</c:v>
                </c:pt>
                <c:pt idx="79">
                  <c:v>655</c:v>
                </c:pt>
                <c:pt idx="80">
                  <c:v>612</c:v>
                </c:pt>
                <c:pt idx="81">
                  <c:v>584</c:v>
                </c:pt>
                <c:pt idx="82">
                  <c:v>615</c:v>
                </c:pt>
                <c:pt idx="83">
                  <c:v>578</c:v>
                </c:pt>
                <c:pt idx="84">
                  <c:v>668</c:v>
                </c:pt>
                <c:pt idx="85">
                  <c:v>639</c:v>
                </c:pt>
                <c:pt idx="86">
                  <c:v>677</c:v>
                </c:pt>
                <c:pt idx="87">
                  <c:v>753</c:v>
                </c:pt>
                <c:pt idx="88">
                  <c:v>772</c:v>
                </c:pt>
                <c:pt idx="89">
                  <c:v>728</c:v>
                </c:pt>
                <c:pt idx="90">
                  <c:v>730</c:v>
                </c:pt>
                <c:pt idx="91">
                  <c:v>715</c:v>
                </c:pt>
                <c:pt idx="92">
                  <c:v>784</c:v>
                </c:pt>
                <c:pt idx="93">
                  <c:v>785</c:v>
                </c:pt>
                <c:pt idx="94">
                  <c:v>674</c:v>
                </c:pt>
                <c:pt idx="95">
                  <c:v>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40-43B2-A6CE-A7EAC117F0B8}"/>
            </c:ext>
          </c:extLst>
        </c:ser>
        <c:ser>
          <c:idx val="3"/>
          <c:order val="1"/>
          <c:tx>
            <c:strRef>
              <c:f>'East Graphs'!$F$6</c:f>
              <c:strCache>
                <c:ptCount val="1"/>
                <c:pt idx="0">
                  <c:v>16 to 24 years</c:v>
                </c:pt>
              </c:strCache>
            </c:strRef>
          </c:tx>
          <c:marker>
            <c:symbol val="none"/>
          </c:marker>
          <c:cat>
            <c:numRef>
              <c:f>'East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'East Graphs'!$F$7:$F$102</c:f>
              <c:numCache>
                <c:formatCode>#,##0</c:formatCode>
                <c:ptCount val="96"/>
                <c:pt idx="0">
                  <c:v>134</c:v>
                </c:pt>
                <c:pt idx="1">
                  <c:v>142</c:v>
                </c:pt>
                <c:pt idx="2">
                  <c:v>146</c:v>
                </c:pt>
                <c:pt idx="3">
                  <c:v>143</c:v>
                </c:pt>
                <c:pt idx="4">
                  <c:v>167</c:v>
                </c:pt>
                <c:pt idx="5">
                  <c:v>176</c:v>
                </c:pt>
                <c:pt idx="6">
                  <c:v>184</c:v>
                </c:pt>
                <c:pt idx="7">
                  <c:v>176</c:v>
                </c:pt>
                <c:pt idx="8">
                  <c:v>159</c:v>
                </c:pt>
                <c:pt idx="9">
                  <c:v>174</c:v>
                </c:pt>
                <c:pt idx="10">
                  <c:v>172</c:v>
                </c:pt>
                <c:pt idx="11">
                  <c:v>151</c:v>
                </c:pt>
                <c:pt idx="12">
                  <c:v>143</c:v>
                </c:pt>
                <c:pt idx="13">
                  <c:v>150</c:v>
                </c:pt>
                <c:pt idx="14">
                  <c:v>168</c:v>
                </c:pt>
                <c:pt idx="15">
                  <c:v>139</c:v>
                </c:pt>
                <c:pt idx="16">
                  <c:v>166</c:v>
                </c:pt>
                <c:pt idx="17">
                  <c:v>156</c:v>
                </c:pt>
                <c:pt idx="18">
                  <c:v>165</c:v>
                </c:pt>
                <c:pt idx="19">
                  <c:v>158</c:v>
                </c:pt>
                <c:pt idx="20">
                  <c:v>149</c:v>
                </c:pt>
                <c:pt idx="21">
                  <c:v>167</c:v>
                </c:pt>
                <c:pt idx="22">
                  <c:v>160</c:v>
                </c:pt>
                <c:pt idx="23">
                  <c:v>166</c:v>
                </c:pt>
                <c:pt idx="24">
                  <c:v>136</c:v>
                </c:pt>
                <c:pt idx="25">
                  <c:v>134</c:v>
                </c:pt>
                <c:pt idx="26">
                  <c:v>155</c:v>
                </c:pt>
                <c:pt idx="27">
                  <c:v>146</c:v>
                </c:pt>
                <c:pt idx="28">
                  <c:v>163</c:v>
                </c:pt>
                <c:pt idx="29">
                  <c:v>181</c:v>
                </c:pt>
                <c:pt idx="30">
                  <c:v>171</c:v>
                </c:pt>
                <c:pt idx="31">
                  <c:v>156</c:v>
                </c:pt>
                <c:pt idx="32">
                  <c:v>140</c:v>
                </c:pt>
                <c:pt idx="33">
                  <c:v>143</c:v>
                </c:pt>
                <c:pt idx="34">
                  <c:v>151</c:v>
                </c:pt>
                <c:pt idx="35">
                  <c:v>145</c:v>
                </c:pt>
                <c:pt idx="36">
                  <c:v>134</c:v>
                </c:pt>
                <c:pt idx="37">
                  <c:v>134</c:v>
                </c:pt>
                <c:pt idx="38">
                  <c:v>158</c:v>
                </c:pt>
                <c:pt idx="39">
                  <c:v>150</c:v>
                </c:pt>
                <c:pt idx="40">
                  <c:v>172</c:v>
                </c:pt>
                <c:pt idx="41">
                  <c:v>158</c:v>
                </c:pt>
                <c:pt idx="42">
                  <c:v>151</c:v>
                </c:pt>
                <c:pt idx="43">
                  <c:v>138</c:v>
                </c:pt>
                <c:pt idx="44">
                  <c:v>134</c:v>
                </c:pt>
                <c:pt idx="45">
                  <c:v>153</c:v>
                </c:pt>
                <c:pt idx="46">
                  <c:v>155</c:v>
                </c:pt>
                <c:pt idx="47">
                  <c:v>126</c:v>
                </c:pt>
                <c:pt idx="48">
                  <c:v>115</c:v>
                </c:pt>
                <c:pt idx="49">
                  <c:v>121</c:v>
                </c:pt>
                <c:pt idx="50">
                  <c:v>130</c:v>
                </c:pt>
                <c:pt idx="51">
                  <c:v>123</c:v>
                </c:pt>
                <c:pt idx="52">
                  <c:v>135</c:v>
                </c:pt>
                <c:pt idx="53">
                  <c:v>138</c:v>
                </c:pt>
                <c:pt idx="54">
                  <c:v>156</c:v>
                </c:pt>
                <c:pt idx="55">
                  <c:v>127</c:v>
                </c:pt>
                <c:pt idx="56">
                  <c:v>121</c:v>
                </c:pt>
                <c:pt idx="57">
                  <c:v>131</c:v>
                </c:pt>
                <c:pt idx="58">
                  <c:v>132</c:v>
                </c:pt>
                <c:pt idx="59">
                  <c:v>119</c:v>
                </c:pt>
                <c:pt idx="60">
                  <c:v>128</c:v>
                </c:pt>
                <c:pt idx="61">
                  <c:v>116</c:v>
                </c:pt>
                <c:pt idx="62">
                  <c:v>133</c:v>
                </c:pt>
                <c:pt idx="63">
                  <c:v>116</c:v>
                </c:pt>
                <c:pt idx="64">
                  <c:v>123</c:v>
                </c:pt>
                <c:pt idx="65">
                  <c:v>123</c:v>
                </c:pt>
                <c:pt idx="66">
                  <c:v>121</c:v>
                </c:pt>
                <c:pt idx="67">
                  <c:v>130</c:v>
                </c:pt>
                <c:pt idx="68">
                  <c:v>148</c:v>
                </c:pt>
                <c:pt idx="69">
                  <c:v>146</c:v>
                </c:pt>
                <c:pt idx="70">
                  <c:v>133</c:v>
                </c:pt>
                <c:pt idx="71">
                  <c:v>104</c:v>
                </c:pt>
                <c:pt idx="72">
                  <c:v>119</c:v>
                </c:pt>
                <c:pt idx="73">
                  <c:v>110</c:v>
                </c:pt>
                <c:pt idx="74">
                  <c:v>118</c:v>
                </c:pt>
                <c:pt idx="75">
                  <c:v>113</c:v>
                </c:pt>
                <c:pt idx="76">
                  <c:v>121</c:v>
                </c:pt>
                <c:pt idx="77">
                  <c:v>113</c:v>
                </c:pt>
                <c:pt idx="78">
                  <c:v>133</c:v>
                </c:pt>
                <c:pt idx="79">
                  <c:v>120</c:v>
                </c:pt>
                <c:pt idx="80">
                  <c:v>122</c:v>
                </c:pt>
                <c:pt idx="81">
                  <c:v>121</c:v>
                </c:pt>
                <c:pt idx="82">
                  <c:v>115</c:v>
                </c:pt>
                <c:pt idx="83">
                  <c:v>110</c:v>
                </c:pt>
                <c:pt idx="84">
                  <c:v>109</c:v>
                </c:pt>
                <c:pt idx="85">
                  <c:v>94</c:v>
                </c:pt>
                <c:pt idx="86">
                  <c:v>117</c:v>
                </c:pt>
                <c:pt idx="87">
                  <c:v>113</c:v>
                </c:pt>
                <c:pt idx="88">
                  <c:v>117</c:v>
                </c:pt>
                <c:pt idx="89">
                  <c:v>127</c:v>
                </c:pt>
                <c:pt idx="90">
                  <c:v>116</c:v>
                </c:pt>
                <c:pt idx="91">
                  <c:v>120</c:v>
                </c:pt>
                <c:pt idx="92">
                  <c:v>143</c:v>
                </c:pt>
                <c:pt idx="93">
                  <c:v>135</c:v>
                </c:pt>
                <c:pt idx="94">
                  <c:v>111</c:v>
                </c:pt>
                <c:pt idx="95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40-43B2-A6CE-A7EAC117F0B8}"/>
            </c:ext>
          </c:extLst>
        </c:ser>
        <c:ser>
          <c:idx val="1"/>
          <c:order val="2"/>
          <c:tx>
            <c:strRef>
              <c:f>'East Graphs'!$G$6</c:f>
              <c:strCache>
                <c:ptCount val="1"/>
                <c:pt idx="0">
                  <c:v>25 years and over</c:v>
                </c:pt>
              </c:strCache>
            </c:strRef>
          </c:tx>
          <c:marker>
            <c:symbol val="none"/>
          </c:marker>
          <c:cat>
            <c:numRef>
              <c:f>'East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'East Graphs'!$G$7:$G$102</c:f>
              <c:numCache>
                <c:formatCode>#,##0</c:formatCode>
                <c:ptCount val="96"/>
                <c:pt idx="0">
                  <c:v>474</c:v>
                </c:pt>
                <c:pt idx="1">
                  <c:v>468</c:v>
                </c:pt>
                <c:pt idx="2">
                  <c:v>496</c:v>
                </c:pt>
                <c:pt idx="3">
                  <c:v>473</c:v>
                </c:pt>
                <c:pt idx="4">
                  <c:v>500</c:v>
                </c:pt>
                <c:pt idx="5">
                  <c:v>450</c:v>
                </c:pt>
                <c:pt idx="6">
                  <c:v>484</c:v>
                </c:pt>
                <c:pt idx="7">
                  <c:v>504</c:v>
                </c:pt>
                <c:pt idx="8">
                  <c:v>489</c:v>
                </c:pt>
                <c:pt idx="9">
                  <c:v>601</c:v>
                </c:pt>
                <c:pt idx="10">
                  <c:v>515</c:v>
                </c:pt>
                <c:pt idx="11">
                  <c:v>469</c:v>
                </c:pt>
                <c:pt idx="12">
                  <c:v>545</c:v>
                </c:pt>
                <c:pt idx="13">
                  <c:v>484</c:v>
                </c:pt>
                <c:pt idx="14">
                  <c:v>523</c:v>
                </c:pt>
                <c:pt idx="15">
                  <c:v>517</c:v>
                </c:pt>
                <c:pt idx="16">
                  <c:v>547</c:v>
                </c:pt>
                <c:pt idx="17">
                  <c:v>526</c:v>
                </c:pt>
                <c:pt idx="18">
                  <c:v>579</c:v>
                </c:pt>
                <c:pt idx="19">
                  <c:v>570</c:v>
                </c:pt>
                <c:pt idx="20">
                  <c:v>537</c:v>
                </c:pt>
                <c:pt idx="21">
                  <c:v>518</c:v>
                </c:pt>
                <c:pt idx="22">
                  <c:v>481</c:v>
                </c:pt>
                <c:pt idx="23">
                  <c:v>479</c:v>
                </c:pt>
                <c:pt idx="24">
                  <c:v>497</c:v>
                </c:pt>
                <c:pt idx="25">
                  <c:v>465</c:v>
                </c:pt>
                <c:pt idx="26">
                  <c:v>478</c:v>
                </c:pt>
                <c:pt idx="27">
                  <c:v>475</c:v>
                </c:pt>
                <c:pt idx="28">
                  <c:v>468</c:v>
                </c:pt>
                <c:pt idx="29">
                  <c:v>459</c:v>
                </c:pt>
                <c:pt idx="30">
                  <c:v>501</c:v>
                </c:pt>
                <c:pt idx="31">
                  <c:v>540</c:v>
                </c:pt>
                <c:pt idx="32">
                  <c:v>513</c:v>
                </c:pt>
                <c:pt idx="33">
                  <c:v>499</c:v>
                </c:pt>
                <c:pt idx="34">
                  <c:v>472</c:v>
                </c:pt>
                <c:pt idx="35">
                  <c:v>462</c:v>
                </c:pt>
                <c:pt idx="36">
                  <c:v>483</c:v>
                </c:pt>
                <c:pt idx="37">
                  <c:v>475</c:v>
                </c:pt>
                <c:pt idx="38">
                  <c:v>497</c:v>
                </c:pt>
                <c:pt idx="39">
                  <c:v>494</c:v>
                </c:pt>
                <c:pt idx="40">
                  <c:v>530</c:v>
                </c:pt>
                <c:pt idx="41">
                  <c:v>554</c:v>
                </c:pt>
                <c:pt idx="42">
                  <c:v>525</c:v>
                </c:pt>
                <c:pt idx="43">
                  <c:v>525</c:v>
                </c:pt>
                <c:pt idx="44">
                  <c:v>511</c:v>
                </c:pt>
                <c:pt idx="45">
                  <c:v>528</c:v>
                </c:pt>
                <c:pt idx="46">
                  <c:v>517</c:v>
                </c:pt>
                <c:pt idx="47">
                  <c:v>486</c:v>
                </c:pt>
                <c:pt idx="48">
                  <c:v>486</c:v>
                </c:pt>
                <c:pt idx="49">
                  <c:v>495</c:v>
                </c:pt>
                <c:pt idx="50">
                  <c:v>499</c:v>
                </c:pt>
                <c:pt idx="51">
                  <c:v>516</c:v>
                </c:pt>
                <c:pt idx="52">
                  <c:v>512</c:v>
                </c:pt>
                <c:pt idx="53">
                  <c:v>563</c:v>
                </c:pt>
                <c:pt idx="54">
                  <c:v>548</c:v>
                </c:pt>
                <c:pt idx="55">
                  <c:v>582</c:v>
                </c:pt>
                <c:pt idx="56">
                  <c:v>563</c:v>
                </c:pt>
                <c:pt idx="57">
                  <c:v>553</c:v>
                </c:pt>
                <c:pt idx="58">
                  <c:v>531</c:v>
                </c:pt>
                <c:pt idx="59">
                  <c:v>540</c:v>
                </c:pt>
                <c:pt idx="60">
                  <c:v>557</c:v>
                </c:pt>
                <c:pt idx="61">
                  <c:v>526</c:v>
                </c:pt>
                <c:pt idx="62">
                  <c:v>583</c:v>
                </c:pt>
                <c:pt idx="63">
                  <c:v>583</c:v>
                </c:pt>
                <c:pt idx="64">
                  <c:v>639</c:v>
                </c:pt>
                <c:pt idx="65">
                  <c:v>551</c:v>
                </c:pt>
                <c:pt idx="66">
                  <c:v>602</c:v>
                </c:pt>
                <c:pt idx="67">
                  <c:v>633</c:v>
                </c:pt>
                <c:pt idx="68">
                  <c:v>560</c:v>
                </c:pt>
                <c:pt idx="69">
                  <c:v>606</c:v>
                </c:pt>
                <c:pt idx="70">
                  <c:v>585</c:v>
                </c:pt>
                <c:pt idx="71">
                  <c:v>581</c:v>
                </c:pt>
                <c:pt idx="72">
                  <c:v>571</c:v>
                </c:pt>
                <c:pt idx="73">
                  <c:v>535</c:v>
                </c:pt>
                <c:pt idx="74">
                  <c:v>553</c:v>
                </c:pt>
                <c:pt idx="75">
                  <c:v>551</c:v>
                </c:pt>
                <c:pt idx="76">
                  <c:v>553</c:v>
                </c:pt>
                <c:pt idx="77">
                  <c:v>520</c:v>
                </c:pt>
                <c:pt idx="78">
                  <c:v>511</c:v>
                </c:pt>
                <c:pt idx="79">
                  <c:v>535</c:v>
                </c:pt>
                <c:pt idx="80">
                  <c:v>490</c:v>
                </c:pt>
                <c:pt idx="81">
                  <c:v>463</c:v>
                </c:pt>
                <c:pt idx="82">
                  <c:v>500</c:v>
                </c:pt>
                <c:pt idx="83">
                  <c:v>468</c:v>
                </c:pt>
                <c:pt idx="84">
                  <c:v>559</c:v>
                </c:pt>
                <c:pt idx="85">
                  <c:v>545</c:v>
                </c:pt>
                <c:pt idx="86">
                  <c:v>560</c:v>
                </c:pt>
                <c:pt idx="87">
                  <c:v>640</c:v>
                </c:pt>
                <c:pt idx="88">
                  <c:v>655</c:v>
                </c:pt>
                <c:pt idx="89">
                  <c:v>601</c:v>
                </c:pt>
                <c:pt idx="90">
                  <c:v>614</c:v>
                </c:pt>
                <c:pt idx="91">
                  <c:v>595</c:v>
                </c:pt>
                <c:pt idx="92">
                  <c:v>641</c:v>
                </c:pt>
                <c:pt idx="93">
                  <c:v>650</c:v>
                </c:pt>
                <c:pt idx="94">
                  <c:v>563</c:v>
                </c:pt>
                <c:pt idx="95">
                  <c:v>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40-43B2-A6CE-A7EAC117F0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939392"/>
        <c:axId val="244939784"/>
      </c:lineChart>
      <c:dateAx>
        <c:axId val="244939392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44939784"/>
        <c:crosses val="autoZero"/>
        <c:auto val="0"/>
        <c:lblOffset val="100"/>
        <c:baseTimeUnit val="months"/>
      </c:dateAx>
      <c:valAx>
        <c:axId val="244939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244939392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14746950078671289"/>
          <c:y val="4.608056332194263E-2"/>
          <c:w val="0.85253052804532925"/>
          <c:h val="5.522839948036798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7038255135424328E-2"/>
          <c:y val="7.9008079793883204E-2"/>
          <c:w val="0.87916285437322494"/>
          <c:h val="0.80948163133328754"/>
        </c:manualLayout>
      </c:layout>
      <c:lineChart>
        <c:grouping val="standard"/>
        <c:varyColors val="0"/>
        <c:ser>
          <c:idx val="0"/>
          <c:order val="0"/>
          <c:tx>
            <c:strRef>
              <c:f>'West Graphs'!$E$6</c:f>
              <c:strCache>
                <c:ptCount val="1"/>
                <c:pt idx="0">
                  <c:v>Total Admissions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'West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'West Graphs'!$E$7:$E$102</c:f>
              <c:numCache>
                <c:formatCode>#,##0</c:formatCode>
                <c:ptCount val="96"/>
                <c:pt idx="0">
                  <c:v>9634</c:v>
                </c:pt>
                <c:pt idx="1">
                  <c:v>9579</c:v>
                </c:pt>
                <c:pt idx="2">
                  <c:v>9956</c:v>
                </c:pt>
                <c:pt idx="3">
                  <c:v>9830</c:v>
                </c:pt>
                <c:pt idx="4">
                  <c:v>9985</c:v>
                </c:pt>
                <c:pt idx="5">
                  <c:v>9483</c:v>
                </c:pt>
                <c:pt idx="6">
                  <c:v>9578</c:v>
                </c:pt>
                <c:pt idx="7">
                  <c:v>9496</c:v>
                </c:pt>
                <c:pt idx="8">
                  <c:v>9325</c:v>
                </c:pt>
                <c:pt idx="9">
                  <c:v>9636</c:v>
                </c:pt>
                <c:pt idx="10">
                  <c:v>9331</c:v>
                </c:pt>
                <c:pt idx="11">
                  <c:v>9183</c:v>
                </c:pt>
                <c:pt idx="12">
                  <c:v>9601</c:v>
                </c:pt>
                <c:pt idx="13">
                  <c:v>9680</c:v>
                </c:pt>
                <c:pt idx="14">
                  <c:v>10448</c:v>
                </c:pt>
                <c:pt idx="15">
                  <c:v>11921</c:v>
                </c:pt>
                <c:pt idx="16">
                  <c:v>12159</c:v>
                </c:pt>
                <c:pt idx="17">
                  <c:v>11312</c:v>
                </c:pt>
                <c:pt idx="18">
                  <c:v>11556</c:v>
                </c:pt>
                <c:pt idx="19">
                  <c:v>12033</c:v>
                </c:pt>
                <c:pt idx="20">
                  <c:v>11867</c:v>
                </c:pt>
                <c:pt idx="21">
                  <c:v>11944</c:v>
                </c:pt>
                <c:pt idx="22">
                  <c:v>11121</c:v>
                </c:pt>
                <c:pt idx="23">
                  <c:v>11792</c:v>
                </c:pt>
                <c:pt idx="24">
                  <c:v>12158</c:v>
                </c:pt>
                <c:pt idx="25">
                  <c:v>11659</c:v>
                </c:pt>
                <c:pt idx="26">
                  <c:v>12234</c:v>
                </c:pt>
                <c:pt idx="27">
                  <c:v>11563</c:v>
                </c:pt>
                <c:pt idx="28">
                  <c:v>11443</c:v>
                </c:pt>
                <c:pt idx="29">
                  <c:v>10954</c:v>
                </c:pt>
                <c:pt idx="30">
                  <c:v>11108</c:v>
                </c:pt>
                <c:pt idx="31">
                  <c:v>11008</c:v>
                </c:pt>
                <c:pt idx="32">
                  <c:v>12184</c:v>
                </c:pt>
                <c:pt idx="33">
                  <c:v>12760</c:v>
                </c:pt>
                <c:pt idx="34">
                  <c:v>13264</c:v>
                </c:pt>
                <c:pt idx="35">
                  <c:v>13235</c:v>
                </c:pt>
                <c:pt idx="36">
                  <c:v>13630</c:v>
                </c:pt>
                <c:pt idx="37">
                  <c:v>13484</c:v>
                </c:pt>
                <c:pt idx="38">
                  <c:v>13999</c:v>
                </c:pt>
                <c:pt idx="39">
                  <c:v>12457</c:v>
                </c:pt>
                <c:pt idx="40">
                  <c:v>12714</c:v>
                </c:pt>
                <c:pt idx="41">
                  <c:v>12260</c:v>
                </c:pt>
                <c:pt idx="42">
                  <c:v>12444</c:v>
                </c:pt>
                <c:pt idx="43">
                  <c:v>12252</c:v>
                </c:pt>
                <c:pt idx="44">
                  <c:v>12341</c:v>
                </c:pt>
                <c:pt idx="45">
                  <c:v>12458</c:v>
                </c:pt>
                <c:pt idx="46">
                  <c:v>12236</c:v>
                </c:pt>
                <c:pt idx="47">
                  <c:v>12115</c:v>
                </c:pt>
                <c:pt idx="48">
                  <c:v>12335</c:v>
                </c:pt>
                <c:pt idx="49">
                  <c:v>11981</c:v>
                </c:pt>
                <c:pt idx="50">
                  <c:v>12413</c:v>
                </c:pt>
                <c:pt idx="51">
                  <c:v>12502</c:v>
                </c:pt>
                <c:pt idx="52">
                  <c:v>12335</c:v>
                </c:pt>
                <c:pt idx="53">
                  <c:v>12037</c:v>
                </c:pt>
                <c:pt idx="54">
                  <c:v>12478</c:v>
                </c:pt>
                <c:pt idx="55">
                  <c:v>11958</c:v>
                </c:pt>
                <c:pt idx="56">
                  <c:v>11612</c:v>
                </c:pt>
                <c:pt idx="57">
                  <c:v>11840</c:v>
                </c:pt>
                <c:pt idx="58">
                  <c:v>11628</c:v>
                </c:pt>
                <c:pt idx="59">
                  <c:v>11375</c:v>
                </c:pt>
                <c:pt idx="60">
                  <c:v>11573</c:v>
                </c:pt>
                <c:pt idx="61">
                  <c:v>11027</c:v>
                </c:pt>
                <c:pt idx="62">
                  <c:v>11459</c:v>
                </c:pt>
                <c:pt idx="63">
                  <c:v>11499</c:v>
                </c:pt>
                <c:pt idx="64">
                  <c:v>11685</c:v>
                </c:pt>
                <c:pt idx="65">
                  <c:v>11471</c:v>
                </c:pt>
                <c:pt idx="66">
                  <c:v>11611</c:v>
                </c:pt>
                <c:pt idx="67">
                  <c:v>11505</c:v>
                </c:pt>
                <c:pt idx="68">
                  <c:v>11393</c:v>
                </c:pt>
                <c:pt idx="69">
                  <c:v>11424</c:v>
                </c:pt>
                <c:pt idx="70">
                  <c:v>12708</c:v>
                </c:pt>
                <c:pt idx="71">
                  <c:v>12424</c:v>
                </c:pt>
                <c:pt idx="72">
                  <c:v>13425</c:v>
                </c:pt>
                <c:pt idx="73">
                  <c:v>12892</c:v>
                </c:pt>
                <c:pt idx="74">
                  <c:v>13353</c:v>
                </c:pt>
                <c:pt idx="75">
                  <c:v>11957</c:v>
                </c:pt>
                <c:pt idx="76">
                  <c:v>11309</c:v>
                </c:pt>
                <c:pt idx="77">
                  <c:v>10101</c:v>
                </c:pt>
                <c:pt idx="78">
                  <c:v>10329</c:v>
                </c:pt>
                <c:pt idx="79">
                  <c:v>10305</c:v>
                </c:pt>
                <c:pt idx="80">
                  <c:v>10431</c:v>
                </c:pt>
                <c:pt idx="81">
                  <c:v>10404</c:v>
                </c:pt>
                <c:pt idx="82">
                  <c:v>10440</c:v>
                </c:pt>
                <c:pt idx="83">
                  <c:v>10286</c:v>
                </c:pt>
                <c:pt idx="84">
                  <c:v>12166</c:v>
                </c:pt>
                <c:pt idx="85">
                  <c:v>11643</c:v>
                </c:pt>
                <c:pt idx="86">
                  <c:v>11880</c:v>
                </c:pt>
                <c:pt idx="87">
                  <c:v>11369</c:v>
                </c:pt>
                <c:pt idx="88">
                  <c:v>11514</c:v>
                </c:pt>
                <c:pt idx="89">
                  <c:v>11112</c:v>
                </c:pt>
                <c:pt idx="90">
                  <c:v>11240</c:v>
                </c:pt>
                <c:pt idx="91">
                  <c:v>10434</c:v>
                </c:pt>
                <c:pt idx="92">
                  <c:v>11084</c:v>
                </c:pt>
                <c:pt idx="93">
                  <c:v>11341</c:v>
                </c:pt>
                <c:pt idx="94">
                  <c:v>11427</c:v>
                </c:pt>
                <c:pt idx="95">
                  <c:v>11381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44-4B8F-AC32-A44B80C95695}"/>
            </c:ext>
          </c:extLst>
        </c:ser>
        <c:ser>
          <c:idx val="3"/>
          <c:order val="1"/>
          <c:tx>
            <c:strRef>
              <c:f>'West Graphs'!$F$6</c:f>
              <c:strCache>
                <c:ptCount val="1"/>
                <c:pt idx="0">
                  <c:v>16 to 24 years</c:v>
                </c:pt>
              </c:strCache>
            </c:strRef>
          </c:tx>
          <c:marker>
            <c:symbol val="none"/>
          </c:marker>
          <c:cat>
            <c:numRef>
              <c:f>'West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'West Graphs'!$F$7:$F$102</c:f>
              <c:numCache>
                <c:formatCode>#,##0</c:formatCode>
                <c:ptCount val="96"/>
                <c:pt idx="0">
                  <c:v>863</c:v>
                </c:pt>
                <c:pt idx="1">
                  <c:v>853</c:v>
                </c:pt>
                <c:pt idx="2">
                  <c:v>900</c:v>
                </c:pt>
                <c:pt idx="3">
                  <c:v>870</c:v>
                </c:pt>
                <c:pt idx="4">
                  <c:v>934</c:v>
                </c:pt>
                <c:pt idx="5">
                  <c:v>937</c:v>
                </c:pt>
                <c:pt idx="6">
                  <c:v>925</c:v>
                </c:pt>
                <c:pt idx="7">
                  <c:v>915</c:v>
                </c:pt>
                <c:pt idx="8">
                  <c:v>899</c:v>
                </c:pt>
                <c:pt idx="9">
                  <c:v>915</c:v>
                </c:pt>
                <c:pt idx="10">
                  <c:v>917</c:v>
                </c:pt>
                <c:pt idx="11">
                  <c:v>862</c:v>
                </c:pt>
                <c:pt idx="12">
                  <c:v>800</c:v>
                </c:pt>
                <c:pt idx="13">
                  <c:v>841</c:v>
                </c:pt>
                <c:pt idx="14">
                  <c:v>913</c:v>
                </c:pt>
                <c:pt idx="15">
                  <c:v>1105</c:v>
                </c:pt>
                <c:pt idx="16">
                  <c:v>1167</c:v>
                </c:pt>
                <c:pt idx="17">
                  <c:v>1103</c:v>
                </c:pt>
                <c:pt idx="18">
                  <c:v>1184</c:v>
                </c:pt>
                <c:pt idx="19">
                  <c:v>1222</c:v>
                </c:pt>
                <c:pt idx="20">
                  <c:v>1181</c:v>
                </c:pt>
                <c:pt idx="21">
                  <c:v>1187</c:v>
                </c:pt>
                <c:pt idx="22">
                  <c:v>1105</c:v>
                </c:pt>
                <c:pt idx="23">
                  <c:v>1140</c:v>
                </c:pt>
                <c:pt idx="24">
                  <c:v>998</c:v>
                </c:pt>
                <c:pt idx="25">
                  <c:v>985</c:v>
                </c:pt>
                <c:pt idx="26">
                  <c:v>1017</c:v>
                </c:pt>
                <c:pt idx="27">
                  <c:v>1026</c:v>
                </c:pt>
                <c:pt idx="28">
                  <c:v>1114</c:v>
                </c:pt>
                <c:pt idx="29">
                  <c:v>994</c:v>
                </c:pt>
                <c:pt idx="30">
                  <c:v>992</c:v>
                </c:pt>
                <c:pt idx="31">
                  <c:v>1002</c:v>
                </c:pt>
                <c:pt idx="32">
                  <c:v>1174</c:v>
                </c:pt>
                <c:pt idx="33">
                  <c:v>1207</c:v>
                </c:pt>
                <c:pt idx="34">
                  <c:v>1269</c:v>
                </c:pt>
                <c:pt idx="35">
                  <c:v>1271</c:v>
                </c:pt>
                <c:pt idx="36">
                  <c:v>1093</c:v>
                </c:pt>
                <c:pt idx="37">
                  <c:v>1091</c:v>
                </c:pt>
                <c:pt idx="38">
                  <c:v>1151</c:v>
                </c:pt>
                <c:pt idx="39">
                  <c:v>1043</c:v>
                </c:pt>
                <c:pt idx="40">
                  <c:v>1066</c:v>
                </c:pt>
                <c:pt idx="41">
                  <c:v>1068</c:v>
                </c:pt>
                <c:pt idx="42">
                  <c:v>1133</c:v>
                </c:pt>
                <c:pt idx="43">
                  <c:v>1082</c:v>
                </c:pt>
                <c:pt idx="44">
                  <c:v>1056</c:v>
                </c:pt>
                <c:pt idx="45">
                  <c:v>1081</c:v>
                </c:pt>
                <c:pt idx="46">
                  <c:v>1070</c:v>
                </c:pt>
                <c:pt idx="47">
                  <c:v>1062</c:v>
                </c:pt>
                <c:pt idx="48">
                  <c:v>841</c:v>
                </c:pt>
                <c:pt idx="49">
                  <c:v>861</c:v>
                </c:pt>
                <c:pt idx="50">
                  <c:v>907</c:v>
                </c:pt>
                <c:pt idx="51">
                  <c:v>945</c:v>
                </c:pt>
                <c:pt idx="52">
                  <c:v>1013</c:v>
                </c:pt>
                <c:pt idx="53">
                  <c:v>1012</c:v>
                </c:pt>
                <c:pt idx="54">
                  <c:v>1085</c:v>
                </c:pt>
                <c:pt idx="55">
                  <c:v>995</c:v>
                </c:pt>
                <c:pt idx="56">
                  <c:v>980</c:v>
                </c:pt>
                <c:pt idx="57">
                  <c:v>946</c:v>
                </c:pt>
                <c:pt idx="58">
                  <c:v>1006</c:v>
                </c:pt>
                <c:pt idx="59">
                  <c:v>999</c:v>
                </c:pt>
                <c:pt idx="60">
                  <c:v>807</c:v>
                </c:pt>
                <c:pt idx="61">
                  <c:v>737</c:v>
                </c:pt>
                <c:pt idx="62">
                  <c:v>772</c:v>
                </c:pt>
                <c:pt idx="63">
                  <c:v>812</c:v>
                </c:pt>
                <c:pt idx="64">
                  <c:v>825</c:v>
                </c:pt>
                <c:pt idx="65">
                  <c:v>823</c:v>
                </c:pt>
                <c:pt idx="66">
                  <c:v>958</c:v>
                </c:pt>
                <c:pt idx="67">
                  <c:v>889</c:v>
                </c:pt>
                <c:pt idx="68">
                  <c:v>802</c:v>
                </c:pt>
                <c:pt idx="69">
                  <c:v>869</c:v>
                </c:pt>
                <c:pt idx="70">
                  <c:v>917</c:v>
                </c:pt>
                <c:pt idx="71">
                  <c:v>869</c:v>
                </c:pt>
                <c:pt idx="72">
                  <c:v>759</c:v>
                </c:pt>
                <c:pt idx="73">
                  <c:v>754</c:v>
                </c:pt>
                <c:pt idx="74">
                  <c:v>840</c:v>
                </c:pt>
                <c:pt idx="75">
                  <c:v>754</c:v>
                </c:pt>
                <c:pt idx="76">
                  <c:v>751</c:v>
                </c:pt>
                <c:pt idx="77">
                  <c:v>682</c:v>
                </c:pt>
                <c:pt idx="78">
                  <c:v>711</c:v>
                </c:pt>
                <c:pt idx="79">
                  <c:v>685</c:v>
                </c:pt>
                <c:pt idx="80">
                  <c:v>740</c:v>
                </c:pt>
                <c:pt idx="81">
                  <c:v>739</c:v>
                </c:pt>
                <c:pt idx="82">
                  <c:v>777</c:v>
                </c:pt>
                <c:pt idx="83">
                  <c:v>725</c:v>
                </c:pt>
                <c:pt idx="84">
                  <c:v>704</c:v>
                </c:pt>
                <c:pt idx="85">
                  <c:v>711</c:v>
                </c:pt>
                <c:pt idx="86">
                  <c:v>749</c:v>
                </c:pt>
                <c:pt idx="87">
                  <c:v>700</c:v>
                </c:pt>
                <c:pt idx="88">
                  <c:v>693</c:v>
                </c:pt>
                <c:pt idx="89">
                  <c:v>670</c:v>
                </c:pt>
                <c:pt idx="90">
                  <c:v>703</c:v>
                </c:pt>
                <c:pt idx="91">
                  <c:v>609</c:v>
                </c:pt>
                <c:pt idx="92">
                  <c:v>697</c:v>
                </c:pt>
                <c:pt idx="93">
                  <c:v>708</c:v>
                </c:pt>
                <c:pt idx="94">
                  <c:v>785</c:v>
                </c:pt>
                <c:pt idx="95">
                  <c:v>772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44-4B8F-AC32-A44B80C95695}"/>
            </c:ext>
          </c:extLst>
        </c:ser>
        <c:ser>
          <c:idx val="1"/>
          <c:order val="2"/>
          <c:tx>
            <c:strRef>
              <c:f>'West Graphs'!$G$6</c:f>
              <c:strCache>
                <c:ptCount val="1"/>
                <c:pt idx="0">
                  <c:v>25 years and over</c:v>
                </c:pt>
              </c:strCache>
            </c:strRef>
          </c:tx>
          <c:marker>
            <c:symbol val="none"/>
          </c:marker>
          <c:cat>
            <c:numRef>
              <c:f>'West Graphs'!$B$7:$B$102</c:f>
              <c:numCache>
                <c:formatCode>m/d/yyyy</c:formatCode>
                <c:ptCount val="9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  <c:pt idx="55">
                  <c:v>42583</c:v>
                </c:pt>
                <c:pt idx="56">
                  <c:v>42614</c:v>
                </c:pt>
                <c:pt idx="57">
                  <c:v>42644</c:v>
                </c:pt>
                <c:pt idx="58">
                  <c:v>42675</c:v>
                </c:pt>
                <c:pt idx="59">
                  <c:v>42705</c:v>
                </c:pt>
                <c:pt idx="60">
                  <c:v>42736</c:v>
                </c:pt>
                <c:pt idx="61">
                  <c:v>42767</c:v>
                </c:pt>
                <c:pt idx="62">
                  <c:v>42795</c:v>
                </c:pt>
                <c:pt idx="63">
                  <c:v>42826</c:v>
                </c:pt>
                <c:pt idx="64">
                  <c:v>42856</c:v>
                </c:pt>
                <c:pt idx="65">
                  <c:v>42887</c:v>
                </c:pt>
                <c:pt idx="66">
                  <c:v>42917</c:v>
                </c:pt>
                <c:pt idx="67">
                  <c:v>42948</c:v>
                </c:pt>
                <c:pt idx="68">
                  <c:v>42979</c:v>
                </c:pt>
                <c:pt idx="69">
                  <c:v>43009</c:v>
                </c:pt>
                <c:pt idx="70">
                  <c:v>43040</c:v>
                </c:pt>
                <c:pt idx="71">
                  <c:v>43070</c:v>
                </c:pt>
                <c:pt idx="72">
                  <c:v>43101</c:v>
                </c:pt>
                <c:pt idx="73">
                  <c:v>43132</c:v>
                </c:pt>
                <c:pt idx="74">
                  <c:v>43160</c:v>
                </c:pt>
                <c:pt idx="75">
                  <c:v>43191</c:v>
                </c:pt>
                <c:pt idx="76">
                  <c:v>43221</c:v>
                </c:pt>
                <c:pt idx="77">
                  <c:v>43252</c:v>
                </c:pt>
                <c:pt idx="78">
                  <c:v>43282</c:v>
                </c:pt>
                <c:pt idx="79">
                  <c:v>43313</c:v>
                </c:pt>
                <c:pt idx="80">
                  <c:v>43344</c:v>
                </c:pt>
                <c:pt idx="81">
                  <c:v>43374</c:v>
                </c:pt>
                <c:pt idx="82">
                  <c:v>43405</c:v>
                </c:pt>
                <c:pt idx="83">
                  <c:v>43435</c:v>
                </c:pt>
                <c:pt idx="84">
                  <c:v>43466</c:v>
                </c:pt>
                <c:pt idx="85">
                  <c:v>43497</c:v>
                </c:pt>
                <c:pt idx="86">
                  <c:v>43525</c:v>
                </c:pt>
                <c:pt idx="87">
                  <c:v>43556</c:v>
                </c:pt>
                <c:pt idx="88">
                  <c:v>43586</c:v>
                </c:pt>
                <c:pt idx="89">
                  <c:v>43617</c:v>
                </c:pt>
                <c:pt idx="90">
                  <c:v>43647</c:v>
                </c:pt>
                <c:pt idx="91">
                  <c:v>43678</c:v>
                </c:pt>
                <c:pt idx="92">
                  <c:v>43709</c:v>
                </c:pt>
                <c:pt idx="93">
                  <c:v>43739</c:v>
                </c:pt>
                <c:pt idx="94">
                  <c:v>43770</c:v>
                </c:pt>
                <c:pt idx="95">
                  <c:v>43800</c:v>
                </c:pt>
              </c:numCache>
            </c:numRef>
          </c:cat>
          <c:val>
            <c:numRef>
              <c:f>'West Graphs'!$G$7:$G$102</c:f>
              <c:numCache>
                <c:formatCode>#,##0</c:formatCode>
                <c:ptCount val="96"/>
                <c:pt idx="0">
                  <c:v>8771</c:v>
                </c:pt>
                <c:pt idx="1">
                  <c:v>8726</c:v>
                </c:pt>
                <c:pt idx="2">
                  <c:v>9056</c:v>
                </c:pt>
                <c:pt idx="3">
                  <c:v>8960</c:v>
                </c:pt>
                <c:pt idx="4">
                  <c:v>9051</c:v>
                </c:pt>
                <c:pt idx="5">
                  <c:v>8546</c:v>
                </c:pt>
                <c:pt idx="6">
                  <c:v>8653</c:v>
                </c:pt>
                <c:pt idx="7">
                  <c:v>8581</c:v>
                </c:pt>
                <c:pt idx="8">
                  <c:v>8426</c:v>
                </c:pt>
                <c:pt idx="9">
                  <c:v>8721</c:v>
                </c:pt>
                <c:pt idx="10">
                  <c:v>8414</c:v>
                </c:pt>
                <c:pt idx="11">
                  <c:v>8321</c:v>
                </c:pt>
                <c:pt idx="12">
                  <c:v>8801</c:v>
                </c:pt>
                <c:pt idx="13">
                  <c:v>8839</c:v>
                </c:pt>
                <c:pt idx="14">
                  <c:v>9535</c:v>
                </c:pt>
                <c:pt idx="15">
                  <c:v>10816</c:v>
                </c:pt>
                <c:pt idx="16">
                  <c:v>10992</c:v>
                </c:pt>
                <c:pt idx="17">
                  <c:v>10209</c:v>
                </c:pt>
                <c:pt idx="18">
                  <c:v>10372</c:v>
                </c:pt>
                <c:pt idx="19">
                  <c:v>10811</c:v>
                </c:pt>
                <c:pt idx="20">
                  <c:v>10686</c:v>
                </c:pt>
                <c:pt idx="21">
                  <c:v>10757</c:v>
                </c:pt>
                <c:pt idx="22">
                  <c:v>10016</c:v>
                </c:pt>
                <c:pt idx="23">
                  <c:v>10652</c:v>
                </c:pt>
                <c:pt idx="24">
                  <c:v>11160</c:v>
                </c:pt>
                <c:pt idx="25">
                  <c:v>10674</c:v>
                </c:pt>
                <c:pt idx="26">
                  <c:v>11217</c:v>
                </c:pt>
                <c:pt idx="27">
                  <c:v>10537</c:v>
                </c:pt>
                <c:pt idx="28">
                  <c:v>10329</c:v>
                </c:pt>
                <c:pt idx="29">
                  <c:v>9960</c:v>
                </c:pt>
                <c:pt idx="30">
                  <c:v>10116</c:v>
                </c:pt>
                <c:pt idx="31">
                  <c:v>10006</c:v>
                </c:pt>
                <c:pt idx="32">
                  <c:v>11010</c:v>
                </c:pt>
                <c:pt idx="33">
                  <c:v>11553</c:v>
                </c:pt>
                <c:pt idx="34">
                  <c:v>11995</c:v>
                </c:pt>
                <c:pt idx="35">
                  <c:v>11964</c:v>
                </c:pt>
                <c:pt idx="36">
                  <c:v>12537</c:v>
                </c:pt>
                <c:pt idx="37">
                  <c:v>12393</c:v>
                </c:pt>
                <c:pt idx="38">
                  <c:v>12848</c:v>
                </c:pt>
                <c:pt idx="39">
                  <c:v>11414</c:v>
                </c:pt>
                <c:pt idx="40">
                  <c:v>11648</c:v>
                </c:pt>
                <c:pt idx="41">
                  <c:v>11192</c:v>
                </c:pt>
                <c:pt idx="42">
                  <c:v>11311</c:v>
                </c:pt>
                <c:pt idx="43">
                  <c:v>11170</c:v>
                </c:pt>
                <c:pt idx="44">
                  <c:v>11285</c:v>
                </c:pt>
                <c:pt idx="45">
                  <c:v>11377</c:v>
                </c:pt>
                <c:pt idx="46">
                  <c:v>11166</c:v>
                </c:pt>
                <c:pt idx="47">
                  <c:v>11053</c:v>
                </c:pt>
                <c:pt idx="48">
                  <c:v>11494</c:v>
                </c:pt>
                <c:pt idx="49">
                  <c:v>11120</c:v>
                </c:pt>
                <c:pt idx="50">
                  <c:v>11506</c:v>
                </c:pt>
                <c:pt idx="51">
                  <c:v>11557</c:v>
                </c:pt>
                <c:pt idx="52">
                  <c:v>11322</c:v>
                </c:pt>
                <c:pt idx="53">
                  <c:v>11025</c:v>
                </c:pt>
                <c:pt idx="54">
                  <c:v>11393</c:v>
                </c:pt>
                <c:pt idx="55">
                  <c:v>10963</c:v>
                </c:pt>
                <c:pt idx="56">
                  <c:v>10632</c:v>
                </c:pt>
                <c:pt idx="57">
                  <c:v>10894</c:v>
                </c:pt>
                <c:pt idx="58">
                  <c:v>10622</c:v>
                </c:pt>
                <c:pt idx="59">
                  <c:v>10376</c:v>
                </c:pt>
                <c:pt idx="60">
                  <c:v>10766</c:v>
                </c:pt>
                <c:pt idx="61">
                  <c:v>10290</c:v>
                </c:pt>
                <c:pt idx="62">
                  <c:v>10687</c:v>
                </c:pt>
                <c:pt idx="63">
                  <c:v>10687</c:v>
                </c:pt>
                <c:pt idx="64">
                  <c:v>10860</c:v>
                </c:pt>
                <c:pt idx="65">
                  <c:v>10648</c:v>
                </c:pt>
                <c:pt idx="66">
                  <c:v>10653</c:v>
                </c:pt>
                <c:pt idx="67">
                  <c:v>10616</c:v>
                </c:pt>
                <c:pt idx="68">
                  <c:v>10591</c:v>
                </c:pt>
                <c:pt idx="69">
                  <c:v>10555</c:v>
                </c:pt>
                <c:pt idx="70">
                  <c:v>11791</c:v>
                </c:pt>
                <c:pt idx="71">
                  <c:v>11555</c:v>
                </c:pt>
                <c:pt idx="72">
                  <c:v>12666</c:v>
                </c:pt>
                <c:pt idx="73">
                  <c:v>12138</c:v>
                </c:pt>
                <c:pt idx="74">
                  <c:v>12513</c:v>
                </c:pt>
                <c:pt idx="75">
                  <c:v>11203</c:v>
                </c:pt>
                <c:pt idx="76">
                  <c:v>10558</c:v>
                </c:pt>
                <c:pt idx="77">
                  <c:v>9419</c:v>
                </c:pt>
                <c:pt idx="78">
                  <c:v>9618</c:v>
                </c:pt>
                <c:pt idx="79">
                  <c:v>9620</c:v>
                </c:pt>
                <c:pt idx="80">
                  <c:v>9691</c:v>
                </c:pt>
                <c:pt idx="81">
                  <c:v>9665</c:v>
                </c:pt>
                <c:pt idx="82">
                  <c:v>9663</c:v>
                </c:pt>
                <c:pt idx="83">
                  <c:v>9561</c:v>
                </c:pt>
                <c:pt idx="84">
                  <c:v>11462</c:v>
                </c:pt>
                <c:pt idx="85">
                  <c:v>10932</c:v>
                </c:pt>
                <c:pt idx="86">
                  <c:v>11131</c:v>
                </c:pt>
                <c:pt idx="87">
                  <c:v>10669</c:v>
                </c:pt>
                <c:pt idx="88">
                  <c:v>10821</c:v>
                </c:pt>
                <c:pt idx="89">
                  <c:v>10442</c:v>
                </c:pt>
                <c:pt idx="90">
                  <c:v>10537</c:v>
                </c:pt>
                <c:pt idx="91">
                  <c:v>9825</c:v>
                </c:pt>
                <c:pt idx="92">
                  <c:v>10387</c:v>
                </c:pt>
                <c:pt idx="93">
                  <c:v>10633</c:v>
                </c:pt>
                <c:pt idx="94">
                  <c:v>10642</c:v>
                </c:pt>
                <c:pt idx="95">
                  <c:v>10609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44-4B8F-AC32-A44B80C95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939392"/>
        <c:axId val="244939784"/>
      </c:lineChart>
      <c:dateAx>
        <c:axId val="244939392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44939784"/>
        <c:crosses val="autoZero"/>
        <c:auto val="0"/>
        <c:lblOffset val="100"/>
        <c:baseTimeUnit val="months"/>
      </c:dateAx>
      <c:valAx>
        <c:axId val="244939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244939392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14746950078671289"/>
          <c:y val="4.608056332194263E-2"/>
          <c:w val="0.85253052804532925"/>
          <c:h val="5.522839948036798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317D5D-073B-E341-9DF4-93C6145262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F0124-970C-724E-8C4B-A37744369F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6DFABC-9905-AC40-BB4C-6559B1C2CD7E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B86C09-A027-274C-B860-6BE9B010D3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F38831-0054-3447-B24B-6CA99BA5B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E688-295B-B241-AF66-59181D3AFE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2CD3-000D-DB43-8C25-6CA89D20C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A386A-7FE6-C444-9422-05F76F224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3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60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Talk about averages, minimum and maximum admissions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42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Talk about averages, minimum and maximum admissions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17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Talk about averages, minimum and maximum admissions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123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881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84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AB02DD-9804-2647-BC01-65D649C6FC4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64819C-AFCA-CB42-927B-70653AC1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B1B71-3FE1-8342-9139-E32FBE6FDF63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59B2E2-F639-8644-B4D0-3EE5492D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25FF9-BEEA-C046-AE80-DC5FE3BA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8FC694-872A-DD44-8771-0734AE597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 descr="NFC_logo_horizonta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52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89819-7450-7A49-8FA0-F0D97356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571F-34A5-474B-9615-96FD29E6693F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8301B-B0EF-CB4A-9515-4962C823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309B9-3642-6942-AE11-225F9902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D890-0BC3-D04B-8590-BCB56F899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FC_logo_horizontal.eps">
            <a:extLst>
              <a:ext uri="{FF2B5EF4-FFF2-40B4-BE49-F238E27FC236}">
                <a16:creationId xmlns:a16="http://schemas.microsoft.com/office/drawing/2014/main" id="{4B763254-CFDF-4E5A-B290-379689CF8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42466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1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85791B-4F29-F04B-83D7-1F89737617BD}"/>
              </a:ext>
            </a:extLst>
          </p:cNvPr>
          <p:cNvCxnSpPr/>
          <p:nvPr/>
        </p:nvCxnSpPr>
        <p:spPr>
          <a:xfrm>
            <a:off x="467544" y="4225628"/>
            <a:ext cx="8250918" cy="236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44" y="1988840"/>
            <a:ext cx="8170812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44" y="4253504"/>
            <a:ext cx="8170812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969BBC-8354-FC48-930F-670DF5E6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4360FA-CF2E-E84B-B4B9-B93F01B41B5C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6A5ABA-2C12-4641-8C36-8A341E08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89E004-DC21-2243-9E6C-57CB6A9D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9C757-5FFD-954F-948E-8A2C6CE34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2009C391-6D03-4308-9388-E0383835EC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1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A4B94B-AA51-CF43-AF87-1D8C892E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F137-A55B-F240-9415-D6BB833CBD44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480B1-0ACD-AE4A-AB32-60E17E87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058B0C-38FD-4A4E-952D-BD8018E5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DB71-A5B9-3D4B-8FA0-0EB965A1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D0D567BF-72AE-45C7-BDC0-A7B81A585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F5A47D-1D79-2A44-B1BB-686C3D8BBAA2}"/>
              </a:ext>
            </a:extLst>
          </p:cNvPr>
          <p:cNvCxnSpPr/>
          <p:nvPr/>
        </p:nvCxnSpPr>
        <p:spPr>
          <a:xfrm flipH="1">
            <a:off x="4572000" y="1692275"/>
            <a:ext cx="1588" cy="425700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1498577-C11F-BA4B-AC31-54C6E5DB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885FDE-3643-5440-944E-F2D9B844C8B9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129E204-E749-5841-B313-3833A0FD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1338224-C761-2A40-B0C2-067707ED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A10F70-2F75-134C-A340-1FDA919D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NFC_logo_horizontal.eps">
            <a:extLst>
              <a:ext uri="{FF2B5EF4-FFF2-40B4-BE49-F238E27FC236}">
                <a16:creationId xmlns:a16="http://schemas.microsoft.com/office/drawing/2014/main" id="{7ED1C323-87E0-4B4D-9E8D-25BB2DCF8B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7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C6266B-D02B-2E45-93D2-0B8916B8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B508-AAFD-9542-9295-0CEB385ABC1F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CF1976-DB16-F549-A0D3-331BCA2D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ED4586-BDF3-144C-8416-543C75C4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38C0-EBB5-BB42-A710-D326C5CB4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FC_logo_horizontal.eps">
            <a:extLst>
              <a:ext uri="{FF2B5EF4-FFF2-40B4-BE49-F238E27FC236}">
                <a16:creationId xmlns:a16="http://schemas.microsoft.com/office/drawing/2014/main" id="{40208B9D-F9D5-41A3-B683-F5DD9DE77E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D41BBC-7AAF-A444-BFE8-A0DECC38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643C-8B35-F24D-895D-737BCD559C24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2AF35E5-0C9B-7846-B928-262DAAC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3428B8-C7CE-B442-BD0E-C5502CBD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62C-9B9B-3049-B651-4848EF8A3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FC_logo_horizontal.eps">
            <a:extLst>
              <a:ext uri="{FF2B5EF4-FFF2-40B4-BE49-F238E27FC236}">
                <a16:creationId xmlns:a16="http://schemas.microsoft.com/office/drawing/2014/main" id="{3C51CA45-DF78-4682-9490-BEC79126C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A9A7DC-025A-1648-BF22-47113C854562}"/>
              </a:ext>
            </a:extLst>
          </p:cNvPr>
          <p:cNvCxnSpPr/>
          <p:nvPr/>
        </p:nvCxnSpPr>
        <p:spPr>
          <a:xfrm flipH="1">
            <a:off x="2771800" y="792163"/>
            <a:ext cx="4738" cy="515711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157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38187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83E7E80-73CC-6B4E-892D-B319114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59B4DA-D465-704B-82FA-9C560F293AB1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38A9399-5A7C-B444-9384-91D5E532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2BB77C-575A-A24A-9D15-CFDE7F0A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D7D7F-4572-A34C-B33D-1962B232E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NFC_logo_horizontal.eps">
            <a:extLst>
              <a:ext uri="{FF2B5EF4-FFF2-40B4-BE49-F238E27FC236}">
                <a16:creationId xmlns:a16="http://schemas.microsoft.com/office/drawing/2014/main" id="{27B61FDD-2CB5-4B07-8479-18C00B5D38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4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D5D83B-0CDD-524D-980D-3B765D49257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04CA9-3E91-4648-A823-BC7A6A64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58F1595-06B7-4A4A-B832-4AE16ED80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41AC5-1647-4F43-B8ED-40A3D6D2D6D0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5C50-143C-7647-B1EC-66F41E3D1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3069F-3DBC-F849-84D6-D58D7F7287AA}" type="datetimeFigureOut">
              <a:rPr lang="en-US" altLang="en-US"/>
              <a:pPr>
                <a:defRPr/>
              </a:pPr>
              <a:t>3/14/24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493F6-A0D9-B24B-AAF7-83D2640A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09B0D-7420-B248-B636-BF29E8A50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5BF09-BEB7-8247-8A2F-99BD299D0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1" r:id="rId2"/>
    <p:sldLayoutId id="2147483879" r:id="rId3"/>
    <p:sldLayoutId id="2147483872" r:id="rId4"/>
    <p:sldLayoutId id="2147483880" r:id="rId5"/>
    <p:sldLayoutId id="2147483873" r:id="rId6"/>
    <p:sldLayoutId id="2147483874" r:id="rId7"/>
    <p:sldLayoutId id="2147483881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0956-3EF6-114F-9195-5D49E0691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and economic factors associated with homelessness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529DFE-235E-A04F-B8AF-C02089489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427856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Nick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Falvo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Ali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Jadidzadeh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commissioned by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Infrastructure Canada’s Homelessness Policy Directorate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9FF8E-0162-2E56-92C2-417954561BDB}"/>
              </a:ext>
            </a:extLst>
          </p:cNvPr>
          <p:cNvSpPr txBox="1"/>
          <p:nvPr/>
        </p:nvSpPr>
        <p:spPr>
          <a:xfrm>
            <a:off x="467544" y="5733256"/>
            <a:ext cx="8208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March 21, 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87718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B626-C725-496C-09F2-0DE02AF68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0EF87-9F01-18BF-CF2B-8C50BF5CA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Shelter Admissions:</a:t>
            </a:r>
          </a:p>
          <a:p>
            <a:endParaRPr lang="en-CA" sz="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 time series from January 2012 to December 2019 (T=96)</a:t>
            </a:r>
          </a:p>
          <a:p>
            <a:pPr lvl="1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number of distinct admissions in Ontario, the Atlantic provinces, and the Western provinces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 adult shelters: Ontario and the Atlantic provinces (NL, PEI, NS, NB)</a:t>
            </a:r>
          </a:p>
          <a:p>
            <a:pPr lvl="3"/>
            <a:r>
              <a:rPr lang="en-C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 adults and family shelters: Western provinces (MB, SK, AB, BC)</a:t>
            </a:r>
          </a:p>
          <a:p>
            <a:pPr lvl="3"/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 breakdowns: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Youth (ages 16 to 24 years)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 adults (ages 25 years and older)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265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2A99-5617-0752-B2AE-02CBBF1A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455"/>
            <a:ext cx="8229600" cy="99060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6974389-998E-472D-9786-3ED703B321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1579666"/>
              </p:ext>
            </p:extLst>
          </p:nvPr>
        </p:nvGraphicFramePr>
        <p:xfrm>
          <a:off x="457200" y="1754582"/>
          <a:ext cx="8229600" cy="4570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BF747CF-74B2-A7F2-D574-D39BF6E2C37A}"/>
              </a:ext>
            </a:extLst>
          </p:cNvPr>
          <p:cNvSpPr txBox="1"/>
          <p:nvPr/>
        </p:nvSpPr>
        <p:spPr>
          <a:xfrm>
            <a:off x="709278" y="1402770"/>
            <a:ext cx="77254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 Flow of Emergency Shelter Utilization in </a:t>
            </a:r>
            <a:r>
              <a:rPr lang="en-GB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Ontario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January 2012 - December 2019</a:t>
            </a:r>
            <a:endParaRPr lang="en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26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2A99-5617-0752-B2AE-02CBBF1A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F747CF-74B2-A7F2-D574-D39BF6E2C37A}"/>
              </a:ext>
            </a:extLst>
          </p:cNvPr>
          <p:cNvSpPr txBox="1"/>
          <p:nvPr/>
        </p:nvSpPr>
        <p:spPr>
          <a:xfrm>
            <a:off x="858416" y="1364950"/>
            <a:ext cx="74271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 Flow of Emergency Shelter Utilization in </a:t>
            </a:r>
            <a:r>
              <a:rPr lang="en-GB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Atlantic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Provinces (NL, PEI, NS, NB): January 2012 - December 2019</a:t>
            </a:r>
            <a:endParaRPr lang="en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F73427B-778A-4F73-8F0E-01DB8655ED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6682136"/>
              </p:ext>
            </p:extLst>
          </p:nvPr>
        </p:nvGraphicFramePr>
        <p:xfrm>
          <a:off x="457200" y="1861714"/>
          <a:ext cx="8229600" cy="4303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4889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2A99-5617-0752-B2AE-02CBBF1A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F747CF-74B2-A7F2-D574-D39BF6E2C37A}"/>
              </a:ext>
            </a:extLst>
          </p:cNvPr>
          <p:cNvSpPr txBox="1"/>
          <p:nvPr/>
        </p:nvSpPr>
        <p:spPr>
          <a:xfrm>
            <a:off x="858416" y="1395264"/>
            <a:ext cx="74271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 Flow of Emergency Shelter Utilization in </a:t>
            </a:r>
            <a:r>
              <a:rPr lang="en-GB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Western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Provinces (MB, SK, AB, BC): January 2012 - December 2019</a:t>
            </a:r>
            <a:endParaRPr lang="en-CA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FBB5065-6453-41E3-A0FE-67927F7D35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0163154"/>
              </p:ext>
            </p:extLst>
          </p:nvPr>
        </p:nvGraphicFramePr>
        <p:xfrm>
          <a:off x="539552" y="1956900"/>
          <a:ext cx="8147248" cy="4280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38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B626-C725-496C-09F2-0DE02AF68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4820"/>
            <a:ext cx="8229600" cy="99060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0EF87-9F01-18BF-CF2B-8C50BF5CA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Socio-Economic Variables</a:t>
            </a:r>
            <a:endParaRPr lang="en-CA" sz="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labour market 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Unemployment rate (%)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Duration of unemployment (weeks)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minimum wage ($CND)</a:t>
            </a:r>
          </a:p>
          <a:p>
            <a:pPr lvl="3"/>
            <a:endParaRPr lang="en-GB" sz="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Housing market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linearly interpolated bachelor/one bedroom rent, 1st quartile ($CND)</a:t>
            </a:r>
          </a:p>
          <a:p>
            <a:pPr lvl="3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Interpolated vacancy rate for bachelor/one-bedroom units (%)</a:t>
            </a:r>
          </a:p>
          <a:p>
            <a:pPr lvl="3"/>
            <a:endParaRPr lang="en-GB" sz="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assistance services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social assistance income, ($CND/month)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assistance case load rate (%)</a:t>
            </a:r>
          </a:p>
          <a:p>
            <a:pPr lvl="3"/>
            <a:endParaRPr lang="en-GB" sz="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Weather-related variables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days with negative temperature</a:t>
            </a:r>
          </a:p>
          <a:p>
            <a:pPr lvl="3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days with negative temperature and positive precipitation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endParaRPr lang="en-CA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36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D1043-05EB-A4B8-1858-372FADC4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60" y="350282"/>
            <a:ext cx="8229600" cy="81026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81582CB-318C-BD89-7FD3-A7E3EC566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85781"/>
              </p:ext>
            </p:extLst>
          </p:nvPr>
        </p:nvGraphicFramePr>
        <p:xfrm>
          <a:off x="539552" y="1700808"/>
          <a:ext cx="8229601" cy="4453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4214">
                  <a:extLst>
                    <a:ext uri="{9D8B030D-6E8A-4147-A177-3AD203B41FA5}">
                      <a16:colId xmlns:a16="http://schemas.microsoft.com/office/drawing/2014/main" val="3669575999"/>
                    </a:ext>
                  </a:extLst>
                </a:gridCol>
                <a:gridCol w="773890">
                  <a:extLst>
                    <a:ext uri="{9D8B030D-6E8A-4147-A177-3AD203B41FA5}">
                      <a16:colId xmlns:a16="http://schemas.microsoft.com/office/drawing/2014/main" val="33282689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71201589"/>
                    </a:ext>
                  </a:extLst>
                </a:gridCol>
                <a:gridCol w="904943">
                  <a:extLst>
                    <a:ext uri="{9D8B030D-6E8A-4147-A177-3AD203B41FA5}">
                      <a16:colId xmlns:a16="http://schemas.microsoft.com/office/drawing/2014/main" val="3093800470"/>
                    </a:ext>
                  </a:extLst>
                </a:gridCol>
                <a:gridCol w="952458">
                  <a:extLst>
                    <a:ext uri="{9D8B030D-6E8A-4147-A177-3AD203B41FA5}">
                      <a16:colId xmlns:a16="http://schemas.microsoft.com/office/drawing/2014/main" val="3670126150"/>
                    </a:ext>
                  </a:extLst>
                </a:gridCol>
              </a:tblGrid>
              <a:tr h="49838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Mean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Std. Deviation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Minimum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Maximum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7737711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market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280926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Unemployment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613012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Duration of unemployment (weeks)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19.82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23.60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369157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minimum wage ($CND)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10.51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752720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 services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969850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social assistance income, ($CND/month)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578.28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17.66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549.29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603.48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0882507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 assistance case load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5.52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35556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Housing market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344884"/>
                  </a:ext>
                </a:extLst>
              </a:tr>
              <a:tr h="262471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linearly interpolated bachelor rent, 1st quartile ($CND)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535.29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19.05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490.20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576.20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080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Interpolated vacancy rate for bachelor units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22762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Weather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7895971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Days with negative temperature each month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8422334"/>
                  </a:ext>
                </a:extLst>
              </a:tr>
              <a:tr h="199067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Days with negative temperature and positive precipitation each month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223544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FC8F83C-1CCE-6F5A-9E33-925C8EDE01F4}"/>
              </a:ext>
            </a:extLst>
          </p:cNvPr>
          <p:cNvSpPr txBox="1"/>
          <p:nvPr/>
        </p:nvSpPr>
        <p:spPr>
          <a:xfrm>
            <a:off x="341888" y="1290737"/>
            <a:ext cx="8494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 Statistics for Socioeconomic Factors in </a:t>
            </a: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Ontario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January 2012 - December 2019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91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D1043-05EB-A4B8-1858-372FADC4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60" y="350282"/>
            <a:ext cx="8229600" cy="81026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81582CB-318C-BD89-7FD3-A7E3EC566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859949"/>
              </p:ext>
            </p:extLst>
          </p:nvPr>
        </p:nvGraphicFramePr>
        <p:xfrm>
          <a:off x="539552" y="2326448"/>
          <a:ext cx="8229601" cy="3401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4214">
                  <a:extLst>
                    <a:ext uri="{9D8B030D-6E8A-4147-A177-3AD203B41FA5}">
                      <a16:colId xmlns:a16="http://schemas.microsoft.com/office/drawing/2014/main" val="3669575999"/>
                    </a:ext>
                  </a:extLst>
                </a:gridCol>
                <a:gridCol w="773890">
                  <a:extLst>
                    <a:ext uri="{9D8B030D-6E8A-4147-A177-3AD203B41FA5}">
                      <a16:colId xmlns:a16="http://schemas.microsoft.com/office/drawing/2014/main" val="33282689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71201589"/>
                    </a:ext>
                  </a:extLst>
                </a:gridCol>
                <a:gridCol w="904943">
                  <a:extLst>
                    <a:ext uri="{9D8B030D-6E8A-4147-A177-3AD203B41FA5}">
                      <a16:colId xmlns:a16="http://schemas.microsoft.com/office/drawing/2014/main" val="3093800470"/>
                    </a:ext>
                  </a:extLst>
                </a:gridCol>
                <a:gridCol w="952458">
                  <a:extLst>
                    <a:ext uri="{9D8B030D-6E8A-4147-A177-3AD203B41FA5}">
                      <a16:colId xmlns:a16="http://schemas.microsoft.com/office/drawing/2014/main" val="3670126150"/>
                    </a:ext>
                  </a:extLst>
                </a:gridCol>
              </a:tblGrid>
              <a:tr h="49838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Mean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Std. Deviation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Minimum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Maximum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7737711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market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280926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Unemployment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10.38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0.64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8.78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11.65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613012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Duration of unemployment (weeks)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16.99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14.18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20.98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369157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minimum wage ($CND)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8.13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7.85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8.47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752720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 services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969850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social assistance income, ($CND/month)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538.17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13.08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523.93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572.39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0882507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 assistance case load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4.00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3.66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35556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Housing market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344884"/>
                  </a:ext>
                </a:extLst>
              </a:tr>
              <a:tr h="262471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linearly interpolated bachelor rent, 1st quartile ($CND)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399.17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7.96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375.23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412.34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080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Interpolated vacancy rate for bachelor units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4.50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0.91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2.71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5.70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2276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FC8F83C-1CCE-6F5A-9E33-925C8EDE01F4}"/>
              </a:ext>
            </a:extLst>
          </p:cNvPr>
          <p:cNvSpPr txBox="1"/>
          <p:nvPr/>
        </p:nvSpPr>
        <p:spPr>
          <a:xfrm>
            <a:off x="516176" y="1439905"/>
            <a:ext cx="8085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 Statistics for Socioeconomic Factors in </a:t>
            </a: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Atlantic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Provinces (NL, PEI, NS, NB): January 2012 - December 2019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4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D1043-05EB-A4B8-1858-372FADC4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60" y="350282"/>
            <a:ext cx="8229600" cy="810260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81582CB-318C-BD89-7FD3-A7E3EC566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858560"/>
              </p:ext>
            </p:extLst>
          </p:nvPr>
        </p:nvGraphicFramePr>
        <p:xfrm>
          <a:off x="539552" y="2326448"/>
          <a:ext cx="8229601" cy="3401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4214">
                  <a:extLst>
                    <a:ext uri="{9D8B030D-6E8A-4147-A177-3AD203B41FA5}">
                      <a16:colId xmlns:a16="http://schemas.microsoft.com/office/drawing/2014/main" val="3669575999"/>
                    </a:ext>
                  </a:extLst>
                </a:gridCol>
                <a:gridCol w="773890">
                  <a:extLst>
                    <a:ext uri="{9D8B030D-6E8A-4147-A177-3AD203B41FA5}">
                      <a16:colId xmlns:a16="http://schemas.microsoft.com/office/drawing/2014/main" val="33282689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71201589"/>
                    </a:ext>
                  </a:extLst>
                </a:gridCol>
                <a:gridCol w="904943">
                  <a:extLst>
                    <a:ext uri="{9D8B030D-6E8A-4147-A177-3AD203B41FA5}">
                      <a16:colId xmlns:a16="http://schemas.microsoft.com/office/drawing/2014/main" val="3093800470"/>
                    </a:ext>
                  </a:extLst>
                </a:gridCol>
                <a:gridCol w="952458">
                  <a:extLst>
                    <a:ext uri="{9D8B030D-6E8A-4147-A177-3AD203B41FA5}">
                      <a16:colId xmlns:a16="http://schemas.microsoft.com/office/drawing/2014/main" val="3670126150"/>
                    </a:ext>
                  </a:extLst>
                </a:gridCol>
              </a:tblGrid>
              <a:tr h="49838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Mean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Std. Deviation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Minimum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Maximum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7737711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market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280926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Unemployment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5.75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4.73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7.00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613012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Duration of unemployment (weeks)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17.06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14.15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20.90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369157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minimum wage ($CND)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8.45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7.85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9.39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752720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 services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969850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social assistance income, ($CND/month)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1,226.52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74.72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1,129.10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1,351.58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0882507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 assistance case load rate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2.53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0.19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2.28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2.82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35556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Housing market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344884"/>
                  </a:ext>
                </a:extLst>
              </a:tr>
              <a:tr h="262471">
                <a:tc>
                  <a:txBody>
                    <a:bodyPr/>
                    <a:lstStyle/>
                    <a:p>
                      <a:pPr marL="37846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Real linearly interpolated bachelor rent, 1st quartile ($CND)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601.27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14.45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566.40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620.52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10804"/>
                  </a:ext>
                </a:extLst>
              </a:tr>
              <a:tr h="259682">
                <a:tc>
                  <a:txBody>
                    <a:bodyPr/>
                    <a:lstStyle/>
                    <a:p>
                      <a:pPr indent="381000" algn="l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Interpolated vacancy rate for bachelor units (%)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3.60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1.22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1.94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80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5.10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2276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FC8F83C-1CCE-6F5A-9E33-925C8EDE01F4}"/>
              </a:ext>
            </a:extLst>
          </p:cNvPr>
          <p:cNvSpPr txBox="1"/>
          <p:nvPr/>
        </p:nvSpPr>
        <p:spPr>
          <a:xfrm>
            <a:off x="516176" y="1451107"/>
            <a:ext cx="8085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 Statistics for Socioeconomic Factors in </a:t>
            </a: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Western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Provinces </a:t>
            </a:r>
            <a:r>
              <a:rPr lang="en-C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(MB, SK, AB, BC):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2012 - December 2019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44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C817-72E9-36A4-180A-FEFE186A2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Regression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55AA8E-5719-0E75-9696-BF327BD59C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sz="2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We employ Ordinary Least Square (OLS) regressions to estimate the following models: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𝑙𝑛</m:t>
                      </m:r>
                      <m:r>
                        <a:rPr lang="en-CA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CA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CA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CA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𝛼</m:t>
                      </m:r>
                      <m:r>
                        <a:rPr lang="en-CA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sSubSup>
                        <m:sSubSupPr>
                          <m:ctrlPr>
                            <a:rPr lang="en-CA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en-CA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x</m:t>
                          </m:r>
                        </m:e>
                        <m:sub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𝑡</m:t>
                          </m:r>
                        </m:sub>
                        <m:sup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bSup>
                      <m:r>
                        <a:rPr lang="en-CA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𝜷</m:t>
                      </m:r>
                      <m:r>
                        <a:rPr lang="en-CA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CA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𝛾</m:t>
                      </m:r>
                      <m:sSub>
                        <m:sSubPr>
                          <m:ctrlPr>
                            <a:rPr lang="en-CA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CA" sz="18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Trend</m:t>
                          </m:r>
                        </m:e>
                        <m:sub>
                          <m:r>
                            <a:rPr lang="en-CA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𝒕</m:t>
                          </m:r>
                        </m:sub>
                      </m:sSub>
                      <m:r>
                        <a:rPr lang="en-CA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CA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</m:sup>
                        <m:e>
                          <m:sSub>
                            <m:sSubPr>
                              <m:ctrlPr>
                                <a:rPr lang="en-CA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CA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CA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CA" sz="1800">
                                  <a:effectLst/>
                                  <a:latin typeface="Calibri" panose="020F0502020204030204" pitchFamily="34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Month</m:t>
                              </m:r>
                            </m:e>
                            <m:sub>
                              <m:r>
                                <a:rPr lang="en-CA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CA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CA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𝜀</m:t>
                          </m:r>
                        </m:e>
                        <m:sub>
                          <m:r>
                            <a:rPr lang="en-CA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𝒕</m:t>
                          </m:r>
                        </m:sub>
                      </m:sSub>
                      <m:r>
                        <a:rPr lang="en-CA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                               </m:t>
                      </m:r>
                      <m:d>
                        <m:dPr>
                          <m:ctrlPr>
                            <a:rPr lang="en-CA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CA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2"/>
                <a:endParaRPr lang="en-CA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CA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𝑙𝑛</m:t>
                    </m:r>
                    <m:r>
                      <a:rPr lang="en-CA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C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CA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en-CA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CA" sz="16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represents the natural logarithm of dependent variable:</a:t>
                </a:r>
              </a:p>
              <a:p>
                <a:pPr lvl="3"/>
                <a:r>
                  <a:rPr lang="en-CA" sz="1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aggregate admissions, single adult admissions, and youth admissions at time </a:t>
                </a:r>
                <a14:m>
                  <m:oMath xmlns:m="http://schemas.openxmlformats.org/officeDocument/2006/math">
                    <m:r>
                      <a:rPr lang="en-C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endParaRPr lang="en-CA" sz="16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CA" sz="16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CA" sz="1600" b="1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</m:e>
                      <m:sub>
                        <m:r>
                          <a:rPr lang="en-CA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denotes the vector of socio-economic variables listed in the previous slide</a:t>
                </a:r>
                <a:endParaRPr lang="en-CA" sz="1600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C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CA" sz="160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Month</m:t>
                        </m:r>
                      </m:e>
                      <m:sub>
                        <m:r>
                          <a:rPr lang="en-CA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sz="16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incorporates 11-month dummies to account for seasonality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CA" sz="16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  <m:sub>
                        <m:r>
                          <a:rPr lang="en-CA" sz="1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is the residual</a:t>
                </a:r>
              </a:p>
              <a:p>
                <a:pPr lvl="2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 parameters of the model to be estimated are denoted by </a:t>
                </a:r>
                <a14:m>
                  <m:oMath xmlns:m="http://schemas.openxmlformats.org/officeDocument/2006/math">
                    <m:r>
                      <a:rPr lang="en-CA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CA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𝜷</m:t>
                    </m:r>
                  </m:oMath>
                </a14:m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:r>
                  <a:rPr lang="en-CA" sz="16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𝛾</m:t>
                    </m:r>
                  </m:oMath>
                </a14:m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CA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𝛿</m:t>
                    </m:r>
                  </m:oMath>
                </a14:m>
                <a:r>
                  <a:rPr lang="en-CA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</a:p>
              <a:p>
                <a:pPr lvl="2"/>
                <a:endParaRPr lang="en-CA" sz="16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55AA8E-5719-0E75-9696-BF327BD59C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70" t="-8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7989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C142-56D7-45CB-8FB6-4E6BBD4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34" y="404664"/>
            <a:ext cx="8229600" cy="990600"/>
          </a:xfrm>
        </p:spPr>
        <p:txBody>
          <a:bodyPr>
            <a:normAutofit/>
          </a:bodyPr>
          <a:lstStyle/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Empirical Evidence: </a:t>
            </a:r>
            <a:r>
              <a:rPr lang="en-C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Ontario</a:t>
            </a: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00E4C3-A4BD-C600-BF41-0567771D3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58" y="1372136"/>
            <a:ext cx="855898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25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64F6B-27B5-0F7D-D146-1A02FACBF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3F60E-7FE4-520D-E90C-F44CDEB4C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Infrastructure Canada’s Homelessness Policy Directorate (HPD) has requested </a:t>
            </a: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review of economic and social factors associated with homelessness </a:t>
            </a:r>
          </a:p>
          <a:p>
            <a:pPr lvl="3"/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a literature review</a:t>
            </a:r>
          </a:p>
          <a:p>
            <a:pPr lvl="3"/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 assessment of the availability of Canadian data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identification and estimation of key factors associated with Canadian homelessness. </a:t>
            </a:r>
          </a:p>
          <a:p>
            <a:pPr lvl="3"/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 plan to turn the statistical analysis into a journal article</a:t>
            </a:r>
          </a:p>
          <a:p>
            <a:pPr lvl="3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present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regression analysis, where key factors were identified in the literature to estimate their respective contributions to homelessness in Canada.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748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C142-56D7-45CB-8FB6-4E6BBD4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34" y="404664"/>
            <a:ext cx="8229600" cy="990600"/>
          </a:xfrm>
        </p:spPr>
        <p:txBody>
          <a:bodyPr>
            <a:normAutofit/>
          </a:bodyPr>
          <a:lstStyle/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Empirical Evidence: </a:t>
            </a:r>
            <a:r>
              <a:rPr lang="en-C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Atlantic Provinces</a:t>
            </a: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A733EE-6186-A83C-BA51-57607B5AEA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40"/>
          <a:stretch/>
        </p:blipFill>
        <p:spPr>
          <a:xfrm>
            <a:off x="262835" y="1268760"/>
            <a:ext cx="8618329" cy="47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79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C142-56D7-45CB-8FB6-4E6BBD4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34" y="404664"/>
            <a:ext cx="8229600" cy="990600"/>
          </a:xfrm>
        </p:spPr>
        <p:txBody>
          <a:bodyPr>
            <a:normAutofit/>
          </a:bodyPr>
          <a:lstStyle/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Empirical Evidence: </a:t>
            </a:r>
            <a:r>
              <a:rPr lang="en-C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Western Provinces</a:t>
            </a:r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89A23D-B7C6-AA2D-F0CC-262C05DA0F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34"/>
          <a:stretch/>
        </p:blipFill>
        <p:spPr>
          <a:xfrm>
            <a:off x="388163" y="1370856"/>
            <a:ext cx="8436543" cy="489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47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CE8B5-2467-BDF2-16BC-49FF02B0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17837-24EB-9799-762D-81FF4429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labour market factors, including the unemployment rate, duration of unemployment, and real minimum wage, do not exhibit a consistent impact across regions and populations.</a:t>
            </a:r>
          </a:p>
          <a:p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consider social assistance services, which encompass monthly real social assistance income and the social assistance case load rate. These factors have substantial impacts on the number of admissions.</a:t>
            </a:r>
          </a:p>
          <a:p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Analyzing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impact of the housing market on admissions reveals notable regional differences. The housing market variables includes monthly real rent for affordable units and vacancy rate.</a:t>
            </a:r>
          </a:p>
          <a:p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Regarding weather-related factors, they all exhibit a minor negative influence on shelter admissions across different groups.</a:t>
            </a:r>
            <a:endParaRPr lang="en-CA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97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83F81D-5B70-5EAB-60ED-A6FFDDFB4E63}"/>
              </a:ext>
            </a:extLst>
          </p:cNvPr>
          <p:cNvSpPr txBox="1">
            <a:spLocks/>
          </p:cNvSpPr>
          <p:nvPr/>
        </p:nvSpPr>
        <p:spPr>
          <a:xfrm>
            <a:off x="457200" y="2636912"/>
            <a:ext cx="8229600" cy="990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590862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C142-56D7-45CB-8FB6-4E6BBD4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34" y="404664"/>
            <a:ext cx="8229600" cy="990600"/>
          </a:xfrm>
        </p:spPr>
        <p:txBody>
          <a:bodyPr>
            <a:normAutofit/>
          </a:bodyPr>
          <a:lstStyle/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Empirical Evidence: Total Admissions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054219-FC98-A9E1-3ADB-91EC4D37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15"/>
          <a:stretch/>
        </p:blipFill>
        <p:spPr>
          <a:xfrm>
            <a:off x="348598" y="1395264"/>
            <a:ext cx="8795402" cy="475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78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C142-56D7-45CB-8FB6-4E6BBD4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Autofit/>
          </a:bodyPr>
          <a:lstStyle/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Empirical Evidence:  Admissions for single adults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44991-CBDB-ADAE-9B73-B2D512C74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52" y="1524000"/>
            <a:ext cx="873734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76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C142-56D7-45CB-8FB6-4E6BBD4C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Autofit/>
          </a:bodyPr>
          <a:lstStyle/>
          <a:p>
            <a:r>
              <a:rPr lang="en-C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Empirical Evidence:  Admissions for youth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B45FD6-3C86-7FD0-1C10-549C502B1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008" y="1196752"/>
            <a:ext cx="8507288" cy="498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8847-9241-49D7-7654-DA3344F2F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28E81-9F4B-F6E1-899E-A1D24DDA0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 wrote a 36-page lit review (a stand alone document).</a:t>
            </a:r>
          </a:p>
          <a:p>
            <a:endParaRPr lang="en-US" dirty="0"/>
          </a:p>
          <a:p>
            <a:r>
              <a:rPr lang="en-US" dirty="0"/>
              <a:t>We’d like to make it a public document in the near future, probably with a blog post inviting the reader to dive into it.</a:t>
            </a:r>
          </a:p>
          <a:p>
            <a:endParaRPr lang="en-US" dirty="0"/>
          </a:p>
          <a:p>
            <a:r>
              <a:rPr lang="en-US" dirty="0"/>
              <a:t>It has sections on structural causes, systems failures, and individual-level risk factors.</a:t>
            </a:r>
          </a:p>
        </p:txBody>
      </p:sp>
    </p:spTree>
    <p:extLst>
      <p:ext uri="{BB962C8B-B14F-4D97-AF65-F5344CB8AC3E}">
        <p14:creationId xmlns:p14="http://schemas.microsoft.com/office/powerpoint/2010/main" val="415008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4AE77-117D-BC28-FF6C-E0E6A185A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lit review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076D3-A36A-3F69-E8CE-A1812E2CF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Rent levels are consistently found to be predictors of high rates of homelessness (though most of that research is American).</a:t>
            </a:r>
          </a:p>
          <a:p>
            <a:endParaRPr lang="en-US" dirty="0"/>
          </a:p>
          <a:p>
            <a:r>
              <a:rPr lang="en-US" dirty="0"/>
              <a:t>Problems with people leaving public systems; however, very little quant analysis.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5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53967-5517-8FBC-424B-8E454FCD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lit review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D5554-AF3F-B39C-3641-BDBE5E3D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Cross-country, cross-provincial/territorial and cross-municipal comparisons of all of the causes of homelessness is virtually non-existent, with a lack of comparable (i.e., apples to apples) data being a major barrier to such research.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2D3F-816E-3124-9C28-7137BE529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assessment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B3E4-E770-D7F9-CE5F-AA5EC593E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We’ve written a 19-page stand alone document.</a:t>
            </a:r>
          </a:p>
          <a:p>
            <a:endParaRPr lang="en-US" dirty="0"/>
          </a:p>
          <a:p>
            <a:r>
              <a:rPr lang="en-US" dirty="0"/>
              <a:t>Essentially, if a researcher or team of researchers (or grad student) wants to do a regression analysis of the type we’ve done, what data would they use?</a:t>
            </a:r>
          </a:p>
          <a:p>
            <a:endParaRPr lang="en-US" dirty="0"/>
          </a:p>
          <a:p>
            <a:r>
              <a:rPr lang="en-US" dirty="0"/>
              <a:t>This document sheds light on that.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4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3E56-E66D-47D9-846F-D7360D4E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assessment of data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3AC6E-064E-C826-FDBE-F80ECE984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Kudos to Infrastructure Canada for wanting us to create such a document for others!</a:t>
            </a:r>
          </a:p>
          <a:p>
            <a:endParaRPr lang="en-US" dirty="0"/>
          </a:p>
          <a:p>
            <a:r>
              <a:rPr lang="en-US" dirty="0"/>
              <a:t>We’d be happy to make this available at the appropriate time (perhaps when there’s a public release of the regression results).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4526-5CC6-CFF8-7C91-91C0C0B4C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regression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A176F-6754-9137-6D82-75B9938E6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North American research has consistently found the major structural cause of homelessness to be a lack of alignment between the availability of low-cost housing and incomes.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how this is measured varies across studies, and other factors also play important roles.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9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45883-73C4-B920-0801-1534C405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F815B-BDBE-85DF-960C-5A0C4C555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this study of shelter admissions in Canada, we uncover a complex web of relationships between socio-economic factors and emergency shelter utilization. </a:t>
            </a:r>
          </a:p>
          <a:p>
            <a:endParaRPr lang="en-GB" sz="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Monthly data from January 2012 to December 2019</a:t>
            </a: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regions: Ontario, Atlantic provinces, and Western provinces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Socio-economic factors include:</a:t>
            </a: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Labour market factors</a:t>
            </a: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Housing market factors</a:t>
            </a:r>
          </a:p>
          <a:p>
            <a:pPr lvl="2"/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assistance services</a:t>
            </a:r>
          </a:p>
          <a:p>
            <a:pPr lvl="2"/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Weather-related factors </a:t>
            </a:r>
          </a:p>
        </p:txBody>
      </p:sp>
    </p:spTree>
    <p:extLst>
      <p:ext uri="{BB962C8B-B14F-4D97-AF65-F5344CB8AC3E}">
        <p14:creationId xmlns:p14="http://schemas.microsoft.com/office/powerpoint/2010/main" val="1620501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vo  Last word   Homelessness 101   20apr2020" id="{23658605-9A39-4B46-AD81-A985FFF8E94B}" vid="{B3CB4880-B647-724C-AF8A-6942028B02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ESDC_Economertics_V1</Template>
  <TotalTime>152</TotalTime>
  <Words>1307</Words>
  <Application>Microsoft Macintosh PowerPoint</Application>
  <PresentationFormat>On-screen Show (4:3)</PresentationFormat>
  <Paragraphs>273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Cambria Math</vt:lpstr>
      <vt:lpstr>Clarity</vt:lpstr>
      <vt:lpstr>Social and economic factors associated with homelessness </vt:lpstr>
      <vt:lpstr>Introduction</vt:lpstr>
      <vt:lpstr>The lit review</vt:lpstr>
      <vt:lpstr>The lit review (cont’d)</vt:lpstr>
      <vt:lpstr>The lit review (cont’d)</vt:lpstr>
      <vt:lpstr>The assessment of data</vt:lpstr>
      <vt:lpstr>The assessment of data (cont’d)</vt:lpstr>
      <vt:lpstr>The regression analysis</vt:lpstr>
      <vt:lpstr>Objective</vt:lpstr>
      <vt:lpstr>Data</vt:lpstr>
      <vt:lpstr>Data</vt:lpstr>
      <vt:lpstr>Data</vt:lpstr>
      <vt:lpstr>Data</vt:lpstr>
      <vt:lpstr>Data</vt:lpstr>
      <vt:lpstr>Data</vt:lpstr>
      <vt:lpstr>Data</vt:lpstr>
      <vt:lpstr>Data</vt:lpstr>
      <vt:lpstr>Regression Model</vt:lpstr>
      <vt:lpstr>Empirical Evidence: Ontario </vt:lpstr>
      <vt:lpstr>Empirical Evidence: Atlantic Provinces </vt:lpstr>
      <vt:lpstr>Empirical Evidence: Western Provinces </vt:lpstr>
      <vt:lpstr>Conclusion</vt:lpstr>
      <vt:lpstr>PowerPoint Presentation</vt:lpstr>
      <vt:lpstr>Empirical Evidence: Total Admissions</vt:lpstr>
      <vt:lpstr>Empirical Evidence:  Admissions for single adults</vt:lpstr>
      <vt:lpstr>Empirical Evidence:  Admissions for youth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Ali Jadidzadeh</dc:creator>
  <cp:keywords/>
  <dc:description/>
  <cp:lastModifiedBy>Nick Falvo</cp:lastModifiedBy>
  <cp:revision>49</cp:revision>
  <dcterms:created xsi:type="dcterms:W3CDTF">2023-11-15T13:31:34Z</dcterms:created>
  <dcterms:modified xsi:type="dcterms:W3CDTF">2024-03-14T12:43:27Z</dcterms:modified>
  <cp:category/>
</cp:coreProperties>
</file>