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5.xml" ContentType="application/vnd.openxmlformats-officedocument.presentationml.notesSlide+xml"/>
  <Override PartName="/ppt/tags/tag91.xml" ContentType="application/vnd.openxmlformats-officedocument.presentationml.tags+xml"/>
  <Override PartName="/ppt/notesSlides/notesSlide4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5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6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6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6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6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6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6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6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6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6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7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7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7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7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7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7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7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77.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78.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79.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80.xml" ContentType="application/vnd.openxmlformats-officedocument.presentationml.notesSlide+xml"/>
  <Override PartName="/ppt/tags/tag160.xml" ContentType="application/vnd.openxmlformats-officedocument.presentationml.tags+xml"/>
  <Override PartName="/ppt/notesSlides/notesSlide8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8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8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8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85.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86.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8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8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89.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90.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9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9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9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9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95.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9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97.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98.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99.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00.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0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02.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03.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04.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05.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06.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107.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08.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09.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10.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11.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12.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8"/>
  </p:notesMasterIdLst>
  <p:sldIdLst>
    <p:sldId id="256" r:id="rId5"/>
    <p:sldId id="265" r:id="rId6"/>
    <p:sldId id="261" r:id="rId7"/>
    <p:sldId id="263" r:id="rId8"/>
    <p:sldId id="264" r:id="rId9"/>
    <p:sldId id="259" r:id="rId10"/>
    <p:sldId id="267" r:id="rId11"/>
    <p:sldId id="257" r:id="rId12"/>
    <p:sldId id="327" r:id="rId13"/>
    <p:sldId id="348"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46" r:id="rId31"/>
    <p:sldId id="260" r:id="rId32"/>
    <p:sldId id="372" r:id="rId33"/>
    <p:sldId id="262" r:id="rId34"/>
    <p:sldId id="373" r:id="rId35"/>
    <p:sldId id="374" r:id="rId36"/>
    <p:sldId id="268" r:id="rId37"/>
    <p:sldId id="269" r:id="rId38"/>
    <p:sldId id="270" r:id="rId39"/>
    <p:sldId id="271" r:id="rId40"/>
    <p:sldId id="273" r:id="rId41"/>
    <p:sldId id="276" r:id="rId42"/>
    <p:sldId id="347" r:id="rId43"/>
    <p:sldId id="375" r:id="rId44"/>
    <p:sldId id="287" r:id="rId45"/>
    <p:sldId id="258" r:id="rId46"/>
    <p:sldId id="376" r:id="rId47"/>
    <p:sldId id="377" r:id="rId48"/>
    <p:sldId id="378" r:id="rId49"/>
    <p:sldId id="379" r:id="rId50"/>
    <p:sldId id="380" r:id="rId51"/>
    <p:sldId id="381" r:id="rId52"/>
    <p:sldId id="382" r:id="rId53"/>
    <p:sldId id="383" r:id="rId54"/>
    <p:sldId id="384" r:id="rId55"/>
    <p:sldId id="385" r:id="rId56"/>
    <p:sldId id="386" r:id="rId57"/>
    <p:sldId id="272" r:id="rId58"/>
    <p:sldId id="387" r:id="rId59"/>
    <p:sldId id="274" r:id="rId60"/>
    <p:sldId id="275" r:id="rId61"/>
    <p:sldId id="388" r:id="rId62"/>
    <p:sldId id="389" r:id="rId63"/>
    <p:sldId id="390" r:id="rId64"/>
    <p:sldId id="391" r:id="rId65"/>
    <p:sldId id="392" r:id="rId66"/>
    <p:sldId id="393" r:id="rId67"/>
    <p:sldId id="394" r:id="rId68"/>
    <p:sldId id="480" r:id="rId69"/>
    <p:sldId id="481" r:id="rId70"/>
    <p:sldId id="482" r:id="rId71"/>
    <p:sldId id="483" r:id="rId72"/>
    <p:sldId id="354" r:id="rId73"/>
    <p:sldId id="355" r:id="rId74"/>
    <p:sldId id="484" r:id="rId75"/>
    <p:sldId id="278" r:id="rId76"/>
    <p:sldId id="281" r:id="rId77"/>
    <p:sldId id="283" r:id="rId78"/>
    <p:sldId id="284" r:id="rId79"/>
    <p:sldId id="286" r:id="rId80"/>
    <p:sldId id="349" r:id="rId81"/>
    <p:sldId id="485" r:id="rId82"/>
    <p:sldId id="352" r:id="rId83"/>
    <p:sldId id="486" r:id="rId84"/>
    <p:sldId id="341" r:id="rId85"/>
    <p:sldId id="342" r:id="rId86"/>
    <p:sldId id="487" r:id="rId87"/>
    <p:sldId id="351" r:id="rId88"/>
    <p:sldId id="488" r:id="rId89"/>
    <p:sldId id="353" r:id="rId90"/>
    <p:sldId id="489" r:id="rId91"/>
    <p:sldId id="350" r:id="rId92"/>
    <p:sldId id="490" r:id="rId93"/>
    <p:sldId id="491" r:id="rId94"/>
    <p:sldId id="492" r:id="rId95"/>
    <p:sldId id="493" r:id="rId96"/>
    <p:sldId id="494" r:id="rId97"/>
    <p:sldId id="495" r:id="rId98"/>
    <p:sldId id="496" r:id="rId99"/>
    <p:sldId id="497" r:id="rId100"/>
    <p:sldId id="498" r:id="rId101"/>
    <p:sldId id="499" r:id="rId102"/>
    <p:sldId id="500" r:id="rId103"/>
    <p:sldId id="501" r:id="rId104"/>
    <p:sldId id="502" r:id="rId105"/>
    <p:sldId id="503" r:id="rId106"/>
    <p:sldId id="504" r:id="rId107"/>
    <p:sldId id="505" r:id="rId108"/>
    <p:sldId id="506" r:id="rId109"/>
    <p:sldId id="507" r:id="rId110"/>
    <p:sldId id="508" r:id="rId111"/>
    <p:sldId id="509" r:id="rId112"/>
    <p:sldId id="510" r:id="rId113"/>
    <p:sldId id="511" r:id="rId114"/>
    <p:sldId id="512" r:id="rId115"/>
    <p:sldId id="513" r:id="rId116"/>
    <p:sldId id="282" r:id="rId117"/>
  </p:sldIdLst>
  <p:sldSz cx="9144000" cy="6858000" type="screen4x3"/>
  <p:notesSz cx="6858000" cy="9144000"/>
  <p:custDataLst>
    <p:tags r:id="rId11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1BA2D-10D3-263C-AEF5-349DBFB1FAB7}" name="Coop Edgar" initials="CE" userId="Coop Edgar" providerId="None"/>
  <p188:author id="{BC299EB3-5EB9-AECC-4783-CB53386B7A8F}" name="Rébecca Bélanger" initials="RB" userId="Rébecca Bélang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0" autoAdjust="0"/>
    <p:restoredTop sz="94016" autoAdjust="0"/>
  </p:normalViewPr>
  <p:slideViewPr>
    <p:cSldViewPr>
      <p:cViewPr varScale="1">
        <p:scale>
          <a:sx n="103" d="100"/>
          <a:sy n="103" d="100"/>
        </p:scale>
        <p:origin x="2568" y="168"/>
      </p:cViewPr>
      <p:guideLst>
        <p:guide orient="horz" pos="2160"/>
        <p:guide pos="2880"/>
      </p:guideLst>
    </p:cSldViewPr>
  </p:slideViewPr>
  <p:notesTextViewPr>
    <p:cViewPr>
      <p:scale>
        <a:sx n="1" d="1"/>
        <a:sy n="1" d="1"/>
      </p:scale>
      <p:origin x="0" y="0"/>
    </p:cViewPr>
  </p:notesTextViewPr>
  <p:notesViewPr>
    <p:cSldViewPr>
      <p:cViewPr>
        <p:scale>
          <a:sx n="66" d="100"/>
          <a:sy n="66" d="100"/>
        </p:scale>
        <p:origin x="285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microsoft.com/office/2018/10/relationships/authors" Targe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ags" Target="tags/tag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17D5D-073B-E341-9DF4-93C6145262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0AF0124-970C-724E-8C4B-A37744369FD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B6DFABC-9905-AC40-BB4C-6559B1C2CD7E}" type="datetimeFigureOut">
              <a:rPr lang="en-US" altLang="en-US"/>
              <a:pPr>
                <a:defRPr/>
              </a:pPr>
              <a:t>10/7/24</a:t>
            </a:fld>
            <a:endParaRPr lang="en-US" altLang="en-US"/>
          </a:p>
        </p:txBody>
      </p:sp>
      <p:sp>
        <p:nvSpPr>
          <p:cNvPr id="4" name="Slide Image Placeholder 3">
            <a:extLst>
              <a:ext uri="{FF2B5EF4-FFF2-40B4-BE49-F238E27FC236}">
                <a16:creationId xmlns:a16="http://schemas.microsoft.com/office/drawing/2014/main" id="{69B86C09-A027-274C-B860-6BE9B010D34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9FF38831-0054-3447-B24B-6CA99BA5B3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05E688-295B-B241-AF66-59181D3AFE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062CD3-000D-DB43-8C25-6CA89D20C7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C3A386A-7FE6-C444-9422-05F76F224545}" type="slidenum">
              <a:rPr lang="en-US" altLang="en-US"/>
              <a:pPr>
                <a:defRPr/>
              </a:pPr>
              <a:t>‹#›</a:t>
            </a:fld>
            <a:endParaRPr lang="en-US" altLang="en-US"/>
          </a:p>
        </p:txBody>
      </p:sp>
    </p:spTree>
    <p:extLst>
      <p:ext uri="{BB962C8B-B14F-4D97-AF65-F5344CB8AC3E}">
        <p14:creationId xmlns:p14="http://schemas.microsoft.com/office/powerpoint/2010/main" val="197833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s://www.canada.ca/en/employment-social-development/programs/homelessness/reports-shelter-2016.html#h6"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www150.statcan.gc.ca/n1/daily-quotidien/171025/cg-a001-eng.htm"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a:t>
            </a:fld>
            <a:endParaRPr lang="en-US" altLang="en-US"/>
          </a:p>
        </p:txBody>
      </p:sp>
    </p:spTree>
    <p:extLst>
      <p:ext uri="{BB962C8B-B14F-4D97-AF65-F5344CB8AC3E}">
        <p14:creationId xmlns:p14="http://schemas.microsoft.com/office/powerpoint/2010/main" val="334694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Source</a:t>
            </a:r>
            <a:r>
              <a:rPr lang="en-US"/>
              <a:t>: Falvo, N. (2020). </a:t>
            </a:r>
            <a:r>
              <a:rPr lang="en-US" i="1"/>
              <a:t>The long-term impact of the COVID-19 Recession on homelessness in Canada: What to expect, what to track, what to do</a:t>
            </a:r>
            <a:r>
              <a:rPr lang="en-US"/>
              <a:t>. Report commissioned by Employment and Social Development Canada. https://nickfalvo.ca/</a:t>
            </a:r>
          </a:p>
          <a:p>
            <a:endParaRPr lang="en-US"/>
          </a:p>
          <a:p>
            <a:endParaRPr lang="en-US"/>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a:t>
            </a:fld>
            <a:endParaRPr lang="en-US" altLang="en-US"/>
          </a:p>
        </p:txBody>
      </p:sp>
    </p:spTree>
    <p:extLst>
      <p:ext uri="{BB962C8B-B14F-4D97-AF65-F5344CB8AC3E}">
        <p14:creationId xmlns:p14="http://schemas.microsoft.com/office/powerpoint/2010/main" val="17916638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100</a:t>
            </a:fld>
            <a:endParaRPr lang="en-US" altLang="en-US"/>
          </a:p>
        </p:txBody>
      </p:sp>
    </p:spTree>
    <p:extLst>
      <p:ext uri="{BB962C8B-B14F-4D97-AF65-F5344CB8AC3E}">
        <p14:creationId xmlns:p14="http://schemas.microsoft.com/office/powerpoint/2010/main" val="29741363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101</a:t>
            </a:fld>
            <a:endParaRPr lang="en-US" altLang="en-US"/>
          </a:p>
        </p:txBody>
      </p:sp>
    </p:spTree>
    <p:extLst>
      <p:ext uri="{BB962C8B-B14F-4D97-AF65-F5344CB8AC3E}">
        <p14:creationId xmlns:p14="http://schemas.microsoft.com/office/powerpoint/2010/main" val="6366474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102</a:t>
            </a:fld>
            <a:endParaRPr lang="en-US" altLang="en-US"/>
          </a:p>
        </p:txBody>
      </p:sp>
    </p:spTree>
    <p:extLst>
      <p:ext uri="{BB962C8B-B14F-4D97-AF65-F5344CB8AC3E}">
        <p14:creationId xmlns:p14="http://schemas.microsoft.com/office/powerpoint/2010/main" val="31652579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103</a:t>
            </a:fld>
            <a:endParaRPr lang="en-US" altLang="en-US"/>
          </a:p>
        </p:txBody>
      </p:sp>
    </p:spTree>
    <p:extLst>
      <p:ext uri="{BB962C8B-B14F-4D97-AF65-F5344CB8AC3E}">
        <p14:creationId xmlns:p14="http://schemas.microsoft.com/office/powerpoint/2010/main" val="30891835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CA" dirty="0">
                <a:hlinkClick r:id="rId3"/>
              </a:rPr>
              <a:t>https://www.canada.ca/en/employment-social-development/programs/homelessness/reports-shelter-2016.html#h6</a:t>
            </a:r>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104</a:t>
            </a:fld>
            <a:endParaRPr lang="en-US" altLang="en-US"/>
          </a:p>
        </p:txBody>
      </p:sp>
    </p:spTree>
    <p:extLst>
      <p:ext uri="{BB962C8B-B14F-4D97-AF65-F5344CB8AC3E}">
        <p14:creationId xmlns:p14="http://schemas.microsoft.com/office/powerpoint/2010/main" val="12505302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105</a:t>
            </a:fld>
            <a:endParaRPr lang="en-US" altLang="en-US"/>
          </a:p>
        </p:txBody>
      </p:sp>
    </p:spTree>
    <p:extLst>
      <p:ext uri="{BB962C8B-B14F-4D97-AF65-F5344CB8AC3E}">
        <p14:creationId xmlns:p14="http://schemas.microsoft.com/office/powerpoint/2010/main" val="22141928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106</a:t>
            </a:fld>
            <a:endParaRPr lang="en-US" altLang="en-US"/>
          </a:p>
        </p:txBody>
      </p:sp>
    </p:spTree>
    <p:extLst>
      <p:ext uri="{BB962C8B-B14F-4D97-AF65-F5344CB8AC3E}">
        <p14:creationId xmlns:p14="http://schemas.microsoft.com/office/powerpoint/2010/main" val="42871059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CA">
                <a:hlinkClick r:id="rId3"/>
              </a:rPr>
              <a:t>https://www150.statcan.gc.ca/n1/daily-quotidien/171025/cg-a001-eng.htm</a:t>
            </a:r>
            <a:endParaRPr lang="en-US"/>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107</a:t>
            </a:fld>
            <a:endParaRPr lang="en-US" altLang="en-US"/>
          </a:p>
        </p:txBody>
      </p:sp>
    </p:spTree>
    <p:extLst>
      <p:ext uri="{BB962C8B-B14F-4D97-AF65-F5344CB8AC3E}">
        <p14:creationId xmlns:p14="http://schemas.microsoft.com/office/powerpoint/2010/main" val="34550272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108</a:t>
            </a:fld>
            <a:endParaRPr lang="en-US" altLang="en-US"/>
          </a:p>
        </p:txBody>
      </p:sp>
    </p:spTree>
    <p:extLst>
      <p:ext uri="{BB962C8B-B14F-4D97-AF65-F5344CB8AC3E}">
        <p14:creationId xmlns:p14="http://schemas.microsoft.com/office/powerpoint/2010/main" val="13912154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109</a:t>
            </a:fld>
            <a:endParaRPr lang="en-US" altLang="en-US"/>
          </a:p>
        </p:txBody>
      </p:sp>
    </p:spTree>
    <p:extLst>
      <p:ext uri="{BB962C8B-B14F-4D97-AF65-F5344CB8AC3E}">
        <p14:creationId xmlns:p14="http://schemas.microsoft.com/office/powerpoint/2010/main" val="44146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11</a:t>
            </a:fld>
            <a:endParaRPr lang="en-US" altLang="en-US"/>
          </a:p>
        </p:txBody>
      </p:sp>
    </p:spTree>
    <p:extLst>
      <p:ext uri="{BB962C8B-B14F-4D97-AF65-F5344CB8AC3E}">
        <p14:creationId xmlns:p14="http://schemas.microsoft.com/office/powerpoint/2010/main" val="418954309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110</a:t>
            </a:fld>
            <a:endParaRPr lang="en-US" altLang="en-US"/>
          </a:p>
        </p:txBody>
      </p:sp>
    </p:spTree>
    <p:extLst>
      <p:ext uri="{BB962C8B-B14F-4D97-AF65-F5344CB8AC3E}">
        <p14:creationId xmlns:p14="http://schemas.microsoft.com/office/powerpoint/2010/main" val="15108830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111</a:t>
            </a:fld>
            <a:endParaRPr lang="en-US" altLang="en-US"/>
          </a:p>
        </p:txBody>
      </p:sp>
    </p:spTree>
    <p:extLst>
      <p:ext uri="{BB962C8B-B14F-4D97-AF65-F5344CB8AC3E}">
        <p14:creationId xmlns:p14="http://schemas.microsoft.com/office/powerpoint/2010/main" val="30510822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112</a:t>
            </a:fld>
            <a:endParaRPr lang="en-US" altLang="en-US"/>
          </a:p>
        </p:txBody>
      </p:sp>
    </p:spTree>
    <p:extLst>
      <p:ext uri="{BB962C8B-B14F-4D97-AF65-F5344CB8AC3E}">
        <p14:creationId xmlns:p14="http://schemas.microsoft.com/office/powerpoint/2010/main" val="33712222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113</a:t>
            </a:fld>
            <a:endParaRPr lang="en-US" altLang="en-US"/>
          </a:p>
        </p:txBody>
      </p:sp>
    </p:spTree>
    <p:extLst>
      <p:ext uri="{BB962C8B-B14F-4D97-AF65-F5344CB8AC3E}">
        <p14:creationId xmlns:p14="http://schemas.microsoft.com/office/powerpoint/2010/main" val="259366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12</a:t>
            </a:fld>
            <a:endParaRPr lang="en-US" altLang="en-US"/>
          </a:p>
        </p:txBody>
      </p:sp>
    </p:spTree>
    <p:extLst>
      <p:ext uri="{BB962C8B-B14F-4D97-AF65-F5344CB8AC3E}">
        <p14:creationId xmlns:p14="http://schemas.microsoft.com/office/powerpoint/2010/main" val="3261714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13</a:t>
            </a:fld>
            <a:endParaRPr lang="en-US" altLang="en-US"/>
          </a:p>
        </p:txBody>
      </p:sp>
    </p:spTree>
    <p:extLst>
      <p:ext uri="{BB962C8B-B14F-4D97-AF65-F5344CB8AC3E}">
        <p14:creationId xmlns:p14="http://schemas.microsoft.com/office/powerpoint/2010/main" val="631570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14</a:t>
            </a:fld>
            <a:endParaRPr lang="en-US" altLang="en-US"/>
          </a:p>
        </p:txBody>
      </p:sp>
    </p:spTree>
    <p:extLst>
      <p:ext uri="{BB962C8B-B14F-4D97-AF65-F5344CB8AC3E}">
        <p14:creationId xmlns:p14="http://schemas.microsoft.com/office/powerpoint/2010/main" val="372791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15</a:t>
            </a:fld>
            <a:endParaRPr lang="en-US" altLang="en-US"/>
          </a:p>
        </p:txBody>
      </p:sp>
    </p:spTree>
    <p:extLst>
      <p:ext uri="{BB962C8B-B14F-4D97-AF65-F5344CB8AC3E}">
        <p14:creationId xmlns:p14="http://schemas.microsoft.com/office/powerpoint/2010/main" val="343622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16</a:t>
            </a:fld>
            <a:endParaRPr lang="en-US" altLang="en-US"/>
          </a:p>
        </p:txBody>
      </p:sp>
    </p:spTree>
    <p:extLst>
      <p:ext uri="{BB962C8B-B14F-4D97-AF65-F5344CB8AC3E}">
        <p14:creationId xmlns:p14="http://schemas.microsoft.com/office/powerpoint/2010/main" val="935222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17</a:t>
            </a:fld>
            <a:endParaRPr lang="en-US" altLang="en-US"/>
          </a:p>
        </p:txBody>
      </p:sp>
    </p:spTree>
    <p:extLst>
      <p:ext uri="{BB962C8B-B14F-4D97-AF65-F5344CB8AC3E}">
        <p14:creationId xmlns:p14="http://schemas.microsoft.com/office/powerpoint/2010/main" val="322927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18</a:t>
            </a:fld>
            <a:endParaRPr lang="en-US" altLang="en-US"/>
          </a:p>
        </p:txBody>
      </p:sp>
    </p:spTree>
    <p:extLst>
      <p:ext uri="{BB962C8B-B14F-4D97-AF65-F5344CB8AC3E}">
        <p14:creationId xmlns:p14="http://schemas.microsoft.com/office/powerpoint/2010/main" val="101477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19</a:t>
            </a:fld>
            <a:endParaRPr lang="en-US" altLang="en-US"/>
          </a:p>
        </p:txBody>
      </p:sp>
    </p:spTree>
    <p:extLst>
      <p:ext uri="{BB962C8B-B14F-4D97-AF65-F5344CB8AC3E}">
        <p14:creationId xmlns:p14="http://schemas.microsoft.com/office/powerpoint/2010/main" val="54502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a:t>
            </a:fld>
            <a:endParaRPr lang="en-US" altLang="en-US"/>
          </a:p>
        </p:txBody>
      </p:sp>
    </p:spTree>
    <p:extLst>
      <p:ext uri="{BB962C8B-B14F-4D97-AF65-F5344CB8AC3E}">
        <p14:creationId xmlns:p14="http://schemas.microsoft.com/office/powerpoint/2010/main" val="2997134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20</a:t>
            </a:fld>
            <a:endParaRPr lang="en-US" altLang="en-US"/>
          </a:p>
        </p:txBody>
      </p:sp>
    </p:spTree>
    <p:extLst>
      <p:ext uri="{BB962C8B-B14F-4D97-AF65-F5344CB8AC3E}">
        <p14:creationId xmlns:p14="http://schemas.microsoft.com/office/powerpoint/2010/main" val="615578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21</a:t>
            </a:fld>
            <a:endParaRPr lang="en-US" altLang="en-US"/>
          </a:p>
        </p:txBody>
      </p:sp>
    </p:spTree>
    <p:extLst>
      <p:ext uri="{BB962C8B-B14F-4D97-AF65-F5344CB8AC3E}">
        <p14:creationId xmlns:p14="http://schemas.microsoft.com/office/powerpoint/2010/main" val="2538095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22</a:t>
            </a:fld>
            <a:endParaRPr lang="en-US" altLang="en-US"/>
          </a:p>
        </p:txBody>
      </p:sp>
    </p:spTree>
    <p:extLst>
      <p:ext uri="{BB962C8B-B14F-4D97-AF65-F5344CB8AC3E}">
        <p14:creationId xmlns:p14="http://schemas.microsoft.com/office/powerpoint/2010/main" val="3989431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23</a:t>
            </a:fld>
            <a:endParaRPr lang="en-US" altLang="en-US"/>
          </a:p>
        </p:txBody>
      </p:sp>
    </p:spTree>
    <p:extLst>
      <p:ext uri="{BB962C8B-B14F-4D97-AF65-F5344CB8AC3E}">
        <p14:creationId xmlns:p14="http://schemas.microsoft.com/office/powerpoint/2010/main" val="4007631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24</a:t>
            </a:fld>
            <a:endParaRPr lang="en-US" altLang="en-US"/>
          </a:p>
        </p:txBody>
      </p:sp>
    </p:spTree>
    <p:extLst>
      <p:ext uri="{BB962C8B-B14F-4D97-AF65-F5344CB8AC3E}">
        <p14:creationId xmlns:p14="http://schemas.microsoft.com/office/powerpoint/2010/main" val="3437444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25</a:t>
            </a:fld>
            <a:endParaRPr lang="en-US" altLang="en-US"/>
          </a:p>
        </p:txBody>
      </p:sp>
    </p:spTree>
    <p:extLst>
      <p:ext uri="{BB962C8B-B14F-4D97-AF65-F5344CB8AC3E}">
        <p14:creationId xmlns:p14="http://schemas.microsoft.com/office/powerpoint/2010/main" val="1787057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26</a:t>
            </a:fld>
            <a:endParaRPr lang="en-US" altLang="en-US"/>
          </a:p>
        </p:txBody>
      </p:sp>
    </p:spTree>
    <p:extLst>
      <p:ext uri="{BB962C8B-B14F-4D97-AF65-F5344CB8AC3E}">
        <p14:creationId xmlns:p14="http://schemas.microsoft.com/office/powerpoint/2010/main" val="3122325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27</a:t>
            </a:fld>
            <a:endParaRPr lang="en-US" altLang="en-US"/>
          </a:p>
        </p:txBody>
      </p:sp>
    </p:spTree>
    <p:extLst>
      <p:ext uri="{BB962C8B-B14F-4D97-AF65-F5344CB8AC3E}">
        <p14:creationId xmlns:p14="http://schemas.microsoft.com/office/powerpoint/2010/main" val="3821039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28</a:t>
            </a:fld>
            <a:endParaRPr lang="en-US" altLang="en-US"/>
          </a:p>
        </p:txBody>
      </p:sp>
    </p:spTree>
    <p:extLst>
      <p:ext uri="{BB962C8B-B14F-4D97-AF65-F5344CB8AC3E}">
        <p14:creationId xmlns:p14="http://schemas.microsoft.com/office/powerpoint/2010/main" val="3673604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29</a:t>
            </a:fld>
            <a:endParaRPr lang="en-US" altLang="en-US"/>
          </a:p>
        </p:txBody>
      </p:sp>
    </p:spTree>
    <p:extLst>
      <p:ext uri="{BB962C8B-B14F-4D97-AF65-F5344CB8AC3E}">
        <p14:creationId xmlns:p14="http://schemas.microsoft.com/office/powerpoint/2010/main" val="259513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a:t>
            </a:fld>
            <a:endParaRPr lang="en-US" altLang="en-US"/>
          </a:p>
        </p:txBody>
      </p:sp>
    </p:spTree>
    <p:extLst>
      <p:ext uri="{BB962C8B-B14F-4D97-AF65-F5344CB8AC3E}">
        <p14:creationId xmlns:p14="http://schemas.microsoft.com/office/powerpoint/2010/main" val="968024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30</a:t>
            </a:fld>
            <a:endParaRPr lang="en-US" altLang="en-US"/>
          </a:p>
        </p:txBody>
      </p:sp>
    </p:spTree>
    <p:extLst>
      <p:ext uri="{BB962C8B-B14F-4D97-AF65-F5344CB8AC3E}">
        <p14:creationId xmlns:p14="http://schemas.microsoft.com/office/powerpoint/2010/main" val="4125175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31</a:t>
            </a:fld>
            <a:endParaRPr lang="en-US" altLang="en-US"/>
          </a:p>
        </p:txBody>
      </p:sp>
    </p:spTree>
    <p:extLst>
      <p:ext uri="{BB962C8B-B14F-4D97-AF65-F5344CB8AC3E}">
        <p14:creationId xmlns:p14="http://schemas.microsoft.com/office/powerpoint/2010/main" val="1809955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32</a:t>
            </a:fld>
            <a:endParaRPr lang="en-US" altLang="en-US"/>
          </a:p>
        </p:txBody>
      </p:sp>
    </p:spTree>
    <p:extLst>
      <p:ext uri="{BB962C8B-B14F-4D97-AF65-F5344CB8AC3E}">
        <p14:creationId xmlns:p14="http://schemas.microsoft.com/office/powerpoint/2010/main" val="67552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33</a:t>
            </a:fld>
            <a:endParaRPr lang="en-US" altLang="en-US"/>
          </a:p>
        </p:txBody>
      </p:sp>
    </p:spTree>
    <p:extLst>
      <p:ext uri="{BB962C8B-B14F-4D97-AF65-F5344CB8AC3E}">
        <p14:creationId xmlns:p14="http://schemas.microsoft.com/office/powerpoint/2010/main" val="3353160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34</a:t>
            </a:fld>
            <a:endParaRPr lang="en-US" altLang="en-US"/>
          </a:p>
        </p:txBody>
      </p:sp>
    </p:spTree>
    <p:extLst>
      <p:ext uri="{BB962C8B-B14F-4D97-AF65-F5344CB8AC3E}">
        <p14:creationId xmlns:p14="http://schemas.microsoft.com/office/powerpoint/2010/main" val="1292149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35</a:t>
            </a:fld>
            <a:endParaRPr lang="en-US" altLang="en-US"/>
          </a:p>
        </p:txBody>
      </p:sp>
    </p:spTree>
    <p:extLst>
      <p:ext uri="{BB962C8B-B14F-4D97-AF65-F5344CB8AC3E}">
        <p14:creationId xmlns:p14="http://schemas.microsoft.com/office/powerpoint/2010/main" val="530514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36</a:t>
            </a:fld>
            <a:endParaRPr lang="en-US" altLang="en-US"/>
          </a:p>
        </p:txBody>
      </p:sp>
    </p:spTree>
    <p:extLst>
      <p:ext uri="{BB962C8B-B14F-4D97-AF65-F5344CB8AC3E}">
        <p14:creationId xmlns:p14="http://schemas.microsoft.com/office/powerpoint/2010/main" val="1316824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37</a:t>
            </a:fld>
            <a:endParaRPr lang="en-US" altLang="en-US"/>
          </a:p>
        </p:txBody>
      </p:sp>
    </p:spTree>
    <p:extLst>
      <p:ext uri="{BB962C8B-B14F-4D97-AF65-F5344CB8AC3E}">
        <p14:creationId xmlns:p14="http://schemas.microsoft.com/office/powerpoint/2010/main" val="268412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38</a:t>
            </a:fld>
            <a:endParaRPr lang="en-US" altLang="en-US"/>
          </a:p>
        </p:txBody>
      </p:sp>
    </p:spTree>
    <p:extLst>
      <p:ext uri="{BB962C8B-B14F-4D97-AF65-F5344CB8AC3E}">
        <p14:creationId xmlns:p14="http://schemas.microsoft.com/office/powerpoint/2010/main" val="2927113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39</a:t>
            </a:fld>
            <a:endParaRPr lang="en-US" altLang="en-US"/>
          </a:p>
        </p:txBody>
      </p:sp>
    </p:spTree>
    <p:extLst>
      <p:ext uri="{BB962C8B-B14F-4D97-AF65-F5344CB8AC3E}">
        <p14:creationId xmlns:p14="http://schemas.microsoft.com/office/powerpoint/2010/main" val="403203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a:t>
            </a:fld>
            <a:endParaRPr lang="en-US" altLang="en-US"/>
          </a:p>
        </p:txBody>
      </p:sp>
    </p:spTree>
    <p:extLst>
      <p:ext uri="{BB962C8B-B14F-4D97-AF65-F5344CB8AC3E}">
        <p14:creationId xmlns:p14="http://schemas.microsoft.com/office/powerpoint/2010/main" val="3752517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40</a:t>
            </a:fld>
            <a:endParaRPr lang="en-US" altLang="en-US"/>
          </a:p>
        </p:txBody>
      </p:sp>
    </p:spTree>
    <p:extLst>
      <p:ext uri="{BB962C8B-B14F-4D97-AF65-F5344CB8AC3E}">
        <p14:creationId xmlns:p14="http://schemas.microsoft.com/office/powerpoint/2010/main" val="3240863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41</a:t>
            </a:fld>
            <a:endParaRPr lang="en-US" altLang="en-US"/>
          </a:p>
        </p:txBody>
      </p:sp>
    </p:spTree>
    <p:extLst>
      <p:ext uri="{BB962C8B-B14F-4D97-AF65-F5344CB8AC3E}">
        <p14:creationId xmlns:p14="http://schemas.microsoft.com/office/powerpoint/2010/main" val="424371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42</a:t>
            </a:fld>
            <a:endParaRPr lang="en-US" altLang="en-US"/>
          </a:p>
        </p:txBody>
      </p:sp>
    </p:spTree>
    <p:extLst>
      <p:ext uri="{BB962C8B-B14F-4D97-AF65-F5344CB8AC3E}">
        <p14:creationId xmlns:p14="http://schemas.microsoft.com/office/powerpoint/2010/main" val="19726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43</a:t>
            </a:fld>
            <a:endParaRPr lang="en-US" altLang="en-US"/>
          </a:p>
        </p:txBody>
      </p:sp>
    </p:spTree>
    <p:extLst>
      <p:ext uri="{BB962C8B-B14F-4D97-AF65-F5344CB8AC3E}">
        <p14:creationId xmlns:p14="http://schemas.microsoft.com/office/powerpoint/2010/main" val="304139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44</a:t>
            </a:fld>
            <a:endParaRPr lang="en-US" altLang="en-US"/>
          </a:p>
        </p:txBody>
      </p:sp>
    </p:spTree>
    <p:extLst>
      <p:ext uri="{BB962C8B-B14F-4D97-AF65-F5344CB8AC3E}">
        <p14:creationId xmlns:p14="http://schemas.microsoft.com/office/powerpoint/2010/main" val="3828459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45</a:t>
            </a:fld>
            <a:endParaRPr lang="en-US" altLang="en-US"/>
          </a:p>
        </p:txBody>
      </p:sp>
    </p:spTree>
    <p:extLst>
      <p:ext uri="{BB962C8B-B14F-4D97-AF65-F5344CB8AC3E}">
        <p14:creationId xmlns:p14="http://schemas.microsoft.com/office/powerpoint/2010/main" val="2717721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46</a:t>
            </a:fld>
            <a:endParaRPr lang="en-US" altLang="en-US"/>
          </a:p>
        </p:txBody>
      </p:sp>
    </p:spTree>
    <p:extLst>
      <p:ext uri="{BB962C8B-B14F-4D97-AF65-F5344CB8AC3E}">
        <p14:creationId xmlns:p14="http://schemas.microsoft.com/office/powerpoint/2010/main" val="3152951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47</a:t>
            </a:fld>
            <a:endParaRPr lang="en-US" altLang="en-US"/>
          </a:p>
        </p:txBody>
      </p:sp>
    </p:spTree>
    <p:extLst>
      <p:ext uri="{BB962C8B-B14F-4D97-AF65-F5344CB8AC3E}">
        <p14:creationId xmlns:p14="http://schemas.microsoft.com/office/powerpoint/2010/main" val="3511689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48</a:t>
            </a:fld>
            <a:endParaRPr lang="en-US" altLang="en-US"/>
          </a:p>
        </p:txBody>
      </p:sp>
    </p:spTree>
    <p:extLst>
      <p:ext uri="{BB962C8B-B14F-4D97-AF65-F5344CB8AC3E}">
        <p14:creationId xmlns:p14="http://schemas.microsoft.com/office/powerpoint/2010/main" val="294054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49</a:t>
            </a:fld>
            <a:endParaRPr lang="en-US" altLang="en-US"/>
          </a:p>
        </p:txBody>
      </p:sp>
    </p:spTree>
    <p:extLst>
      <p:ext uri="{BB962C8B-B14F-4D97-AF65-F5344CB8AC3E}">
        <p14:creationId xmlns:p14="http://schemas.microsoft.com/office/powerpoint/2010/main" val="252837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a:t>
            </a:fld>
            <a:endParaRPr lang="en-US" altLang="en-US"/>
          </a:p>
        </p:txBody>
      </p:sp>
    </p:spTree>
    <p:extLst>
      <p:ext uri="{BB962C8B-B14F-4D97-AF65-F5344CB8AC3E}">
        <p14:creationId xmlns:p14="http://schemas.microsoft.com/office/powerpoint/2010/main" val="1323252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50</a:t>
            </a:fld>
            <a:endParaRPr lang="en-US" altLang="en-US"/>
          </a:p>
        </p:txBody>
      </p:sp>
    </p:spTree>
    <p:extLst>
      <p:ext uri="{BB962C8B-B14F-4D97-AF65-F5344CB8AC3E}">
        <p14:creationId xmlns:p14="http://schemas.microsoft.com/office/powerpoint/2010/main" val="2641733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51</a:t>
            </a:fld>
            <a:endParaRPr lang="en-US" altLang="en-US"/>
          </a:p>
        </p:txBody>
      </p:sp>
    </p:spTree>
    <p:extLst>
      <p:ext uri="{BB962C8B-B14F-4D97-AF65-F5344CB8AC3E}">
        <p14:creationId xmlns:p14="http://schemas.microsoft.com/office/powerpoint/2010/main" val="639209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52</a:t>
            </a:fld>
            <a:endParaRPr lang="en-US" altLang="en-US"/>
          </a:p>
        </p:txBody>
      </p:sp>
    </p:spTree>
    <p:extLst>
      <p:ext uri="{BB962C8B-B14F-4D97-AF65-F5344CB8AC3E}">
        <p14:creationId xmlns:p14="http://schemas.microsoft.com/office/powerpoint/2010/main" val="2313598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53</a:t>
            </a:fld>
            <a:endParaRPr lang="en-US" altLang="en-US"/>
          </a:p>
        </p:txBody>
      </p:sp>
    </p:spTree>
    <p:extLst>
      <p:ext uri="{BB962C8B-B14F-4D97-AF65-F5344CB8AC3E}">
        <p14:creationId xmlns:p14="http://schemas.microsoft.com/office/powerpoint/2010/main" val="876568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54</a:t>
            </a:fld>
            <a:endParaRPr lang="en-US" altLang="en-US"/>
          </a:p>
        </p:txBody>
      </p:sp>
    </p:spTree>
    <p:extLst>
      <p:ext uri="{BB962C8B-B14F-4D97-AF65-F5344CB8AC3E}">
        <p14:creationId xmlns:p14="http://schemas.microsoft.com/office/powerpoint/2010/main" val="1543778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55</a:t>
            </a:fld>
            <a:endParaRPr lang="en-US" altLang="en-US"/>
          </a:p>
        </p:txBody>
      </p:sp>
    </p:spTree>
    <p:extLst>
      <p:ext uri="{BB962C8B-B14F-4D97-AF65-F5344CB8AC3E}">
        <p14:creationId xmlns:p14="http://schemas.microsoft.com/office/powerpoint/2010/main" val="2551411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56</a:t>
            </a:fld>
            <a:endParaRPr lang="en-US" altLang="en-US"/>
          </a:p>
        </p:txBody>
      </p:sp>
    </p:spTree>
    <p:extLst>
      <p:ext uri="{BB962C8B-B14F-4D97-AF65-F5344CB8AC3E}">
        <p14:creationId xmlns:p14="http://schemas.microsoft.com/office/powerpoint/2010/main" val="697300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57</a:t>
            </a:fld>
            <a:endParaRPr lang="en-US" altLang="en-US"/>
          </a:p>
        </p:txBody>
      </p:sp>
    </p:spTree>
    <p:extLst>
      <p:ext uri="{BB962C8B-B14F-4D97-AF65-F5344CB8AC3E}">
        <p14:creationId xmlns:p14="http://schemas.microsoft.com/office/powerpoint/2010/main" val="1517482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58</a:t>
            </a:fld>
            <a:endParaRPr lang="en-US" altLang="en-US"/>
          </a:p>
        </p:txBody>
      </p:sp>
    </p:spTree>
    <p:extLst>
      <p:ext uri="{BB962C8B-B14F-4D97-AF65-F5344CB8AC3E}">
        <p14:creationId xmlns:p14="http://schemas.microsoft.com/office/powerpoint/2010/main" val="3642879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59</a:t>
            </a:fld>
            <a:endParaRPr lang="en-US" altLang="en-US"/>
          </a:p>
        </p:txBody>
      </p:sp>
    </p:spTree>
    <p:extLst>
      <p:ext uri="{BB962C8B-B14F-4D97-AF65-F5344CB8AC3E}">
        <p14:creationId xmlns:p14="http://schemas.microsoft.com/office/powerpoint/2010/main" val="349257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a:t>
            </a:fld>
            <a:endParaRPr lang="en-US" altLang="en-US"/>
          </a:p>
        </p:txBody>
      </p:sp>
    </p:spTree>
    <p:extLst>
      <p:ext uri="{BB962C8B-B14F-4D97-AF65-F5344CB8AC3E}">
        <p14:creationId xmlns:p14="http://schemas.microsoft.com/office/powerpoint/2010/main" val="1707152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60</a:t>
            </a:fld>
            <a:endParaRPr lang="en-US" altLang="en-US"/>
          </a:p>
        </p:txBody>
      </p:sp>
    </p:spTree>
    <p:extLst>
      <p:ext uri="{BB962C8B-B14F-4D97-AF65-F5344CB8AC3E}">
        <p14:creationId xmlns:p14="http://schemas.microsoft.com/office/powerpoint/2010/main" val="1522101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61</a:t>
            </a:fld>
            <a:endParaRPr lang="en-US" altLang="en-US"/>
          </a:p>
        </p:txBody>
      </p:sp>
    </p:spTree>
    <p:extLst>
      <p:ext uri="{BB962C8B-B14F-4D97-AF65-F5344CB8AC3E}">
        <p14:creationId xmlns:p14="http://schemas.microsoft.com/office/powerpoint/2010/main" val="15141874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62</a:t>
            </a:fld>
            <a:endParaRPr lang="en-US" altLang="en-US"/>
          </a:p>
        </p:txBody>
      </p:sp>
    </p:spTree>
    <p:extLst>
      <p:ext uri="{BB962C8B-B14F-4D97-AF65-F5344CB8AC3E}">
        <p14:creationId xmlns:p14="http://schemas.microsoft.com/office/powerpoint/2010/main" val="44155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63</a:t>
            </a:fld>
            <a:endParaRPr lang="en-US" altLang="en-US"/>
          </a:p>
        </p:txBody>
      </p:sp>
    </p:spTree>
    <p:extLst>
      <p:ext uri="{BB962C8B-B14F-4D97-AF65-F5344CB8AC3E}">
        <p14:creationId xmlns:p14="http://schemas.microsoft.com/office/powerpoint/2010/main" val="939278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64</a:t>
            </a:fld>
            <a:endParaRPr lang="en-US" altLang="en-US"/>
          </a:p>
        </p:txBody>
      </p:sp>
    </p:spTree>
    <p:extLst>
      <p:ext uri="{BB962C8B-B14F-4D97-AF65-F5344CB8AC3E}">
        <p14:creationId xmlns:p14="http://schemas.microsoft.com/office/powerpoint/2010/main" val="4110481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65</a:t>
            </a:fld>
            <a:endParaRPr lang="en-US" altLang="en-US"/>
          </a:p>
        </p:txBody>
      </p:sp>
    </p:spTree>
    <p:extLst>
      <p:ext uri="{BB962C8B-B14F-4D97-AF65-F5344CB8AC3E}">
        <p14:creationId xmlns:p14="http://schemas.microsoft.com/office/powerpoint/2010/main" val="34408441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66</a:t>
            </a:fld>
            <a:endParaRPr lang="en-US" altLang="en-US"/>
          </a:p>
        </p:txBody>
      </p:sp>
    </p:spTree>
    <p:extLst>
      <p:ext uri="{BB962C8B-B14F-4D97-AF65-F5344CB8AC3E}">
        <p14:creationId xmlns:p14="http://schemas.microsoft.com/office/powerpoint/2010/main" val="41609455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67</a:t>
            </a:fld>
            <a:endParaRPr lang="en-US" altLang="en-US"/>
          </a:p>
        </p:txBody>
      </p:sp>
    </p:spTree>
    <p:extLst>
      <p:ext uri="{BB962C8B-B14F-4D97-AF65-F5344CB8AC3E}">
        <p14:creationId xmlns:p14="http://schemas.microsoft.com/office/powerpoint/2010/main" val="22409950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68</a:t>
            </a:fld>
            <a:endParaRPr lang="en-US" altLang="en-US"/>
          </a:p>
        </p:txBody>
      </p:sp>
    </p:spTree>
    <p:extLst>
      <p:ext uri="{BB962C8B-B14F-4D97-AF65-F5344CB8AC3E}">
        <p14:creationId xmlns:p14="http://schemas.microsoft.com/office/powerpoint/2010/main" val="41092673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69</a:t>
            </a:fld>
            <a:endParaRPr lang="en-US" altLang="en-US"/>
          </a:p>
        </p:txBody>
      </p:sp>
    </p:spTree>
    <p:extLst>
      <p:ext uri="{BB962C8B-B14F-4D97-AF65-F5344CB8AC3E}">
        <p14:creationId xmlns:p14="http://schemas.microsoft.com/office/powerpoint/2010/main" val="64185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a:t>
            </a:fld>
            <a:endParaRPr lang="en-US" altLang="en-US"/>
          </a:p>
        </p:txBody>
      </p:sp>
    </p:spTree>
    <p:extLst>
      <p:ext uri="{BB962C8B-B14F-4D97-AF65-F5344CB8AC3E}">
        <p14:creationId xmlns:p14="http://schemas.microsoft.com/office/powerpoint/2010/main" val="505704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70</a:t>
            </a:fld>
            <a:endParaRPr lang="en-US" altLang="en-US"/>
          </a:p>
        </p:txBody>
      </p:sp>
    </p:spTree>
    <p:extLst>
      <p:ext uri="{BB962C8B-B14F-4D97-AF65-F5344CB8AC3E}">
        <p14:creationId xmlns:p14="http://schemas.microsoft.com/office/powerpoint/2010/main" val="40226038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71</a:t>
            </a:fld>
            <a:endParaRPr lang="en-US" altLang="en-US"/>
          </a:p>
        </p:txBody>
      </p:sp>
    </p:spTree>
    <p:extLst>
      <p:ext uri="{BB962C8B-B14F-4D97-AF65-F5344CB8AC3E}">
        <p14:creationId xmlns:p14="http://schemas.microsoft.com/office/powerpoint/2010/main" val="12437781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72</a:t>
            </a:fld>
            <a:endParaRPr lang="en-US" altLang="en-US"/>
          </a:p>
        </p:txBody>
      </p:sp>
    </p:spTree>
    <p:extLst>
      <p:ext uri="{BB962C8B-B14F-4D97-AF65-F5344CB8AC3E}">
        <p14:creationId xmlns:p14="http://schemas.microsoft.com/office/powerpoint/2010/main" val="1966976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https://www.canada.ca/en/employment-social-development/services/funding/homeless/expansion-designated-communities.html</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73</a:t>
            </a:fld>
            <a:endParaRPr lang="en-US" altLang="en-US"/>
          </a:p>
        </p:txBody>
      </p:sp>
    </p:spTree>
    <p:extLst>
      <p:ext uri="{BB962C8B-B14F-4D97-AF65-F5344CB8AC3E}">
        <p14:creationId xmlns:p14="http://schemas.microsoft.com/office/powerpoint/2010/main" val="31622981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74</a:t>
            </a:fld>
            <a:endParaRPr lang="en-US" altLang="en-US"/>
          </a:p>
        </p:txBody>
      </p:sp>
    </p:spTree>
    <p:extLst>
      <p:ext uri="{BB962C8B-B14F-4D97-AF65-F5344CB8AC3E}">
        <p14:creationId xmlns:p14="http://schemas.microsoft.com/office/powerpoint/2010/main" val="25275406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75</a:t>
            </a:fld>
            <a:endParaRPr lang="en-US" altLang="en-US"/>
          </a:p>
        </p:txBody>
      </p:sp>
    </p:spTree>
    <p:extLst>
      <p:ext uri="{BB962C8B-B14F-4D97-AF65-F5344CB8AC3E}">
        <p14:creationId xmlns:p14="http://schemas.microsoft.com/office/powerpoint/2010/main" val="41935365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76</a:t>
            </a:fld>
            <a:endParaRPr lang="en-US" altLang="en-US"/>
          </a:p>
        </p:txBody>
      </p:sp>
    </p:spTree>
    <p:extLst>
      <p:ext uri="{BB962C8B-B14F-4D97-AF65-F5344CB8AC3E}">
        <p14:creationId xmlns:p14="http://schemas.microsoft.com/office/powerpoint/2010/main" val="39962860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77</a:t>
            </a:fld>
            <a:endParaRPr lang="en-US" altLang="en-US"/>
          </a:p>
        </p:txBody>
      </p:sp>
    </p:spTree>
    <p:extLst>
      <p:ext uri="{BB962C8B-B14F-4D97-AF65-F5344CB8AC3E}">
        <p14:creationId xmlns:p14="http://schemas.microsoft.com/office/powerpoint/2010/main" val="41355446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78</a:t>
            </a:fld>
            <a:endParaRPr lang="en-US" altLang="en-US"/>
          </a:p>
        </p:txBody>
      </p:sp>
    </p:spTree>
    <p:extLst>
      <p:ext uri="{BB962C8B-B14F-4D97-AF65-F5344CB8AC3E}">
        <p14:creationId xmlns:p14="http://schemas.microsoft.com/office/powerpoint/2010/main" val="15738479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79</a:t>
            </a:fld>
            <a:endParaRPr lang="en-US" altLang="en-US"/>
          </a:p>
        </p:txBody>
      </p:sp>
    </p:spTree>
    <p:extLst>
      <p:ext uri="{BB962C8B-B14F-4D97-AF65-F5344CB8AC3E}">
        <p14:creationId xmlns:p14="http://schemas.microsoft.com/office/powerpoint/2010/main" val="335453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a:t>
            </a:fld>
            <a:endParaRPr lang="en-US" altLang="en-US"/>
          </a:p>
        </p:txBody>
      </p:sp>
    </p:spTree>
    <p:extLst>
      <p:ext uri="{BB962C8B-B14F-4D97-AF65-F5344CB8AC3E}">
        <p14:creationId xmlns:p14="http://schemas.microsoft.com/office/powerpoint/2010/main" val="28665255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80</a:t>
            </a:fld>
            <a:endParaRPr lang="en-US" altLang="en-US"/>
          </a:p>
        </p:txBody>
      </p:sp>
    </p:spTree>
    <p:extLst>
      <p:ext uri="{BB962C8B-B14F-4D97-AF65-F5344CB8AC3E}">
        <p14:creationId xmlns:p14="http://schemas.microsoft.com/office/powerpoint/2010/main" val="17353241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81</a:t>
            </a:fld>
            <a:endParaRPr lang="en-US" altLang="en-US"/>
          </a:p>
        </p:txBody>
      </p:sp>
    </p:spTree>
    <p:extLst>
      <p:ext uri="{BB962C8B-B14F-4D97-AF65-F5344CB8AC3E}">
        <p14:creationId xmlns:p14="http://schemas.microsoft.com/office/powerpoint/2010/main" val="2157288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82</a:t>
            </a:fld>
            <a:endParaRPr lang="en-US" altLang="en-US"/>
          </a:p>
        </p:txBody>
      </p:sp>
    </p:spTree>
    <p:extLst>
      <p:ext uri="{BB962C8B-B14F-4D97-AF65-F5344CB8AC3E}">
        <p14:creationId xmlns:p14="http://schemas.microsoft.com/office/powerpoint/2010/main" val="28771435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83</a:t>
            </a:fld>
            <a:endParaRPr lang="en-US" altLang="en-US"/>
          </a:p>
        </p:txBody>
      </p:sp>
    </p:spTree>
    <p:extLst>
      <p:ext uri="{BB962C8B-B14F-4D97-AF65-F5344CB8AC3E}">
        <p14:creationId xmlns:p14="http://schemas.microsoft.com/office/powerpoint/2010/main" val="21184014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t>See pp. 4-5 of this document: https://assets.cmhc-schl.gc.ca/sites/cmhc/nhs/rapid-housing-initiative/nhs-rhi-highlight-sheet-en.pdf?rev=220618ab-2719-401a-af24-51e20d7696fb</a:t>
            </a:r>
          </a:p>
          <a:p>
            <a:endParaRPr lang="en-US"/>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84</a:t>
            </a:fld>
            <a:endParaRPr lang="en-US" altLang="en-US"/>
          </a:p>
        </p:txBody>
      </p:sp>
    </p:spTree>
    <p:extLst>
      <p:ext uri="{BB962C8B-B14F-4D97-AF65-F5344CB8AC3E}">
        <p14:creationId xmlns:p14="http://schemas.microsoft.com/office/powerpoint/2010/main" val="14097920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85</a:t>
            </a:fld>
            <a:endParaRPr lang="en-US" altLang="en-US"/>
          </a:p>
        </p:txBody>
      </p:sp>
    </p:spTree>
    <p:extLst>
      <p:ext uri="{BB962C8B-B14F-4D97-AF65-F5344CB8AC3E}">
        <p14:creationId xmlns:p14="http://schemas.microsoft.com/office/powerpoint/2010/main" val="8638917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86</a:t>
            </a:fld>
            <a:endParaRPr lang="en-US" altLang="en-US"/>
          </a:p>
        </p:txBody>
      </p:sp>
    </p:spTree>
    <p:extLst>
      <p:ext uri="{BB962C8B-B14F-4D97-AF65-F5344CB8AC3E}">
        <p14:creationId xmlns:p14="http://schemas.microsoft.com/office/powerpoint/2010/main" val="5667675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87</a:t>
            </a:fld>
            <a:endParaRPr lang="en-US" altLang="en-US"/>
          </a:p>
        </p:txBody>
      </p:sp>
    </p:spTree>
    <p:extLst>
      <p:ext uri="{BB962C8B-B14F-4D97-AF65-F5344CB8AC3E}">
        <p14:creationId xmlns:p14="http://schemas.microsoft.com/office/powerpoint/2010/main" val="28734915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88</a:t>
            </a:fld>
            <a:endParaRPr lang="en-US" altLang="en-US"/>
          </a:p>
        </p:txBody>
      </p:sp>
    </p:spTree>
    <p:extLst>
      <p:ext uri="{BB962C8B-B14F-4D97-AF65-F5344CB8AC3E}">
        <p14:creationId xmlns:p14="http://schemas.microsoft.com/office/powerpoint/2010/main" val="35744710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89</a:t>
            </a:fld>
            <a:endParaRPr lang="en-US" altLang="en-US"/>
          </a:p>
        </p:txBody>
      </p:sp>
    </p:spTree>
    <p:extLst>
      <p:ext uri="{BB962C8B-B14F-4D97-AF65-F5344CB8AC3E}">
        <p14:creationId xmlns:p14="http://schemas.microsoft.com/office/powerpoint/2010/main" val="416195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a:t>
            </a:fld>
            <a:endParaRPr lang="en-US" altLang="en-US"/>
          </a:p>
        </p:txBody>
      </p:sp>
    </p:spTree>
    <p:extLst>
      <p:ext uri="{BB962C8B-B14F-4D97-AF65-F5344CB8AC3E}">
        <p14:creationId xmlns:p14="http://schemas.microsoft.com/office/powerpoint/2010/main" val="24784590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90</a:t>
            </a:fld>
            <a:endParaRPr lang="en-US" altLang="en-US"/>
          </a:p>
        </p:txBody>
      </p:sp>
    </p:spTree>
    <p:extLst>
      <p:ext uri="{BB962C8B-B14F-4D97-AF65-F5344CB8AC3E}">
        <p14:creationId xmlns:p14="http://schemas.microsoft.com/office/powerpoint/2010/main" val="42014802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91</a:t>
            </a:fld>
            <a:endParaRPr lang="en-US" altLang="en-US"/>
          </a:p>
        </p:txBody>
      </p:sp>
    </p:spTree>
    <p:extLst>
      <p:ext uri="{BB962C8B-B14F-4D97-AF65-F5344CB8AC3E}">
        <p14:creationId xmlns:p14="http://schemas.microsoft.com/office/powerpoint/2010/main" val="35366744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92</a:t>
            </a:fld>
            <a:endParaRPr lang="en-US" altLang="en-US"/>
          </a:p>
        </p:txBody>
      </p:sp>
    </p:spTree>
    <p:extLst>
      <p:ext uri="{BB962C8B-B14F-4D97-AF65-F5344CB8AC3E}">
        <p14:creationId xmlns:p14="http://schemas.microsoft.com/office/powerpoint/2010/main" val="21891530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93</a:t>
            </a:fld>
            <a:endParaRPr lang="en-US" altLang="en-US"/>
          </a:p>
        </p:txBody>
      </p:sp>
    </p:spTree>
    <p:extLst>
      <p:ext uri="{BB962C8B-B14F-4D97-AF65-F5344CB8AC3E}">
        <p14:creationId xmlns:p14="http://schemas.microsoft.com/office/powerpoint/2010/main" val="23539494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94</a:t>
            </a:fld>
            <a:endParaRPr lang="en-US" altLang="en-US"/>
          </a:p>
        </p:txBody>
      </p:sp>
    </p:spTree>
    <p:extLst>
      <p:ext uri="{BB962C8B-B14F-4D97-AF65-F5344CB8AC3E}">
        <p14:creationId xmlns:p14="http://schemas.microsoft.com/office/powerpoint/2010/main" val="28607543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95</a:t>
            </a:fld>
            <a:endParaRPr lang="en-US" altLang="en-US"/>
          </a:p>
        </p:txBody>
      </p:sp>
    </p:spTree>
    <p:extLst>
      <p:ext uri="{BB962C8B-B14F-4D97-AF65-F5344CB8AC3E}">
        <p14:creationId xmlns:p14="http://schemas.microsoft.com/office/powerpoint/2010/main" val="36256072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96</a:t>
            </a:fld>
            <a:endParaRPr lang="en-US" altLang="en-US"/>
          </a:p>
        </p:txBody>
      </p:sp>
    </p:spTree>
    <p:extLst>
      <p:ext uri="{BB962C8B-B14F-4D97-AF65-F5344CB8AC3E}">
        <p14:creationId xmlns:p14="http://schemas.microsoft.com/office/powerpoint/2010/main" val="15609427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97</a:t>
            </a:fld>
            <a:endParaRPr lang="en-US" altLang="en-US"/>
          </a:p>
        </p:txBody>
      </p:sp>
    </p:spTree>
    <p:extLst>
      <p:ext uri="{BB962C8B-B14F-4D97-AF65-F5344CB8AC3E}">
        <p14:creationId xmlns:p14="http://schemas.microsoft.com/office/powerpoint/2010/main" val="26379073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98</a:t>
            </a:fld>
            <a:endParaRPr lang="en-US" altLang="en-US"/>
          </a:p>
        </p:txBody>
      </p:sp>
    </p:spTree>
    <p:extLst>
      <p:ext uri="{BB962C8B-B14F-4D97-AF65-F5344CB8AC3E}">
        <p14:creationId xmlns:p14="http://schemas.microsoft.com/office/powerpoint/2010/main" val="778964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CC3A386A-7FE6-C444-9422-05F76F224545}" type="slidenum">
              <a:rPr lang="en-US" altLang="en-US" smtClean="0"/>
              <a:pPr>
                <a:defRPr/>
              </a:pPr>
              <a:t>99</a:t>
            </a:fld>
            <a:endParaRPr lang="en-US" altLang="en-US"/>
          </a:p>
        </p:txBody>
      </p:sp>
    </p:spTree>
    <p:extLst>
      <p:ext uri="{BB962C8B-B14F-4D97-AF65-F5344CB8AC3E}">
        <p14:creationId xmlns:p14="http://schemas.microsoft.com/office/powerpoint/2010/main" val="3542118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AB02DD-9804-2647-BC01-65D649C6FC4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9864819C-AFCA-CB42-927B-70653AC19922}"/>
              </a:ext>
            </a:extLst>
          </p:cNvPr>
          <p:cNvSpPr>
            <a:spLocks noGrp="1"/>
          </p:cNvSpPr>
          <p:nvPr>
            <p:ph type="dt" sz="half" idx="10"/>
          </p:nvPr>
        </p:nvSpPr>
        <p:spPr/>
        <p:txBody>
          <a:bodyPr/>
          <a:lstStyle>
            <a:lvl1pPr>
              <a:defRPr smtClean="0"/>
            </a:lvl1pPr>
          </a:lstStyle>
          <a:p>
            <a:pPr>
              <a:defRPr/>
            </a:pPr>
            <a:fld id="{2F4B1B71-3FE1-8342-9139-E32FBE6FDF63}" type="datetimeFigureOut">
              <a:rPr lang="en-US" altLang="en-US"/>
              <a:pPr>
                <a:defRPr/>
              </a:pPr>
              <a:t>10/7/24</a:t>
            </a:fld>
            <a:endParaRPr lang="en-US" altLang="en-US"/>
          </a:p>
        </p:txBody>
      </p:sp>
      <p:sp>
        <p:nvSpPr>
          <p:cNvPr id="6" name="Footer Placeholder 4">
            <a:extLst>
              <a:ext uri="{FF2B5EF4-FFF2-40B4-BE49-F238E27FC236}">
                <a16:creationId xmlns:a16="http://schemas.microsoft.com/office/drawing/2014/main" id="{D159B2E2-F639-8644-B4D0-3EE5492D94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25FF9-BEEA-C046-AE80-DC5FE3BAC9C6}"/>
              </a:ext>
            </a:extLst>
          </p:cNvPr>
          <p:cNvSpPr>
            <a:spLocks noGrp="1"/>
          </p:cNvSpPr>
          <p:nvPr>
            <p:ph type="sldNum" sz="quarter" idx="12"/>
          </p:nvPr>
        </p:nvSpPr>
        <p:spPr/>
        <p:txBody>
          <a:bodyPr/>
          <a:lstStyle>
            <a:lvl1pPr>
              <a:defRPr smtClean="0"/>
            </a:lvl1pPr>
          </a:lstStyle>
          <a:p>
            <a:pPr>
              <a:defRPr/>
            </a:pPr>
            <a:fld id="{EF8FC694-872A-DD44-8771-0734AE59738D}" type="slidenum">
              <a:rPr lang="en-US" altLang="en-US"/>
              <a:pPr>
                <a:defRPr/>
              </a:pPr>
              <a:t>‹#›</a:t>
            </a:fld>
            <a:endParaRPr lang="en-US" altLang="en-US"/>
          </a:p>
        </p:txBody>
      </p:sp>
      <p:pic>
        <p:nvPicPr>
          <p:cNvPr id="8" name="Picture 7" descr="NFC_logo_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drawing of a face&#10;&#10;Description automatically generated">
            <a:extLst>
              <a:ext uri="{FF2B5EF4-FFF2-40B4-BE49-F238E27FC236}">
                <a16:creationId xmlns:a16="http://schemas.microsoft.com/office/drawing/2014/main" id="{0E569ED6-353D-4C62-968F-61847137D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AF1C1E65-130A-4D20-8CB3-7854478D0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9285236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9819-7450-7A49-8FA0-F0D97356F127}"/>
              </a:ext>
            </a:extLst>
          </p:cNvPr>
          <p:cNvSpPr>
            <a:spLocks noGrp="1"/>
          </p:cNvSpPr>
          <p:nvPr>
            <p:ph type="dt" sz="half" idx="10"/>
          </p:nvPr>
        </p:nvSpPr>
        <p:spPr/>
        <p:txBody>
          <a:bodyPr/>
          <a:lstStyle>
            <a:lvl1pPr>
              <a:defRPr/>
            </a:lvl1pPr>
          </a:lstStyle>
          <a:p>
            <a:pPr>
              <a:defRPr/>
            </a:pPr>
            <a:fld id="{1F25571F-34A5-474B-9615-96FD29E6693F}" type="datetimeFigureOut">
              <a:rPr lang="en-US" altLang="en-US"/>
              <a:pPr>
                <a:defRPr/>
              </a:pPr>
              <a:t>10/7/24</a:t>
            </a:fld>
            <a:endParaRPr lang="en-US" altLang="en-US"/>
          </a:p>
        </p:txBody>
      </p:sp>
      <p:sp>
        <p:nvSpPr>
          <p:cNvPr id="5" name="Footer Placeholder 4">
            <a:extLst>
              <a:ext uri="{FF2B5EF4-FFF2-40B4-BE49-F238E27FC236}">
                <a16:creationId xmlns:a16="http://schemas.microsoft.com/office/drawing/2014/main" id="{BBC8301B-B0EF-CB4A-9515-4962C8234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5309B9-3642-6942-AE11-225F99029CFF}"/>
              </a:ext>
            </a:extLst>
          </p:cNvPr>
          <p:cNvSpPr>
            <a:spLocks noGrp="1"/>
          </p:cNvSpPr>
          <p:nvPr>
            <p:ph type="sldNum" sz="quarter" idx="12"/>
          </p:nvPr>
        </p:nvSpPr>
        <p:spPr/>
        <p:txBody>
          <a:bodyPr/>
          <a:lstStyle>
            <a:lvl1pPr>
              <a:defRPr/>
            </a:lvl1pPr>
          </a:lstStyle>
          <a:p>
            <a:pPr>
              <a:defRPr/>
            </a:pPr>
            <a:fld id="{02C3D890-0BC3-D04B-8590-BCB56F8997D1}" type="slidenum">
              <a:rPr lang="en-US" altLang="en-US"/>
              <a:pPr>
                <a:defRPr/>
              </a:pPr>
              <a:t>‹#›</a:t>
            </a:fld>
            <a:endParaRPr lang="en-US" altLang="en-US"/>
          </a:p>
        </p:txBody>
      </p:sp>
      <p:cxnSp>
        <p:nvCxnSpPr>
          <p:cNvPr id="8" name="Straight Connector 7"/>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NFC_logo_horizontal.eps">
            <a:extLst>
              <a:ext uri="{FF2B5EF4-FFF2-40B4-BE49-F238E27FC236}">
                <a16:creationId xmlns:a16="http://schemas.microsoft.com/office/drawing/2014/main" id="{4B763254-CFDF-4E5A-B290-379689CF8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424664"/>
            <a:ext cx="1440160" cy="308606"/>
          </a:xfrm>
          <a:prstGeom prst="rect">
            <a:avLst/>
          </a:prstGeom>
        </p:spPr>
      </p:pic>
      <p:pic>
        <p:nvPicPr>
          <p:cNvPr id="11" name="Picture 10" descr="A drawing of a face&#10;&#10;Description automatically generated">
            <a:extLst>
              <a:ext uri="{FF2B5EF4-FFF2-40B4-BE49-F238E27FC236}">
                <a16:creationId xmlns:a16="http://schemas.microsoft.com/office/drawing/2014/main" id="{429B1DEC-3C80-4498-AE19-466A54CF1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314584"/>
            <a:ext cx="1207368" cy="476279"/>
          </a:xfrm>
          <a:prstGeom prst="rect">
            <a:avLst/>
          </a:prstGeom>
        </p:spPr>
      </p:pic>
      <p:pic>
        <p:nvPicPr>
          <p:cNvPr id="12" name="Picture 11">
            <a:extLst>
              <a:ext uri="{FF2B5EF4-FFF2-40B4-BE49-F238E27FC236}">
                <a16:creationId xmlns:a16="http://schemas.microsoft.com/office/drawing/2014/main" id="{1A99F9E0-D9E1-4583-A775-041A38D01F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9952" y="6280915"/>
            <a:ext cx="694479" cy="543619"/>
          </a:xfrm>
          <a:prstGeom prst="rect">
            <a:avLst/>
          </a:prstGeom>
        </p:spPr>
      </p:pic>
    </p:spTree>
    <p:extLst>
      <p:ext uri="{BB962C8B-B14F-4D97-AF65-F5344CB8AC3E}">
        <p14:creationId xmlns:p14="http://schemas.microsoft.com/office/powerpoint/2010/main" val="2275612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5791B-4F29-F04B-83D7-1F89737617BD}"/>
              </a:ext>
            </a:extLst>
          </p:cNvPr>
          <p:cNvCxnSpPr/>
          <p:nvPr/>
        </p:nvCxnSpPr>
        <p:spPr>
          <a:xfrm>
            <a:off x="467544" y="4225628"/>
            <a:ext cx="8250918" cy="23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44" y="1988840"/>
            <a:ext cx="8170812"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505644" y="4253504"/>
            <a:ext cx="8170812"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E969BBC-8354-FC48-930F-670DF5E6B28F}"/>
              </a:ext>
            </a:extLst>
          </p:cNvPr>
          <p:cNvSpPr>
            <a:spLocks noGrp="1"/>
          </p:cNvSpPr>
          <p:nvPr>
            <p:ph type="dt" sz="half" idx="10"/>
          </p:nvPr>
        </p:nvSpPr>
        <p:spPr/>
        <p:txBody>
          <a:bodyPr/>
          <a:lstStyle>
            <a:lvl1pPr>
              <a:defRPr smtClean="0"/>
            </a:lvl1pPr>
          </a:lstStyle>
          <a:p>
            <a:pPr>
              <a:defRPr/>
            </a:pPr>
            <a:fld id="{B74360FA-CF2E-E84B-B4B9-B93F01B41B5C}" type="datetimeFigureOut">
              <a:rPr lang="en-US" altLang="en-US"/>
              <a:pPr>
                <a:defRPr/>
              </a:pPr>
              <a:t>10/7/24</a:t>
            </a:fld>
            <a:endParaRPr lang="en-US" altLang="en-US"/>
          </a:p>
        </p:txBody>
      </p:sp>
      <p:sp>
        <p:nvSpPr>
          <p:cNvPr id="6" name="Footer Placeholder 4">
            <a:extLst>
              <a:ext uri="{FF2B5EF4-FFF2-40B4-BE49-F238E27FC236}">
                <a16:creationId xmlns:a16="http://schemas.microsoft.com/office/drawing/2014/main" id="{F16A5ABA-2C12-4641-8C36-8A341E082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9E004-DC21-2243-9E6C-57CB6A9DEBBE}"/>
              </a:ext>
            </a:extLst>
          </p:cNvPr>
          <p:cNvSpPr>
            <a:spLocks noGrp="1"/>
          </p:cNvSpPr>
          <p:nvPr>
            <p:ph type="sldNum" sz="quarter" idx="12"/>
          </p:nvPr>
        </p:nvSpPr>
        <p:spPr/>
        <p:txBody>
          <a:bodyPr/>
          <a:lstStyle>
            <a:lvl1pPr>
              <a:defRPr smtClean="0"/>
            </a:lvl1pPr>
          </a:lstStyle>
          <a:p>
            <a:pPr>
              <a:defRPr/>
            </a:pPr>
            <a:fld id="{D089C757-5FFD-954F-948E-8A2C6CE34ACF}"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2009C391-6D03-4308-9388-E0383835E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549938CC-1D87-4CDD-914B-5AA239C59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7B5FCE4B-3F5A-49E7-A03D-78A7682669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94371534"/>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6A4B94B-AA51-CF43-AF87-1D8C892E3FD5}"/>
              </a:ext>
            </a:extLst>
          </p:cNvPr>
          <p:cNvSpPr>
            <a:spLocks noGrp="1"/>
          </p:cNvSpPr>
          <p:nvPr>
            <p:ph type="dt" sz="half" idx="10"/>
          </p:nvPr>
        </p:nvSpPr>
        <p:spPr/>
        <p:txBody>
          <a:bodyPr/>
          <a:lstStyle>
            <a:lvl1pPr>
              <a:defRPr/>
            </a:lvl1pPr>
          </a:lstStyle>
          <a:p>
            <a:pPr>
              <a:defRPr/>
            </a:pPr>
            <a:fld id="{A30FF137-A55B-F240-9415-D6BB833CBD44}" type="datetimeFigureOut">
              <a:rPr lang="en-US" altLang="en-US"/>
              <a:pPr>
                <a:defRPr/>
              </a:pPr>
              <a:t>10/7/24</a:t>
            </a:fld>
            <a:endParaRPr lang="en-US" altLang="en-US"/>
          </a:p>
        </p:txBody>
      </p:sp>
      <p:sp>
        <p:nvSpPr>
          <p:cNvPr id="6" name="Footer Placeholder 4">
            <a:extLst>
              <a:ext uri="{FF2B5EF4-FFF2-40B4-BE49-F238E27FC236}">
                <a16:creationId xmlns:a16="http://schemas.microsoft.com/office/drawing/2014/main" id="{20F480B1-0ACD-AE4A-AB32-60E17E87E0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058B0C-38FD-4A4E-952D-BD8018E50EE1}"/>
              </a:ext>
            </a:extLst>
          </p:cNvPr>
          <p:cNvSpPr>
            <a:spLocks noGrp="1"/>
          </p:cNvSpPr>
          <p:nvPr>
            <p:ph type="sldNum" sz="quarter" idx="12"/>
          </p:nvPr>
        </p:nvSpPr>
        <p:spPr/>
        <p:txBody>
          <a:bodyPr/>
          <a:lstStyle>
            <a:lvl1pPr>
              <a:defRPr/>
            </a:lvl1pPr>
          </a:lstStyle>
          <a:p>
            <a:pPr>
              <a:defRPr/>
            </a:pPr>
            <a:fld id="{E2D8DB71-A5B9-3D4B-8FA0-0EB965A18141}"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D0D567BF-72AE-45C7-BDC0-A7B81A585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2117FF5C-F279-462B-9891-7E86E6B21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1A515FB5-008C-4A42-86A8-161333FF0C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4020904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5A47D-1D79-2A44-B1BB-686C3D8BBAA2}"/>
              </a:ext>
            </a:extLst>
          </p:cNvPr>
          <p:cNvCxnSpPr/>
          <p:nvPr/>
        </p:nvCxnSpPr>
        <p:spPr>
          <a:xfrm flipH="1">
            <a:off x="4572000" y="1692275"/>
            <a:ext cx="1588" cy="42570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01498577-C11F-BA4B-AC31-54C6E5DBC4A3}"/>
              </a:ext>
            </a:extLst>
          </p:cNvPr>
          <p:cNvSpPr>
            <a:spLocks noGrp="1"/>
          </p:cNvSpPr>
          <p:nvPr>
            <p:ph type="dt" sz="half" idx="10"/>
          </p:nvPr>
        </p:nvSpPr>
        <p:spPr/>
        <p:txBody>
          <a:bodyPr/>
          <a:lstStyle>
            <a:lvl1pPr>
              <a:defRPr smtClean="0"/>
            </a:lvl1pPr>
          </a:lstStyle>
          <a:p>
            <a:pPr>
              <a:defRPr/>
            </a:pPr>
            <a:fld id="{AF885FDE-3643-5440-944E-F2D9B844C8B9}" type="datetimeFigureOut">
              <a:rPr lang="en-US" altLang="en-US"/>
              <a:pPr>
                <a:defRPr/>
              </a:pPr>
              <a:t>10/7/24</a:t>
            </a:fld>
            <a:endParaRPr lang="en-US" altLang="en-US"/>
          </a:p>
        </p:txBody>
      </p:sp>
      <p:sp>
        <p:nvSpPr>
          <p:cNvPr id="9" name="Footer Placeholder 7">
            <a:extLst>
              <a:ext uri="{FF2B5EF4-FFF2-40B4-BE49-F238E27FC236}">
                <a16:creationId xmlns:a16="http://schemas.microsoft.com/office/drawing/2014/main" id="{0129E204-E749-5841-B313-3833A0FD45B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1338224-C761-2A40-B0C2-067707ED5E96}"/>
              </a:ext>
            </a:extLst>
          </p:cNvPr>
          <p:cNvSpPr>
            <a:spLocks noGrp="1"/>
          </p:cNvSpPr>
          <p:nvPr>
            <p:ph type="sldNum" sz="quarter" idx="12"/>
          </p:nvPr>
        </p:nvSpPr>
        <p:spPr/>
        <p:txBody>
          <a:bodyPr/>
          <a:lstStyle>
            <a:lvl1pPr>
              <a:defRPr smtClean="0"/>
            </a:lvl1pPr>
          </a:lstStyle>
          <a:p>
            <a:pPr>
              <a:defRPr/>
            </a:pPr>
            <a:fld id="{B1A10F70-2F75-134C-A340-1FDA919D5A7F}" type="slidenum">
              <a:rPr lang="en-US" altLang="en-US"/>
              <a:pPr>
                <a:defRPr/>
              </a:pPr>
              <a:t>‹#›</a:t>
            </a:fld>
            <a:endParaRPr lang="en-US" altLang="en-US"/>
          </a:p>
        </p:txBody>
      </p:sp>
      <p:cxnSp>
        <p:nvCxnSpPr>
          <p:cNvPr id="12" name="Straight Connector 11"/>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NFC_logo_horizontal.eps">
            <a:extLst>
              <a:ext uri="{FF2B5EF4-FFF2-40B4-BE49-F238E27FC236}">
                <a16:creationId xmlns:a16="http://schemas.microsoft.com/office/drawing/2014/main" id="{7ED1C323-87E0-4B4D-9E8D-25BB2DCF8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5" name="Picture 14" descr="A drawing of a face&#10;&#10;Description automatically generated">
            <a:extLst>
              <a:ext uri="{FF2B5EF4-FFF2-40B4-BE49-F238E27FC236}">
                <a16:creationId xmlns:a16="http://schemas.microsoft.com/office/drawing/2014/main" id="{93B94634-27A7-4306-80A0-B89242BFA8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6" name="Picture 15">
            <a:extLst>
              <a:ext uri="{FF2B5EF4-FFF2-40B4-BE49-F238E27FC236}">
                <a16:creationId xmlns:a16="http://schemas.microsoft.com/office/drawing/2014/main" id="{219880AD-24AD-42E5-A416-F8E188DCE1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6262749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C6266B-D02B-2E45-93D2-0B8916B8796F}"/>
              </a:ext>
            </a:extLst>
          </p:cNvPr>
          <p:cNvSpPr>
            <a:spLocks noGrp="1"/>
          </p:cNvSpPr>
          <p:nvPr>
            <p:ph type="dt" sz="half" idx="10"/>
          </p:nvPr>
        </p:nvSpPr>
        <p:spPr/>
        <p:txBody>
          <a:bodyPr/>
          <a:lstStyle>
            <a:lvl1pPr>
              <a:defRPr/>
            </a:lvl1pPr>
          </a:lstStyle>
          <a:p>
            <a:pPr>
              <a:defRPr/>
            </a:pPr>
            <a:fld id="{4318B508-AAFD-9542-9295-0CEB385ABC1F}" type="datetimeFigureOut">
              <a:rPr lang="en-US" altLang="en-US"/>
              <a:pPr>
                <a:defRPr/>
              </a:pPr>
              <a:t>10/7/24</a:t>
            </a:fld>
            <a:endParaRPr lang="en-US" altLang="en-US"/>
          </a:p>
        </p:txBody>
      </p:sp>
      <p:sp>
        <p:nvSpPr>
          <p:cNvPr id="4" name="Footer Placeholder 4">
            <a:extLst>
              <a:ext uri="{FF2B5EF4-FFF2-40B4-BE49-F238E27FC236}">
                <a16:creationId xmlns:a16="http://schemas.microsoft.com/office/drawing/2014/main" id="{4ECF1976-DB16-F549-A0D3-331BCA2D49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ED4586-BDF3-144C-8416-543C75C40097}"/>
              </a:ext>
            </a:extLst>
          </p:cNvPr>
          <p:cNvSpPr>
            <a:spLocks noGrp="1"/>
          </p:cNvSpPr>
          <p:nvPr>
            <p:ph type="sldNum" sz="quarter" idx="12"/>
          </p:nvPr>
        </p:nvSpPr>
        <p:spPr/>
        <p:txBody>
          <a:bodyPr/>
          <a:lstStyle>
            <a:lvl1pPr>
              <a:defRPr/>
            </a:lvl1pPr>
          </a:lstStyle>
          <a:p>
            <a:pPr>
              <a:defRPr/>
            </a:pPr>
            <a:fld id="{8DB738C0-EBB5-BB42-A710-D326C5CB4A17}" type="slidenum">
              <a:rPr lang="en-US" altLang="en-US"/>
              <a:pPr>
                <a:defRPr/>
              </a:pPr>
              <a:t>‹#›</a:t>
            </a:fld>
            <a:endParaRPr lang="en-US" altLang="en-US"/>
          </a:p>
        </p:txBody>
      </p:sp>
      <p:cxnSp>
        <p:nvCxnSpPr>
          <p:cNvPr id="7" name="Straight Connector 6"/>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NFC_logo_horizontal.eps">
            <a:extLst>
              <a:ext uri="{FF2B5EF4-FFF2-40B4-BE49-F238E27FC236}">
                <a16:creationId xmlns:a16="http://schemas.microsoft.com/office/drawing/2014/main" id="{40208B9D-F9D5-41A3-B683-F5DD9DE77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0" name="Picture 9" descr="A drawing of a face&#10;&#10;Description automatically generated">
            <a:extLst>
              <a:ext uri="{FF2B5EF4-FFF2-40B4-BE49-F238E27FC236}">
                <a16:creationId xmlns:a16="http://schemas.microsoft.com/office/drawing/2014/main" id="{F78B808B-C872-4DA9-8CED-24C86CEAB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1" name="Picture 10">
            <a:extLst>
              <a:ext uri="{FF2B5EF4-FFF2-40B4-BE49-F238E27FC236}">
                <a16:creationId xmlns:a16="http://schemas.microsoft.com/office/drawing/2014/main" id="{AE64E6E3-A872-48D6-BB23-5587498A52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4067006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D41BBC-7AAF-A444-BFE8-A0DECC3845A9}"/>
              </a:ext>
            </a:extLst>
          </p:cNvPr>
          <p:cNvSpPr>
            <a:spLocks noGrp="1"/>
          </p:cNvSpPr>
          <p:nvPr>
            <p:ph type="dt" sz="half" idx="10"/>
          </p:nvPr>
        </p:nvSpPr>
        <p:spPr/>
        <p:txBody>
          <a:bodyPr/>
          <a:lstStyle>
            <a:lvl1pPr>
              <a:defRPr/>
            </a:lvl1pPr>
          </a:lstStyle>
          <a:p>
            <a:pPr>
              <a:defRPr/>
            </a:pPr>
            <a:fld id="{F4DE643C-8B35-F24D-895D-737BCD559C24}" type="datetimeFigureOut">
              <a:rPr lang="en-US" altLang="en-US"/>
              <a:pPr>
                <a:defRPr/>
              </a:pPr>
              <a:t>10/7/24</a:t>
            </a:fld>
            <a:endParaRPr lang="en-US" altLang="en-US"/>
          </a:p>
        </p:txBody>
      </p:sp>
      <p:sp>
        <p:nvSpPr>
          <p:cNvPr id="3" name="Footer Placeholder 4">
            <a:extLst>
              <a:ext uri="{FF2B5EF4-FFF2-40B4-BE49-F238E27FC236}">
                <a16:creationId xmlns:a16="http://schemas.microsoft.com/office/drawing/2014/main" id="{72AF35E5-0C9B-7846-B928-262DAAC31C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3428B8-C7CE-B442-BD0E-C5502CBD3455}"/>
              </a:ext>
            </a:extLst>
          </p:cNvPr>
          <p:cNvSpPr>
            <a:spLocks noGrp="1"/>
          </p:cNvSpPr>
          <p:nvPr>
            <p:ph type="sldNum" sz="quarter" idx="12"/>
          </p:nvPr>
        </p:nvSpPr>
        <p:spPr/>
        <p:txBody>
          <a:bodyPr/>
          <a:lstStyle>
            <a:lvl1pPr>
              <a:defRPr/>
            </a:lvl1pPr>
          </a:lstStyle>
          <a:p>
            <a:pPr>
              <a:defRPr/>
            </a:pPr>
            <a:fld id="{EC1CC62C-9B9B-3049-B651-4848EF8A36F2}" type="slidenum">
              <a:rPr lang="en-US" altLang="en-US"/>
              <a:pPr>
                <a:defRPr/>
              </a:pPr>
              <a:t>‹#›</a:t>
            </a:fld>
            <a:endParaRPr lang="en-US" altLang="en-US"/>
          </a:p>
        </p:txBody>
      </p:sp>
      <p:cxnSp>
        <p:nvCxnSpPr>
          <p:cNvPr id="6" name="Straight Connector 5"/>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NFC_logo_horizontal.eps">
            <a:extLst>
              <a:ext uri="{FF2B5EF4-FFF2-40B4-BE49-F238E27FC236}">
                <a16:creationId xmlns:a16="http://schemas.microsoft.com/office/drawing/2014/main" id="{3C51CA45-DF78-4682-9490-BEC79126C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9" name="Picture 8" descr="A drawing of a face&#10;&#10;Description automatically generated">
            <a:extLst>
              <a:ext uri="{FF2B5EF4-FFF2-40B4-BE49-F238E27FC236}">
                <a16:creationId xmlns:a16="http://schemas.microsoft.com/office/drawing/2014/main" id="{7B2D3343-4883-4EC2-8C7D-9CF4D12B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0" name="Picture 9">
            <a:extLst>
              <a:ext uri="{FF2B5EF4-FFF2-40B4-BE49-F238E27FC236}">
                <a16:creationId xmlns:a16="http://schemas.microsoft.com/office/drawing/2014/main" id="{336D50DA-B3F5-4E48-8C51-ABBCB8890D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3244338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A9A7DC-025A-1648-BF22-47113C854562}"/>
              </a:ext>
            </a:extLst>
          </p:cNvPr>
          <p:cNvCxnSpPr/>
          <p:nvPr/>
        </p:nvCxnSpPr>
        <p:spPr>
          <a:xfrm flipH="1">
            <a:off x="2771800" y="792163"/>
            <a:ext cx="4738" cy="5157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157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3"/>
            <a:ext cx="2139696" cy="3818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83E7E80-73CC-6B4E-892D-B319114962E2}"/>
              </a:ext>
            </a:extLst>
          </p:cNvPr>
          <p:cNvSpPr>
            <a:spLocks noGrp="1"/>
          </p:cNvSpPr>
          <p:nvPr>
            <p:ph type="dt" sz="half" idx="10"/>
          </p:nvPr>
        </p:nvSpPr>
        <p:spPr/>
        <p:txBody>
          <a:bodyPr/>
          <a:lstStyle>
            <a:lvl1pPr>
              <a:defRPr smtClean="0"/>
            </a:lvl1pPr>
          </a:lstStyle>
          <a:p>
            <a:pPr>
              <a:defRPr/>
            </a:pPr>
            <a:fld id="{4359B4DA-D465-704B-82FA-9C560F293AB1}" type="datetimeFigureOut">
              <a:rPr lang="en-US" altLang="en-US"/>
              <a:pPr>
                <a:defRPr/>
              </a:pPr>
              <a:t>10/7/24</a:t>
            </a:fld>
            <a:endParaRPr lang="en-US" altLang="en-US"/>
          </a:p>
        </p:txBody>
      </p:sp>
      <p:sp>
        <p:nvSpPr>
          <p:cNvPr id="7" name="Footer Placeholder 5">
            <a:extLst>
              <a:ext uri="{FF2B5EF4-FFF2-40B4-BE49-F238E27FC236}">
                <a16:creationId xmlns:a16="http://schemas.microsoft.com/office/drawing/2014/main" id="{438A9399-5A7C-B444-9384-91D5E53297F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82BB77C-575A-A24A-9D15-CFDE7F0A3649}"/>
              </a:ext>
            </a:extLst>
          </p:cNvPr>
          <p:cNvSpPr>
            <a:spLocks noGrp="1"/>
          </p:cNvSpPr>
          <p:nvPr>
            <p:ph type="sldNum" sz="quarter" idx="12"/>
          </p:nvPr>
        </p:nvSpPr>
        <p:spPr/>
        <p:txBody>
          <a:bodyPr/>
          <a:lstStyle>
            <a:lvl1pPr>
              <a:defRPr smtClean="0"/>
            </a:lvl1pPr>
          </a:lstStyle>
          <a:p>
            <a:pPr>
              <a:defRPr/>
            </a:pPr>
            <a:fld id="{016D7D7F-4572-A34C-B33D-1962B232E148}" type="slidenum">
              <a:rPr lang="en-US" altLang="en-US"/>
              <a:pPr>
                <a:defRPr/>
              </a:pPr>
              <a:t>‹#›</a:t>
            </a:fld>
            <a:endParaRPr lang="en-US" altLang="en-US"/>
          </a:p>
        </p:txBody>
      </p:sp>
      <p:cxnSp>
        <p:nvCxnSpPr>
          <p:cNvPr id="10" name="Straight Connector 9"/>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NFC_logo_horizontal.eps">
            <a:extLst>
              <a:ext uri="{FF2B5EF4-FFF2-40B4-BE49-F238E27FC236}">
                <a16:creationId xmlns:a16="http://schemas.microsoft.com/office/drawing/2014/main" id="{27B61FDD-2CB5-4B07-8479-18C00B5D38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3" name="Picture 12" descr="A drawing of a face&#10;&#10;Description automatically generated">
            <a:extLst>
              <a:ext uri="{FF2B5EF4-FFF2-40B4-BE49-F238E27FC236}">
                <a16:creationId xmlns:a16="http://schemas.microsoft.com/office/drawing/2014/main" id="{8353B9DA-5755-4FDE-A0A4-2BCFA0AADD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96A86898-00DE-46C4-8CF4-139F41FCF3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6358429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D5D83B-0CDD-524D-980D-3B765D49257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Placeholder 1">
            <a:extLst>
              <a:ext uri="{FF2B5EF4-FFF2-40B4-BE49-F238E27FC236}">
                <a16:creationId xmlns:a16="http://schemas.microsoft.com/office/drawing/2014/main" id="{C6D04CA9-3E91-4648-A823-BC7A6A64731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658F1595-06B7-4A4A-B832-4AE16ED80801}"/>
              </a:ext>
            </a:extLst>
          </p:cNvPr>
          <p:cNvSpPr>
            <a:spLocks noGrp="1"/>
          </p:cNvSpPr>
          <p:nvPr>
            <p:ph type="body" idx="1"/>
          </p:nvPr>
        </p:nvSpPr>
        <p:spPr bwMode="auto">
          <a:xfrm>
            <a:off x="457200" y="1600200"/>
            <a:ext cx="8229600" cy="4421088"/>
          </a:xfrm>
          <a:prstGeom prst="rect">
            <a:avLst/>
          </a:prstGeom>
          <a:noFill/>
          <a:ln>
            <a:noFill/>
          </a:ln>
          <a:extLst>
            <a:ext uri="{909E8E84-426E-40dd-AFC4-6F175D3DCCD1}">
              <a14:hiddenFill xmlns:a14="http://schemas.microsoft.com/office/drawing/2010/main" xmlns=""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a14="http://schemas.microsoft.com/office/drawing/2010/main" xmlns=""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A2641AC5-1647-4F43-B8ED-40A3D6D2D6D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 name="Date Placeholder 3">
            <a:extLst>
              <a:ext uri="{FF2B5EF4-FFF2-40B4-BE49-F238E27FC236}">
                <a16:creationId xmlns:a16="http://schemas.microsoft.com/office/drawing/2014/main" id="{89BB5C50-143C-7647-B1EC-66F41E3D12B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8063069F-3DBC-F849-84D6-D58D7F7287AA}" type="datetimeFigureOut">
              <a:rPr lang="en-US" altLang="en-US"/>
              <a:pPr>
                <a:defRPr/>
              </a:pPr>
              <a:t>10/7/24</a:t>
            </a:fld>
            <a:endParaRPr lang="en-US" altLang="en-US"/>
          </a:p>
        </p:txBody>
      </p:sp>
      <p:sp>
        <p:nvSpPr>
          <p:cNvPr id="5" name="Footer Placeholder 4">
            <a:extLst>
              <a:ext uri="{FF2B5EF4-FFF2-40B4-BE49-F238E27FC236}">
                <a16:creationId xmlns:a16="http://schemas.microsoft.com/office/drawing/2014/main" id="{6D8493F6-A0D9-B24B-AAF7-83D2640A9B6C}"/>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rgbClr val="FFFFFF"/>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309B0D-7420-B248-B636-BF29E8A504F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0625BF09-BEB7-8247-8A2F-99BD299D0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8" r:id="rId1"/>
    <p:sldLayoutId id="2147483871" r:id="rId2"/>
    <p:sldLayoutId id="2147483879" r:id="rId3"/>
    <p:sldLayoutId id="2147483872" r:id="rId4"/>
    <p:sldLayoutId id="2147483880" r:id="rId5"/>
    <p:sldLayoutId id="2147483873" r:id="rId6"/>
    <p:sldLayoutId id="2147483874" r:id="rId7"/>
    <p:sldLayoutId id="2147483881" r:id="rId8"/>
  </p:sldLayoutIdLst>
  <p:transition/>
  <p:txStyles>
    <p:titleStyle>
      <a:lvl1pPr algn="l" rtl="0" eaLnBrk="1" fontAlgn="base" hangingPunct="1">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000">
          <a:solidFill>
            <a:schemeClr val="tx2"/>
          </a:solidFill>
          <a:latin typeface="Arial"/>
          <a:ea typeface="MS PGothic" panose="020B0600070205080204" pitchFamily="34" charset="-128"/>
          <a:cs typeface="MS PGothic" charset="0"/>
        </a:defRPr>
      </a:lvl2pPr>
      <a:lvl3pPr algn="l" rtl="0" eaLnBrk="1" fontAlgn="base" hangingPunct="1">
        <a:spcBef>
          <a:spcPct val="0"/>
        </a:spcBef>
        <a:spcAft>
          <a:spcPct val="0"/>
        </a:spcAft>
        <a:defRPr sz="4000">
          <a:solidFill>
            <a:schemeClr val="tx2"/>
          </a:solidFill>
          <a:latin typeface="Arial"/>
          <a:ea typeface="MS PGothic" panose="020B0600070205080204" pitchFamily="34" charset="-128"/>
          <a:cs typeface="MS PGothic" charset="0"/>
        </a:defRPr>
      </a:lvl3pPr>
      <a:lvl4pPr algn="l" rtl="0" eaLnBrk="1" fontAlgn="base" hangingPunct="1">
        <a:spcBef>
          <a:spcPct val="0"/>
        </a:spcBef>
        <a:spcAft>
          <a:spcPct val="0"/>
        </a:spcAft>
        <a:defRPr sz="4000">
          <a:solidFill>
            <a:schemeClr val="tx2"/>
          </a:solidFill>
          <a:latin typeface="Arial"/>
          <a:ea typeface="MS PGothic" panose="020B0600070205080204" pitchFamily="34" charset="-128"/>
          <a:cs typeface="MS PGothic" charset="0"/>
        </a:defRPr>
      </a:lvl4pPr>
      <a:lvl5pPr algn="l" rtl="0" eaLnBrk="1" fontAlgn="base" hangingPunct="1">
        <a:spcBef>
          <a:spcPct val="0"/>
        </a:spcBef>
        <a:spcAft>
          <a:spcPct val="0"/>
        </a:spcAft>
        <a:defRPr sz="4000">
          <a:solidFill>
            <a:schemeClr val="tx2"/>
          </a:solidFill>
          <a:latin typeface="Arial"/>
          <a:ea typeface="MS PGothic" panose="020B0600070205080204" pitchFamily="34" charset="-128"/>
          <a:cs typeface="MS PGothic" charset="0"/>
        </a:defRPr>
      </a:lvl5pPr>
      <a:lvl6pPr marL="457200" algn="l" rtl="0" eaLnBrk="1" fontAlgn="base" hangingPunct="1">
        <a:spcBef>
          <a:spcPct val="0"/>
        </a:spcBef>
        <a:spcAft>
          <a:spcPct val="0"/>
        </a:spcAft>
        <a:defRPr sz="4000">
          <a:solidFill>
            <a:schemeClr val="tx2"/>
          </a:solidFill>
          <a:latin typeface="Arial"/>
        </a:defRPr>
      </a:lvl6pPr>
      <a:lvl7pPr marL="914400" algn="l" rtl="0" eaLnBrk="1" fontAlgn="base" hangingPunct="1">
        <a:spcBef>
          <a:spcPct val="0"/>
        </a:spcBef>
        <a:spcAft>
          <a:spcPct val="0"/>
        </a:spcAft>
        <a:defRPr sz="4000">
          <a:solidFill>
            <a:schemeClr val="tx2"/>
          </a:solidFill>
          <a:latin typeface="Arial"/>
        </a:defRPr>
      </a:lvl7pPr>
      <a:lvl8pPr marL="1371600" algn="l" rtl="0" eaLnBrk="1" fontAlgn="base" hangingPunct="1">
        <a:spcBef>
          <a:spcPct val="0"/>
        </a:spcBef>
        <a:spcAft>
          <a:spcPct val="0"/>
        </a:spcAft>
        <a:defRPr sz="4000">
          <a:solidFill>
            <a:schemeClr val="tx2"/>
          </a:solidFill>
          <a:latin typeface="Arial"/>
        </a:defRPr>
      </a:lvl8pPr>
      <a:lvl9pPr marL="1828800" algn="l" rtl="0" eaLnBrk="1" fontAlgn="base" hangingPunct="1">
        <a:spcBef>
          <a:spcPct val="0"/>
        </a:spcBef>
        <a:spcAft>
          <a:spcPct val="0"/>
        </a:spcAft>
        <a:defRPr sz="4000">
          <a:solidFill>
            <a:schemeClr val="tx2"/>
          </a:solidFill>
          <a:latin typeface="Arial"/>
        </a:defRPr>
      </a:lvl9pPr>
    </p:titleStyle>
    <p:bodyStyle>
      <a:lvl1pPr marL="182563" indent="-182563" algn="l" rtl="0" eaLnBrk="1" fontAlgn="base" hangingPunct="1">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1" fontAlgn="base" hangingPunct="1">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1" fontAlgn="base" hangingPunct="1">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1" fontAlgn="base" hangingPunct="1">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1" fontAlgn="base" hangingPunct="1">
        <a:spcBef>
          <a:spcPct val="20000"/>
        </a:spcBef>
        <a:spcAft>
          <a:spcPct val="0"/>
        </a:spcAft>
        <a:buClr>
          <a:schemeClr val="accent1"/>
        </a:buClr>
        <a:buSzTx/>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20.tiff"/><Relationship Id="rId4"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21.png"/><Relationship Id="rId4"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image" Target="../media/image22.png"/><Relationship Id="rId4"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notesSlide" Target="../notesSlides/notesSlide1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7.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8.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80.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hyperlink" Target="http://www.nfb.ca/film/street_health_stories/" TargetMode="Externa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91.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1.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2.pn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13.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hyperlink" Target="mailto:falvo.nicholas@gmail.com" TargetMode="Externa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 Id="rId4"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image" Target="../media/image14.png"/><Relationship Id="rId4"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15.png"/><Relationship Id="rId5" Type="http://schemas.openxmlformats.org/officeDocument/2006/relationships/notesSlide" Target="../notesSlides/notesSlide95.xml"/><Relationship Id="rId4"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16.png"/><Relationship Id="rId4"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image" Target="../media/image17.png"/><Relationship Id="rId4"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18.png"/><Relationship Id="rId4"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19.png"/><Relationship Id="rId5" Type="http://schemas.openxmlformats.org/officeDocument/2006/relationships/notesSlide" Target="../notesSlides/notesSlide9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custDataLst>
              <p:tags r:id="rId1"/>
            </p:custDataLst>
          </p:nvPr>
        </p:nvSpPr>
        <p:spPr/>
        <p:txBody>
          <a:bodyPr/>
          <a:lstStyle/>
          <a:p>
            <a:pPr algn="ctr" fontAlgn="auto">
              <a:spcAft>
                <a:spcPct val="0"/>
              </a:spcAft>
              <a:defRPr/>
            </a:pPr>
            <a:br>
              <a:rPr lang="fr-CA" noProof="0" dirty="0">
                <a:ea typeface="+mj-ea"/>
                <a:cs typeface="+mj-cs"/>
              </a:rPr>
            </a:br>
            <a:br>
              <a:rPr lang="fr-CA" noProof="0" dirty="0">
                <a:ea typeface="+mj-ea"/>
                <a:cs typeface="+mj-cs"/>
              </a:rPr>
            </a:br>
            <a:r>
              <a:rPr lang="fr-CA" noProof="0" dirty="0">
                <a:ea typeface="+mj-ea"/>
                <a:cs typeface="+mj-cs"/>
              </a:rPr>
              <a:t> </a:t>
            </a:r>
            <a:br>
              <a:rPr lang="fr-CA" noProof="0" dirty="0">
                <a:ea typeface="+mj-ea"/>
                <a:cs typeface="+mj-cs"/>
              </a:rPr>
            </a:br>
            <a:r>
              <a:rPr lang="fr-CA" noProof="0" dirty="0"/>
              <a:t>PROGRAMME</a:t>
            </a:r>
            <a:endParaRPr lang="fr-CA" noProof="0"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custDataLst>
              <p:tags r:id="rId2"/>
            </p:custDataLst>
          </p:nvPr>
        </p:nvSpPr>
        <p:spPr>
          <a:xfrm>
            <a:off x="685800" y="3505200"/>
            <a:ext cx="7630616" cy="2804120"/>
          </a:xfrm>
        </p:spPr>
        <p:txBody>
          <a:bodyPr rtlCol="0">
            <a:normAutofit lnSpcReduction="10000"/>
          </a:bodyPr>
          <a:lstStyle/>
          <a:p>
            <a:pPr algn="ctr" fontAlgn="auto">
              <a:spcAft>
                <a:spcPct val="0"/>
              </a:spcAft>
              <a:defRPr/>
            </a:pPr>
            <a:r>
              <a:rPr lang="fr-CA" sz="2000" b="1" noProof="0" dirty="0">
                <a:ea typeface="+mn-ea"/>
                <a:cs typeface="+mn-cs"/>
              </a:rPr>
              <a:t>Nick </a:t>
            </a:r>
            <a:r>
              <a:rPr lang="fr-CA" sz="2000" b="1" noProof="0" dirty="0" err="1">
                <a:ea typeface="+mn-ea"/>
                <a:cs typeface="+mn-cs"/>
              </a:rPr>
              <a:t>Falvo</a:t>
            </a:r>
            <a:r>
              <a:rPr lang="fr-CA" sz="2000" b="1" noProof="0" dirty="0">
                <a:ea typeface="+mn-ea"/>
                <a:cs typeface="+mn-cs"/>
              </a:rPr>
              <a:t>, Ph. D.</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Introduction à l’itinérance</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Préparé pour :</a:t>
            </a:r>
          </a:p>
          <a:p>
            <a:pPr algn="ctr" fontAlgn="auto">
              <a:spcAft>
                <a:spcPct val="0"/>
              </a:spcAft>
              <a:defRPr/>
            </a:pPr>
            <a:r>
              <a:rPr lang="fr-CA" sz="2000" noProof="0" dirty="0">
                <a:ea typeface="+mn-ea"/>
                <a:cs typeface="+mn-cs"/>
              </a:rPr>
              <a:t>Excellence en santé Canada</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Les 16 et 17 octobre 2024</a:t>
            </a:r>
          </a:p>
          <a:p>
            <a:pPr fontAlgn="auto">
              <a:spcAft>
                <a:spcPct val="0"/>
              </a:spcAft>
              <a:defRPr/>
            </a:pPr>
            <a:endParaRPr lang="fr-CA" sz="1800" b="1" noProof="0" dirty="0">
              <a:ea typeface="+mn-ea"/>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D9B1-EF07-A141-9345-F10F593BE104}"/>
              </a:ext>
            </a:extLst>
          </p:cNvPr>
          <p:cNvSpPr>
            <a:spLocks noGrp="1"/>
          </p:cNvSpPr>
          <p:nvPr>
            <p:ph type="title"/>
            <p:custDataLst>
              <p:tags r:id="rId1"/>
            </p:custDataLst>
          </p:nvPr>
        </p:nvSpPr>
        <p:spPr/>
        <p:txBody>
          <a:bodyPr/>
          <a:lstStyle/>
          <a:p>
            <a:r>
              <a:rPr lang="fr-CA" noProof="0" dirty="0"/>
              <a:t>Causes structurelles</a:t>
            </a:r>
          </a:p>
        </p:txBody>
      </p:sp>
      <p:sp>
        <p:nvSpPr>
          <p:cNvPr id="3" name="Content Placeholder 2">
            <a:extLst>
              <a:ext uri="{FF2B5EF4-FFF2-40B4-BE49-F238E27FC236}">
                <a16:creationId xmlns:a16="http://schemas.microsoft.com/office/drawing/2014/main" id="{FAE01FA8-C988-4D4B-AFBD-DC14F1845438}"/>
              </a:ext>
            </a:extLst>
          </p:cNvPr>
          <p:cNvSpPr>
            <a:spLocks noGrp="1"/>
          </p:cNvSpPr>
          <p:nvPr>
            <p:ph idx="1"/>
            <p:custDataLst>
              <p:tags r:id="rId2"/>
            </p:custDataLst>
          </p:nvPr>
        </p:nvSpPr>
        <p:spPr/>
        <p:txBody>
          <a:bodyPr/>
          <a:lstStyle/>
          <a:p>
            <a:endParaRPr lang="fr-CA" noProof="0" dirty="0"/>
          </a:p>
          <a:p>
            <a:r>
              <a:rPr lang="fr-CA" noProof="0" dirty="0"/>
              <a:t>Quels facteurs expliquent que le taux d’itinérance par personne est plus élevé dans une communauté qu’une autre?</a:t>
            </a:r>
          </a:p>
          <a:p>
            <a:endParaRPr lang="fr-CA" noProof="0" dirty="0"/>
          </a:p>
          <a:p>
            <a:r>
              <a:rPr lang="fr-CA" noProof="0" dirty="0"/>
              <a:t>J’appellerai ces facteurs les </a:t>
            </a:r>
            <a:r>
              <a:rPr lang="fr-CA" b="1" noProof="0" dirty="0"/>
              <a:t>causes</a:t>
            </a:r>
            <a:r>
              <a:rPr lang="fr-CA" noProof="0" dirty="0"/>
              <a:t> </a:t>
            </a:r>
            <a:r>
              <a:rPr lang="fr-CA" b="1" noProof="0" dirty="0"/>
              <a:t>structurelles</a:t>
            </a:r>
            <a:r>
              <a:rPr lang="fr-CA" noProof="0" dirty="0"/>
              <a:t> de l’itinérance.</a:t>
            </a:r>
          </a:p>
          <a:p>
            <a:pPr marL="457200" indent="-457200">
              <a:buFont typeface="+mj-lt"/>
              <a:buAutoNum type="arabicPeriod"/>
            </a:pPr>
            <a:endParaRPr lang="fr-CA" noProof="0" dirty="0"/>
          </a:p>
          <a:p>
            <a:endParaRPr lang="fr-CA" noProof="0" dirty="0"/>
          </a:p>
          <a:p>
            <a:endParaRPr lang="fr-CA" noProof="0" dirty="0"/>
          </a:p>
        </p:txBody>
      </p:sp>
    </p:spTree>
    <p:extLst>
      <p:ext uri="{BB962C8B-B14F-4D97-AF65-F5344CB8AC3E}">
        <p14:creationId xmlns:p14="http://schemas.microsoft.com/office/powerpoint/2010/main" val="2430588554"/>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CEBC-2CF4-ED44-A10E-BC32BB1BEFE4}"/>
              </a:ext>
            </a:extLst>
          </p:cNvPr>
          <p:cNvSpPr>
            <a:spLocks noGrp="1"/>
          </p:cNvSpPr>
          <p:nvPr>
            <p:ph type="title"/>
            <p:custDataLst>
              <p:tags r:id="rId1"/>
            </p:custDataLst>
          </p:nvPr>
        </p:nvSpPr>
        <p:spPr/>
        <p:txBody>
          <a:bodyPr/>
          <a:lstStyle/>
          <a:p>
            <a:r>
              <a:rPr lang="fr-CA" noProof="0" dirty="0"/>
              <a:t>Population vieillissante</a:t>
            </a:r>
          </a:p>
        </p:txBody>
      </p:sp>
      <p:sp>
        <p:nvSpPr>
          <p:cNvPr id="5" name="Content Placeholder 4">
            <a:extLst>
              <a:ext uri="{FF2B5EF4-FFF2-40B4-BE49-F238E27FC236}">
                <a16:creationId xmlns:a16="http://schemas.microsoft.com/office/drawing/2014/main" id="{B920902B-91AC-924B-81E4-9702AA4376E5}"/>
              </a:ext>
            </a:extLst>
          </p:cNvPr>
          <p:cNvSpPr>
            <a:spLocks noGrp="1"/>
          </p:cNvSpPr>
          <p:nvPr>
            <p:ph idx="1"/>
            <p:custDataLst>
              <p:tags r:id="rId2"/>
            </p:custDataLst>
          </p:nvPr>
        </p:nvSpPr>
        <p:spPr/>
        <p:txBody>
          <a:bodyPr/>
          <a:lstStyle/>
          <a:p>
            <a:endParaRPr lang="fr-CA" noProof="0" dirty="0"/>
          </a:p>
          <a:p>
            <a:r>
              <a:rPr lang="fr-CA" dirty="0"/>
              <a:t>Dans tous</a:t>
            </a:r>
            <a:r>
              <a:rPr lang="fr-CA" noProof="0" dirty="0"/>
              <a:t> les pays de l’OCDE, </a:t>
            </a:r>
            <a:r>
              <a:rPr lang="fr-CA" dirty="0"/>
              <a:t>la </a:t>
            </a:r>
            <a:r>
              <a:rPr lang="fr-CA" noProof="0" dirty="0"/>
              <a:t>population est vieillissante – une tendance qui ne devrait pas ralentir avant au moins 2040.</a:t>
            </a:r>
          </a:p>
          <a:p>
            <a:endParaRPr lang="fr-CA" noProof="0" dirty="0"/>
          </a:p>
          <a:p>
            <a:r>
              <a:rPr lang="fr-CA" noProof="0" dirty="0"/>
              <a:t>Quatre facteurs principaux expliquent ce phénomène : 1) le baby-boom; 2) la génération de l’après baby-boom; 3) le faible taux de fécondité dans les pays de l’OCDE; et 4) l’augmentation de l’espérance de vie dans les pays de l’OCDE.</a:t>
            </a:r>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147245009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7661-8847-E042-AC9A-3E27894C90EA}"/>
              </a:ext>
            </a:extLst>
          </p:cNvPr>
          <p:cNvSpPr>
            <a:spLocks noGrp="1"/>
          </p:cNvSpPr>
          <p:nvPr>
            <p:ph type="title"/>
            <p:custDataLst>
              <p:tags r:id="rId1"/>
            </p:custDataLst>
          </p:nvPr>
        </p:nvSpPr>
        <p:spPr/>
        <p:txBody>
          <a:bodyPr/>
          <a:lstStyle/>
          <a:p>
            <a:r>
              <a:rPr lang="fr-CA" noProof="0" dirty="0"/>
              <a:t>Population vieillissante (suite)</a:t>
            </a:r>
          </a:p>
        </p:txBody>
      </p:sp>
      <p:sp>
        <p:nvSpPr>
          <p:cNvPr id="3" name="Content Placeholder 2">
            <a:extLst>
              <a:ext uri="{FF2B5EF4-FFF2-40B4-BE49-F238E27FC236}">
                <a16:creationId xmlns:a16="http://schemas.microsoft.com/office/drawing/2014/main" id="{76C97623-2C16-E740-9D38-DBE62A4AC583}"/>
              </a:ext>
            </a:extLst>
          </p:cNvPr>
          <p:cNvSpPr>
            <a:spLocks noGrp="1"/>
          </p:cNvSpPr>
          <p:nvPr>
            <p:ph idx="1"/>
            <p:custDataLst>
              <p:tags r:id="rId2"/>
            </p:custDataLst>
          </p:nvPr>
        </p:nvSpPr>
        <p:spPr/>
        <p:txBody>
          <a:bodyPr/>
          <a:lstStyle/>
          <a:p>
            <a:endParaRPr lang="fr-CA" noProof="0" dirty="0"/>
          </a:p>
          <a:p>
            <a:r>
              <a:rPr lang="fr-CA" noProof="0" dirty="0"/>
              <a:t>Les dépenses en soins de santé pour les personnes âgées sont supérieures à celles des autres groupes d’âge puisque les personnes âgées ont davantage de problèmes de santé chroniques (physiques comme mentaux).</a:t>
            </a:r>
          </a:p>
          <a:p>
            <a:endParaRPr lang="fr-CA" noProof="0" dirty="0"/>
          </a:p>
          <a:p>
            <a:r>
              <a:rPr lang="fr-CA" noProof="0" dirty="0"/>
              <a:t>Par conséquent, ce groupe représente une priorité élevée pour les gouvernements provinciaux et territoriaux.</a:t>
            </a:r>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3304664504"/>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840A-66D6-244C-A9FE-4E4AAFAAB0B8}"/>
              </a:ext>
            </a:extLst>
          </p:cNvPr>
          <p:cNvSpPr>
            <a:spLocks noGrp="1"/>
          </p:cNvSpPr>
          <p:nvPr>
            <p:ph type="title"/>
            <p:custDataLst>
              <p:tags r:id="rId1"/>
            </p:custDataLst>
          </p:nvPr>
        </p:nvSpPr>
        <p:spPr/>
        <p:txBody>
          <a:bodyPr/>
          <a:lstStyle/>
          <a:p>
            <a:r>
              <a:rPr lang="fr-CA" noProof="0" dirty="0"/>
              <a:t>Population vieillissante (suite)</a:t>
            </a:r>
          </a:p>
        </p:txBody>
      </p:sp>
      <p:sp>
        <p:nvSpPr>
          <p:cNvPr id="3" name="Content Placeholder 2">
            <a:extLst>
              <a:ext uri="{FF2B5EF4-FFF2-40B4-BE49-F238E27FC236}">
                <a16:creationId xmlns:a16="http://schemas.microsoft.com/office/drawing/2014/main" id="{6374ECC2-9339-DB49-832D-78353B3D5718}"/>
              </a:ext>
            </a:extLst>
          </p:cNvPr>
          <p:cNvSpPr>
            <a:spLocks noGrp="1"/>
          </p:cNvSpPr>
          <p:nvPr>
            <p:ph idx="1"/>
            <p:custDataLst>
              <p:tags r:id="rId2"/>
            </p:custDataLst>
          </p:nvPr>
        </p:nvSpPr>
        <p:spPr/>
        <p:txBody>
          <a:bodyPr/>
          <a:lstStyle/>
          <a:p>
            <a:endParaRPr lang="fr-CA" noProof="0" dirty="0"/>
          </a:p>
          <a:p>
            <a:r>
              <a:rPr lang="fr-CA" noProof="0" dirty="0"/>
              <a:t>Les personnes âgées ont de plus en </a:t>
            </a:r>
            <a:r>
              <a:rPr lang="fr-CA" noProof="0"/>
              <a:t>plus recours </a:t>
            </a:r>
            <a:r>
              <a:rPr lang="fr-CA" noProof="0" dirty="0"/>
              <a:t>aux refuges partout au Canada, y compris à Calgary.</a:t>
            </a:r>
          </a:p>
          <a:p>
            <a:endParaRPr lang="fr-CA" noProof="0" dirty="0"/>
          </a:p>
          <a:p>
            <a:r>
              <a:rPr lang="fr-CA" noProof="0" dirty="0"/>
              <a:t>Dans le système de refuges pour personnes itinérantes de Calgary, les adultes âgés de 55 ans et plus occupaient seulement 9 % des lits en 2008; en 2017, le pourcentage avait grimpé à 19 % (on parle ici d</a:t>
            </a:r>
            <a:r>
              <a:rPr lang="fr-CA" dirty="0"/>
              <a:t>e personnes célibataires </a:t>
            </a:r>
            <a:r>
              <a:rPr lang="fr-CA" noProof="0" dirty="0"/>
              <a:t>sans personne à charge).</a:t>
            </a:r>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3802817001"/>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C89F-3082-504C-AC0E-8F6AA209ADA6}"/>
              </a:ext>
            </a:extLst>
          </p:cNvPr>
          <p:cNvSpPr>
            <a:spLocks noGrp="1"/>
          </p:cNvSpPr>
          <p:nvPr>
            <p:ph type="title"/>
            <p:custDataLst>
              <p:tags r:id="rId1"/>
            </p:custDataLst>
          </p:nvPr>
        </p:nvSpPr>
        <p:spPr/>
        <p:txBody>
          <a:bodyPr/>
          <a:lstStyle/>
          <a:p>
            <a:r>
              <a:rPr lang="fr-CA" noProof="0" dirty="0"/>
              <a:t>Population vieillissante (suite)</a:t>
            </a:r>
          </a:p>
        </p:txBody>
      </p:sp>
      <p:sp>
        <p:nvSpPr>
          <p:cNvPr id="3" name="Content Placeholder 2">
            <a:extLst>
              <a:ext uri="{FF2B5EF4-FFF2-40B4-BE49-F238E27FC236}">
                <a16:creationId xmlns:a16="http://schemas.microsoft.com/office/drawing/2014/main" id="{109CF5FB-7E5C-C344-9E2A-B7E0B6CFD11F}"/>
              </a:ext>
            </a:extLst>
          </p:cNvPr>
          <p:cNvSpPr>
            <a:spLocks noGrp="1"/>
          </p:cNvSpPr>
          <p:nvPr>
            <p:ph idx="1"/>
            <p:custDataLst>
              <p:tags r:id="rId2"/>
            </p:custDataLst>
          </p:nvPr>
        </p:nvSpPr>
        <p:spPr/>
        <p:txBody>
          <a:bodyPr/>
          <a:lstStyle/>
          <a:p>
            <a:endParaRPr lang="fr-CA" noProof="0" dirty="0"/>
          </a:p>
          <a:p>
            <a:r>
              <a:rPr lang="fr-CA" noProof="0" dirty="0"/>
              <a:t>À l’échelle du Canada, les personnes âgées séjournent </a:t>
            </a:r>
            <a:r>
              <a:rPr lang="fr-CA" dirty="0"/>
              <a:t>en refuge plus longtemps </a:t>
            </a:r>
            <a:r>
              <a:rPr lang="fr-CA" noProof="0" dirty="0"/>
              <a:t>que tous les autres groupes d’âge.</a:t>
            </a:r>
          </a:p>
          <a:p>
            <a:endParaRPr lang="fr-CA" noProof="0" dirty="0"/>
          </a:p>
          <a:p>
            <a:r>
              <a:rPr lang="fr-CA" noProof="0" dirty="0"/>
              <a:t>Une recherche récemment publiée par Ali </a:t>
            </a:r>
            <a:r>
              <a:rPr lang="fr-CA" noProof="0" dirty="0" err="1"/>
              <a:t>Jadidzadeh</a:t>
            </a:r>
            <a:r>
              <a:rPr lang="fr-CA" noProof="0" dirty="0"/>
              <a:t> et Nick </a:t>
            </a:r>
            <a:r>
              <a:rPr lang="fr-CA" noProof="0" dirty="0" err="1"/>
              <a:t>Falvo</a:t>
            </a:r>
            <a:r>
              <a:rPr lang="fr-CA" noProof="0" dirty="0"/>
              <a:t> a révélé que les locataires des programmes de </a:t>
            </a:r>
            <a:r>
              <a:rPr lang="fr-CA" i="1" noProof="0" dirty="0"/>
              <a:t>Logement d’abord </a:t>
            </a:r>
            <a:r>
              <a:rPr lang="fr-CA" noProof="0" dirty="0"/>
              <a:t>financés par la Calgary </a:t>
            </a:r>
            <a:r>
              <a:rPr lang="fr-CA" noProof="0" dirty="0" err="1"/>
              <a:t>Homeless</a:t>
            </a:r>
            <a:r>
              <a:rPr lang="fr-CA" noProof="0" dirty="0"/>
              <a:t> </a:t>
            </a:r>
            <a:r>
              <a:rPr lang="fr-CA" noProof="0" dirty="0" err="1"/>
              <a:t>Foundation</a:t>
            </a:r>
            <a:r>
              <a:rPr lang="fr-CA" noProof="0" dirty="0"/>
              <a:t> présentaient un taux de « réussite » plus faible que tous les autres groupes d’âge.</a:t>
            </a:r>
          </a:p>
          <a:p>
            <a:endParaRPr lang="fr-CA" noProof="0" dirty="0"/>
          </a:p>
        </p:txBody>
      </p:sp>
    </p:spTree>
    <p:extLst>
      <p:ext uri="{BB962C8B-B14F-4D97-AF65-F5344CB8AC3E}">
        <p14:creationId xmlns:p14="http://schemas.microsoft.com/office/powerpoint/2010/main" val="362002321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4FDD-948C-D54B-BBDF-9E8929A3572D}"/>
              </a:ext>
            </a:extLst>
          </p:cNvPr>
          <p:cNvSpPr>
            <a:spLocks noGrp="1"/>
          </p:cNvSpPr>
          <p:nvPr>
            <p:ph type="title"/>
            <p:custDataLst>
              <p:tags r:id="rId1"/>
            </p:custDataLst>
          </p:nvPr>
        </p:nvSpPr>
        <p:spPr/>
        <p:txBody>
          <a:bodyPr/>
          <a:lstStyle/>
          <a:p>
            <a:r>
              <a:rPr lang="fr-CA" noProof="0" dirty="0"/>
              <a:t>Étude nationale sur les refuges</a:t>
            </a:r>
          </a:p>
        </p:txBody>
      </p:sp>
      <p:pic>
        <p:nvPicPr>
          <p:cNvPr id="4" name="Content Placeholder 3">
            <a:extLst>
              <a:ext uri="{FF2B5EF4-FFF2-40B4-BE49-F238E27FC236}">
                <a16:creationId xmlns:a16="http://schemas.microsoft.com/office/drawing/2014/main" id="{DA31FFAA-0480-D14A-8409-5BF04A375627}"/>
              </a:ext>
            </a:extLst>
          </p:cNvPr>
          <p:cNvPicPr>
            <a:picLocks noGrp="1" noChangeAspect="1"/>
          </p:cNvPicPr>
          <p:nvPr>
            <p:ph idx="1"/>
            <p:custDataLst>
              <p:tags r:id="rId2"/>
            </p:custDataLst>
          </p:nvPr>
        </p:nvPicPr>
        <p:blipFill>
          <a:blip r:embed="rId5"/>
          <a:stretch>
            <a:fillRect/>
          </a:stretch>
        </p:blipFill>
        <p:spPr>
          <a:xfrm>
            <a:off x="1067746" y="1600200"/>
            <a:ext cx="7008507" cy="4421188"/>
          </a:xfrm>
          <a:prstGeom prst="rect">
            <a:avLst/>
          </a:prstGeom>
        </p:spPr>
      </p:pic>
    </p:spTree>
    <p:extLst>
      <p:ext uri="{BB962C8B-B14F-4D97-AF65-F5344CB8AC3E}">
        <p14:creationId xmlns:p14="http://schemas.microsoft.com/office/powerpoint/2010/main" val="290587862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3C2A-057F-D544-B2FC-B4F8A2C66BF4}"/>
              </a:ext>
            </a:extLst>
          </p:cNvPr>
          <p:cNvSpPr>
            <a:spLocks noGrp="1"/>
          </p:cNvSpPr>
          <p:nvPr>
            <p:ph type="title"/>
            <p:custDataLst>
              <p:tags r:id="rId1"/>
            </p:custDataLst>
          </p:nvPr>
        </p:nvSpPr>
        <p:spPr/>
        <p:txBody>
          <a:bodyPr/>
          <a:lstStyle/>
          <a:p>
            <a:r>
              <a:rPr lang="fr-CA" noProof="0" dirty="0"/>
              <a:t>Peuples autochtones</a:t>
            </a:r>
          </a:p>
        </p:txBody>
      </p:sp>
      <p:sp>
        <p:nvSpPr>
          <p:cNvPr id="3" name="Content Placeholder 2">
            <a:extLst>
              <a:ext uri="{FF2B5EF4-FFF2-40B4-BE49-F238E27FC236}">
                <a16:creationId xmlns:a16="http://schemas.microsoft.com/office/drawing/2014/main" id="{1397FD09-D3A1-D149-9BFE-4745BA00F4CE}"/>
              </a:ext>
            </a:extLst>
          </p:cNvPr>
          <p:cNvSpPr>
            <a:spLocks noGrp="1"/>
          </p:cNvSpPr>
          <p:nvPr>
            <p:ph idx="1"/>
            <p:custDataLst>
              <p:tags r:id="rId2"/>
            </p:custDataLst>
          </p:nvPr>
        </p:nvSpPr>
        <p:spPr/>
        <p:txBody>
          <a:bodyPr/>
          <a:lstStyle/>
          <a:p>
            <a:endParaRPr lang="fr-CA" noProof="0" dirty="0"/>
          </a:p>
          <a:p>
            <a:r>
              <a:rPr lang="fr-CA" noProof="0" dirty="0"/>
              <a:t>Présence accrue</a:t>
            </a:r>
          </a:p>
          <a:p>
            <a:endParaRPr lang="fr-CA" noProof="0" dirty="0"/>
          </a:p>
          <a:p>
            <a:r>
              <a:rPr lang="fr-CA" noProof="0" dirty="0"/>
              <a:t>Taux de participation accru à l’éducation postsecondaire</a:t>
            </a:r>
          </a:p>
          <a:p>
            <a:pPr marL="0" indent="0">
              <a:buNone/>
            </a:pPr>
            <a:endParaRPr lang="fr-CA" noProof="0" dirty="0"/>
          </a:p>
          <a:p>
            <a:r>
              <a:rPr lang="fr-CA" noProof="0" dirty="0"/>
              <a:t>Cela s’explique en partie par le fait que les établissements d’éducation postsecondaire donnent plus de possibilités d’accès (aide financière).</a:t>
            </a:r>
          </a:p>
        </p:txBody>
      </p:sp>
    </p:spTree>
    <p:extLst>
      <p:ext uri="{BB962C8B-B14F-4D97-AF65-F5344CB8AC3E}">
        <p14:creationId xmlns:p14="http://schemas.microsoft.com/office/powerpoint/2010/main" val="2617205097"/>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E83A-5CA7-6242-9C40-70859067435A}"/>
              </a:ext>
            </a:extLst>
          </p:cNvPr>
          <p:cNvSpPr>
            <a:spLocks noGrp="1"/>
          </p:cNvSpPr>
          <p:nvPr>
            <p:ph type="title"/>
            <p:custDataLst>
              <p:tags r:id="rId1"/>
            </p:custDataLst>
          </p:nvPr>
        </p:nvSpPr>
        <p:spPr/>
        <p:txBody>
          <a:bodyPr>
            <a:normAutofit/>
          </a:bodyPr>
          <a:lstStyle/>
          <a:p>
            <a:r>
              <a:rPr lang="fr-CA" noProof="0" dirty="0"/>
              <a:t>Peuples autochtones (suite)</a:t>
            </a:r>
          </a:p>
        </p:txBody>
      </p:sp>
      <p:sp>
        <p:nvSpPr>
          <p:cNvPr id="3" name="Content Placeholder 2">
            <a:extLst>
              <a:ext uri="{FF2B5EF4-FFF2-40B4-BE49-F238E27FC236}">
                <a16:creationId xmlns:a16="http://schemas.microsoft.com/office/drawing/2014/main" id="{4677B8A9-4622-8A4C-8308-D4BEE4D919FD}"/>
              </a:ext>
            </a:extLst>
          </p:cNvPr>
          <p:cNvSpPr>
            <a:spLocks noGrp="1"/>
          </p:cNvSpPr>
          <p:nvPr>
            <p:ph idx="1"/>
            <p:custDataLst>
              <p:tags r:id="rId2"/>
            </p:custDataLst>
          </p:nvPr>
        </p:nvSpPr>
        <p:spPr/>
        <p:txBody>
          <a:bodyPr/>
          <a:lstStyle/>
          <a:p>
            <a:endParaRPr lang="fr-CA" noProof="0" dirty="0"/>
          </a:p>
          <a:p>
            <a:r>
              <a:rPr lang="fr-CA" noProof="0" dirty="0"/>
              <a:t>Le fédéral a ratifié la Déclaration des Nations Unies sur les droits des peuples autochtones.</a:t>
            </a:r>
          </a:p>
          <a:p>
            <a:endParaRPr lang="fr-CA" noProof="0" dirty="0"/>
          </a:p>
          <a:p>
            <a:r>
              <a:rPr lang="fr-CA" noProof="0" dirty="0"/>
              <a:t>Cela entraîne des répercussions sur l’élaboration des politiques au Canada, notamment quant à l’interprétation des traités.</a:t>
            </a:r>
          </a:p>
          <a:p>
            <a:endParaRPr lang="fr-CA" noProof="0" dirty="0"/>
          </a:p>
          <a:p>
            <a:r>
              <a:rPr lang="fr-CA" noProof="0" dirty="0"/>
              <a:t>Il existe des centaines de revendications territoriales non résolues au pays.</a:t>
            </a:r>
          </a:p>
          <a:p>
            <a:endParaRPr lang="fr-CA" noProof="0" dirty="0"/>
          </a:p>
        </p:txBody>
      </p:sp>
    </p:spTree>
    <p:extLst>
      <p:ext uri="{BB962C8B-B14F-4D97-AF65-F5344CB8AC3E}">
        <p14:creationId xmlns:p14="http://schemas.microsoft.com/office/powerpoint/2010/main" val="921181451"/>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90D8-9BA6-3A4F-BD87-7C710C6DB294}"/>
              </a:ext>
            </a:extLst>
          </p:cNvPr>
          <p:cNvSpPr>
            <a:spLocks noGrp="1"/>
          </p:cNvSpPr>
          <p:nvPr>
            <p:ph type="title"/>
            <p:custDataLst>
              <p:tags r:id="rId1"/>
            </p:custDataLst>
          </p:nvPr>
        </p:nvSpPr>
        <p:spPr/>
        <p:txBody>
          <a:bodyPr>
            <a:normAutofit/>
          </a:bodyPr>
          <a:lstStyle/>
          <a:p>
            <a:r>
              <a:rPr lang="fr-CA" noProof="0" dirty="0"/>
              <a:t>Peuples autochtones (suite)</a:t>
            </a:r>
          </a:p>
        </p:txBody>
      </p:sp>
      <p:pic>
        <p:nvPicPr>
          <p:cNvPr id="5" name="Content Placeholder 4" descr="A screenshot of a social media post&#10;&#10;Description automatically generated">
            <a:extLst>
              <a:ext uri="{FF2B5EF4-FFF2-40B4-BE49-F238E27FC236}">
                <a16:creationId xmlns:a16="http://schemas.microsoft.com/office/drawing/2014/main" id="{56BAFC7B-F5D4-C34A-B4B3-ED03B4EF7260}"/>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271614" y="1600200"/>
            <a:ext cx="6600771" cy="4421188"/>
          </a:xfrm>
        </p:spPr>
      </p:pic>
    </p:spTree>
    <p:extLst>
      <p:ext uri="{BB962C8B-B14F-4D97-AF65-F5344CB8AC3E}">
        <p14:creationId xmlns:p14="http://schemas.microsoft.com/office/powerpoint/2010/main" val="13626253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2E8E-70CA-C545-28A9-FDA2AF1AF1F4}"/>
              </a:ext>
            </a:extLst>
          </p:cNvPr>
          <p:cNvSpPr>
            <a:spLocks noGrp="1"/>
          </p:cNvSpPr>
          <p:nvPr>
            <p:ph type="title"/>
            <p:custDataLst>
              <p:tags r:id="rId1"/>
            </p:custDataLst>
          </p:nvPr>
        </p:nvSpPr>
        <p:spPr/>
        <p:txBody>
          <a:bodyPr>
            <a:normAutofit/>
          </a:bodyPr>
          <a:lstStyle/>
          <a:p>
            <a:r>
              <a:rPr lang="fr-CA" noProof="0" dirty="0"/>
              <a:t>Peuples autochtones (suite)</a:t>
            </a:r>
          </a:p>
        </p:txBody>
      </p:sp>
      <p:sp>
        <p:nvSpPr>
          <p:cNvPr id="3" name="Content Placeholder 2">
            <a:extLst>
              <a:ext uri="{FF2B5EF4-FFF2-40B4-BE49-F238E27FC236}">
                <a16:creationId xmlns:a16="http://schemas.microsoft.com/office/drawing/2014/main" id="{5F83AEAE-E728-027C-7B7E-1FA4B2D7AC6A}"/>
              </a:ext>
            </a:extLst>
          </p:cNvPr>
          <p:cNvSpPr>
            <a:spLocks noGrp="1"/>
          </p:cNvSpPr>
          <p:nvPr>
            <p:ph idx="1"/>
            <p:custDataLst>
              <p:tags r:id="rId2"/>
            </p:custDataLst>
          </p:nvPr>
        </p:nvSpPr>
        <p:spPr/>
        <p:txBody>
          <a:bodyPr/>
          <a:lstStyle/>
          <a:p>
            <a:pPr marL="0" indent="0">
              <a:buNone/>
            </a:pPr>
            <a:r>
              <a:rPr lang="fr-CA" u="sng" noProof="0" dirty="0"/>
              <a:t>Certaines options stratégiques</a:t>
            </a:r>
            <a:endParaRPr lang="fr-CA" noProof="0" dirty="0"/>
          </a:p>
          <a:p>
            <a:endParaRPr lang="fr-CA" noProof="0" dirty="0"/>
          </a:p>
          <a:p>
            <a:r>
              <a:rPr lang="fr-CA" noProof="0" dirty="0"/>
              <a:t>Injection majeure de fonds</a:t>
            </a:r>
          </a:p>
          <a:p>
            <a:r>
              <a:rPr lang="fr-CA" noProof="0" dirty="0"/>
              <a:t>Programmes culturels sur place</a:t>
            </a:r>
          </a:p>
          <a:p>
            <a:r>
              <a:rPr lang="fr-CA" dirty="0"/>
              <a:t>Accès</a:t>
            </a:r>
            <a:r>
              <a:rPr lang="fr-CA" noProof="0" dirty="0"/>
              <a:t> aux Aînés et Aînées</a:t>
            </a:r>
            <a:endParaRPr lang="fr-CA" dirty="0"/>
          </a:p>
          <a:p>
            <a:r>
              <a:rPr lang="fr-CA" noProof="0" dirty="0"/>
              <a:t>Formation</a:t>
            </a:r>
            <a:r>
              <a:rPr lang="fr-CA" dirty="0"/>
              <a:t> du personnel</a:t>
            </a:r>
            <a:r>
              <a:rPr lang="fr-CA" noProof="0" dirty="0"/>
              <a:t>/présentations de personnes invitées</a:t>
            </a:r>
          </a:p>
          <a:p>
            <a:r>
              <a:rPr lang="fr-CA" noProof="0" dirty="0"/>
              <a:t>Dotation en personnel autochtone</a:t>
            </a:r>
          </a:p>
          <a:p>
            <a:r>
              <a:rPr lang="fr-CA" noProof="0" dirty="0"/>
              <a:t>Partenariats</a:t>
            </a:r>
          </a:p>
          <a:p>
            <a:r>
              <a:rPr lang="fr-CA" noProof="0" dirty="0"/>
              <a:t>Évaluation et supervision continues</a:t>
            </a:r>
          </a:p>
        </p:txBody>
      </p:sp>
    </p:spTree>
    <p:extLst>
      <p:ext uri="{BB962C8B-B14F-4D97-AF65-F5344CB8AC3E}">
        <p14:creationId xmlns:p14="http://schemas.microsoft.com/office/powerpoint/2010/main" val="2170864989"/>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F46A-E466-FD24-2AA8-4452B2751E58}"/>
              </a:ext>
            </a:extLst>
          </p:cNvPr>
          <p:cNvSpPr>
            <a:spLocks noGrp="1"/>
          </p:cNvSpPr>
          <p:nvPr>
            <p:ph type="title"/>
            <p:custDataLst>
              <p:tags r:id="rId1"/>
            </p:custDataLst>
          </p:nvPr>
        </p:nvSpPr>
        <p:spPr/>
        <p:txBody>
          <a:bodyPr/>
          <a:lstStyle/>
          <a:p>
            <a:r>
              <a:rPr lang="fr-CA" noProof="0" dirty="0"/>
              <a:t>Lectures supplémentaires</a:t>
            </a:r>
          </a:p>
        </p:txBody>
      </p:sp>
      <p:pic>
        <p:nvPicPr>
          <p:cNvPr id="5" name="Content Placeholder 4" descr="A book cover with text&#10;&#10;Description automatically generated">
            <a:extLst>
              <a:ext uri="{FF2B5EF4-FFF2-40B4-BE49-F238E27FC236}">
                <a16:creationId xmlns:a16="http://schemas.microsoft.com/office/drawing/2014/main" id="{68B03C0B-12C9-981A-ACF5-9543716B6116}"/>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552652" y="1600200"/>
            <a:ext cx="6038695" cy="4421188"/>
          </a:xfrm>
        </p:spPr>
      </p:pic>
    </p:spTree>
    <p:extLst>
      <p:ext uri="{BB962C8B-B14F-4D97-AF65-F5344CB8AC3E}">
        <p14:creationId xmlns:p14="http://schemas.microsoft.com/office/powerpoint/2010/main" val="17555653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02E3-03E6-1D48-9822-6BCF8C1D84BA}"/>
              </a:ext>
            </a:extLst>
          </p:cNvPr>
          <p:cNvSpPr>
            <a:spLocks noGrp="1"/>
          </p:cNvSpPr>
          <p:nvPr>
            <p:ph type="title"/>
            <p:custDataLst>
              <p:tags r:id="rId1"/>
            </p:custDataLst>
          </p:nvPr>
        </p:nvSpPr>
        <p:spPr/>
        <p:txBody>
          <a:bodyPr/>
          <a:lstStyle/>
          <a:p>
            <a:r>
              <a:rPr lang="fr-CA" noProof="0" dirty="0"/>
              <a:t>Causes structurelles (suite)</a:t>
            </a:r>
          </a:p>
        </p:txBody>
      </p:sp>
      <p:sp>
        <p:nvSpPr>
          <p:cNvPr id="3" name="Content Placeholder 2">
            <a:extLst>
              <a:ext uri="{FF2B5EF4-FFF2-40B4-BE49-F238E27FC236}">
                <a16:creationId xmlns:a16="http://schemas.microsoft.com/office/drawing/2014/main" id="{6364E0D6-535C-2F4A-8D1A-FA7B2B7A198E}"/>
              </a:ext>
            </a:extLst>
          </p:cNvPr>
          <p:cNvSpPr>
            <a:spLocks noGrp="1"/>
          </p:cNvSpPr>
          <p:nvPr>
            <p:ph idx="1"/>
            <p:custDataLst>
              <p:tags r:id="rId2"/>
            </p:custDataLst>
          </p:nvPr>
        </p:nvSpPr>
        <p:spPr/>
        <p:txBody>
          <a:bodyPr/>
          <a:lstStyle/>
          <a:p>
            <a:endParaRPr lang="fr-CA" noProof="0" dirty="0"/>
          </a:p>
          <a:p>
            <a:r>
              <a:rPr lang="fr-CA" noProof="0" dirty="0"/>
              <a:t>La principale cause structurelle est l’écart entre les loyers et les revenus consacrés à la location des ménages à faible revenu.</a:t>
            </a:r>
          </a:p>
          <a:p>
            <a:endParaRPr lang="fr-CA" noProof="0" dirty="0"/>
          </a:p>
          <a:p>
            <a:r>
              <a:rPr lang="fr-CA" noProof="0" dirty="0"/>
              <a:t>Le marché du logement n’est simplement pas conçu pour répondre aux besoins des ménages à faible revenu.</a:t>
            </a:r>
          </a:p>
        </p:txBody>
      </p:sp>
    </p:spTree>
    <p:extLst>
      <p:ext uri="{BB962C8B-B14F-4D97-AF65-F5344CB8AC3E}">
        <p14:creationId xmlns:p14="http://schemas.microsoft.com/office/powerpoint/2010/main" val="1642424299"/>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BD2F-9A08-FC49-8CDA-D7F9C6995153}"/>
              </a:ext>
            </a:extLst>
          </p:cNvPr>
          <p:cNvSpPr>
            <a:spLocks noGrp="1"/>
          </p:cNvSpPr>
          <p:nvPr>
            <p:ph type="title"/>
            <p:custDataLst>
              <p:tags r:id="rId1"/>
            </p:custDataLst>
          </p:nvPr>
        </p:nvSpPr>
        <p:spPr/>
        <p:txBody>
          <a:bodyPr/>
          <a:lstStyle/>
          <a:p>
            <a:r>
              <a:rPr lang="fr-CA" noProof="0" dirty="0"/>
              <a:t>Analyse des données sur les refuges</a:t>
            </a:r>
          </a:p>
        </p:txBody>
      </p:sp>
      <p:sp>
        <p:nvSpPr>
          <p:cNvPr id="3" name="Content Placeholder 2">
            <a:extLst>
              <a:ext uri="{FF2B5EF4-FFF2-40B4-BE49-F238E27FC236}">
                <a16:creationId xmlns:a16="http://schemas.microsoft.com/office/drawing/2014/main" id="{9296B0BD-A0EC-7244-82C4-8C4B895146B5}"/>
              </a:ext>
            </a:extLst>
          </p:cNvPr>
          <p:cNvSpPr>
            <a:spLocks noGrp="1"/>
          </p:cNvSpPr>
          <p:nvPr>
            <p:ph idx="1"/>
            <p:custDataLst>
              <p:tags r:id="rId2"/>
            </p:custDataLst>
          </p:nvPr>
        </p:nvSpPr>
        <p:spPr/>
        <p:txBody>
          <a:bodyPr/>
          <a:lstStyle/>
          <a:p>
            <a:endParaRPr lang="fr-CA" noProof="0" dirty="0"/>
          </a:p>
          <a:p>
            <a:r>
              <a:rPr lang="fr-CA" i="1" noProof="0" dirty="0"/>
              <a:t>La Presse Canadienne </a:t>
            </a:r>
            <a:r>
              <a:rPr lang="fr-CA" noProof="0" dirty="0"/>
              <a:t>a récemment eu accès aux résultats d’une analyse sur le recours aux refuges au Canada </a:t>
            </a:r>
            <a:r>
              <a:rPr lang="fr-CA" dirty="0"/>
              <a:t>par les</a:t>
            </a:r>
            <a:r>
              <a:rPr lang="fr-CA" noProof="0" dirty="0"/>
              <a:t> peuples autochtones.</a:t>
            </a:r>
          </a:p>
          <a:p>
            <a:endParaRPr lang="fr-CA" noProof="0" dirty="0"/>
          </a:p>
          <a:p>
            <a:r>
              <a:rPr lang="fr-CA" noProof="0" dirty="0"/>
              <a:t>Les résultats sont résumés dans un diaporama de mars 2019 obtenu en réponse à une demande d’accès à l’information et protection des renseignements personnels (AIPRP)</a:t>
            </a:r>
            <a:r>
              <a:rPr lang="fr-CA" dirty="0"/>
              <a:t>.</a:t>
            </a:r>
            <a:endParaRPr lang="fr-CA" noProof="0" dirty="0"/>
          </a:p>
        </p:txBody>
      </p:sp>
    </p:spTree>
    <p:extLst>
      <p:ext uri="{BB962C8B-B14F-4D97-AF65-F5344CB8AC3E}">
        <p14:creationId xmlns:p14="http://schemas.microsoft.com/office/powerpoint/2010/main" val="306777936"/>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5B1A-84A4-CA47-89FD-F1E9A5C26EC2}"/>
              </a:ext>
            </a:extLst>
          </p:cNvPr>
          <p:cNvSpPr>
            <a:spLocks noGrp="1"/>
          </p:cNvSpPr>
          <p:nvPr>
            <p:ph type="title"/>
            <p:custDataLst>
              <p:tags r:id="rId1"/>
            </p:custDataLst>
          </p:nvPr>
        </p:nvSpPr>
        <p:spPr/>
        <p:txBody>
          <a:bodyPr>
            <a:normAutofit fontScale="90000"/>
          </a:bodyPr>
          <a:lstStyle/>
          <a:p>
            <a:r>
              <a:rPr lang="fr-CA" noProof="0" dirty="0"/>
              <a:t>Analyse des données sur les refuges (suite)</a:t>
            </a:r>
          </a:p>
        </p:txBody>
      </p:sp>
      <p:sp>
        <p:nvSpPr>
          <p:cNvPr id="3" name="Content Placeholder 2">
            <a:extLst>
              <a:ext uri="{FF2B5EF4-FFF2-40B4-BE49-F238E27FC236}">
                <a16:creationId xmlns:a16="http://schemas.microsoft.com/office/drawing/2014/main" id="{88208AEA-EA34-384D-9ABC-C5BBB4D8C173}"/>
              </a:ext>
            </a:extLst>
          </p:cNvPr>
          <p:cNvSpPr>
            <a:spLocks noGrp="1"/>
          </p:cNvSpPr>
          <p:nvPr>
            <p:ph idx="1"/>
            <p:custDataLst>
              <p:tags r:id="rId2"/>
            </p:custDataLst>
          </p:nvPr>
        </p:nvSpPr>
        <p:spPr/>
        <p:txBody>
          <a:bodyPr/>
          <a:lstStyle/>
          <a:p>
            <a:endParaRPr lang="fr-CA" noProof="0" dirty="0"/>
          </a:p>
          <a:p>
            <a:r>
              <a:rPr lang="fr-CA" noProof="0" dirty="0"/>
              <a:t>Les personnes autochtones fréquentant les refuges font davantage de séjours par année et sont moins susceptibles de quitter un refuge parce qu’elles ont trouvé un logement.</a:t>
            </a:r>
          </a:p>
          <a:p>
            <a:pPr marL="0" indent="0">
              <a:buNone/>
            </a:pPr>
            <a:endParaRPr lang="fr-CA" noProof="0" dirty="0"/>
          </a:p>
          <a:p>
            <a:r>
              <a:rPr lang="fr-CA" noProof="0" dirty="0"/>
              <a:t>Les peuples autochtones (</a:t>
            </a:r>
            <a:r>
              <a:rPr lang="fr-CA" dirty="0"/>
              <a:t>par rapport aux autres groupes</a:t>
            </a:r>
            <a:r>
              <a:rPr lang="fr-CA" noProof="0" dirty="0"/>
              <a:t>) tendent à faire très fréquemment des allers-retours en refuge, plutôt qu’à y séjourner pendant de longues périodes.</a:t>
            </a:r>
          </a:p>
          <a:p>
            <a:endParaRPr lang="fr-CA" noProof="0" dirty="0"/>
          </a:p>
          <a:p>
            <a:endParaRPr lang="fr-CA" noProof="0" dirty="0"/>
          </a:p>
        </p:txBody>
      </p:sp>
    </p:spTree>
    <p:extLst>
      <p:ext uri="{BB962C8B-B14F-4D97-AF65-F5344CB8AC3E}">
        <p14:creationId xmlns:p14="http://schemas.microsoft.com/office/powerpoint/2010/main" val="1138926877"/>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F8EB-03FB-CD48-A24F-B0BECC7A39C8}"/>
              </a:ext>
            </a:extLst>
          </p:cNvPr>
          <p:cNvSpPr>
            <a:spLocks noGrp="1"/>
          </p:cNvSpPr>
          <p:nvPr>
            <p:ph type="title"/>
            <p:custDataLst>
              <p:tags r:id="rId1"/>
            </p:custDataLst>
          </p:nvPr>
        </p:nvSpPr>
        <p:spPr/>
        <p:txBody>
          <a:bodyPr>
            <a:normAutofit fontScale="90000"/>
          </a:bodyPr>
          <a:lstStyle/>
          <a:p>
            <a:r>
              <a:rPr lang="fr-CA" noProof="0" dirty="0"/>
              <a:t>Analyse des données sur les refuges (suite)</a:t>
            </a:r>
          </a:p>
        </p:txBody>
      </p:sp>
      <p:sp>
        <p:nvSpPr>
          <p:cNvPr id="3" name="Content Placeholder 2">
            <a:extLst>
              <a:ext uri="{FF2B5EF4-FFF2-40B4-BE49-F238E27FC236}">
                <a16:creationId xmlns:a16="http://schemas.microsoft.com/office/drawing/2014/main" id="{C165F909-FBC9-014B-9FED-1B03916A66EC}"/>
              </a:ext>
            </a:extLst>
          </p:cNvPr>
          <p:cNvSpPr>
            <a:spLocks noGrp="1"/>
          </p:cNvSpPr>
          <p:nvPr>
            <p:ph idx="1"/>
            <p:custDataLst>
              <p:tags r:id="rId2"/>
            </p:custDataLst>
          </p:nvPr>
        </p:nvSpPr>
        <p:spPr/>
        <p:txBody>
          <a:bodyPr/>
          <a:lstStyle/>
          <a:p>
            <a:endParaRPr lang="fr-CA" noProof="0" dirty="0"/>
          </a:p>
          <a:p>
            <a:r>
              <a:rPr lang="fr-CA" noProof="0" dirty="0"/>
              <a:t>L’analyse montre que, si les hommes autochtones sont plus de 10 fois plus susceptibles de séjourner en refuge dans une année que les autres hommes, les femmes autochtones sont </a:t>
            </a:r>
            <a:r>
              <a:rPr lang="fr-CA" dirty="0"/>
              <a:t>quant à elles </a:t>
            </a:r>
            <a:r>
              <a:rPr lang="fr-CA" noProof="0" dirty="0"/>
              <a:t>plus de 15 fois plus susceptibles de séjourner en refuge dans une année que les autres femmes.</a:t>
            </a:r>
          </a:p>
        </p:txBody>
      </p:sp>
    </p:spTree>
    <p:extLst>
      <p:ext uri="{BB962C8B-B14F-4D97-AF65-F5344CB8AC3E}">
        <p14:creationId xmlns:p14="http://schemas.microsoft.com/office/powerpoint/2010/main" val="1181002430"/>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20C-4009-F74B-A3F6-D4FE91831CF9}"/>
              </a:ext>
            </a:extLst>
          </p:cNvPr>
          <p:cNvSpPr>
            <a:spLocks noGrp="1"/>
          </p:cNvSpPr>
          <p:nvPr>
            <p:ph type="title"/>
            <p:custDataLst>
              <p:tags r:id="rId1"/>
            </p:custDataLst>
          </p:nvPr>
        </p:nvSpPr>
        <p:spPr/>
        <p:txBody>
          <a:bodyPr>
            <a:normAutofit/>
          </a:bodyPr>
          <a:lstStyle/>
          <a:p>
            <a:r>
              <a:rPr lang="fr-CA" noProof="0" dirty="0"/>
              <a:t>Fin de la première journée - Merci!</a:t>
            </a:r>
          </a:p>
        </p:txBody>
      </p:sp>
      <p:sp>
        <p:nvSpPr>
          <p:cNvPr id="3" name="Content Placeholder 2">
            <a:extLst>
              <a:ext uri="{FF2B5EF4-FFF2-40B4-BE49-F238E27FC236}">
                <a16:creationId xmlns:a16="http://schemas.microsoft.com/office/drawing/2014/main" id="{64FDC189-0A04-8449-A449-3CE3EC0C848B}"/>
              </a:ext>
            </a:extLst>
          </p:cNvPr>
          <p:cNvSpPr>
            <a:spLocks noGrp="1"/>
          </p:cNvSpPr>
          <p:nvPr>
            <p:ph idx="1"/>
            <p:custDataLst>
              <p:tags r:id="rId2"/>
            </p:custDataLst>
          </p:nvPr>
        </p:nvSpPr>
        <p:spPr/>
        <p:txBody>
          <a:bodyPr/>
          <a:lstStyle/>
          <a:p>
            <a:endParaRPr lang="fr-CA" noProof="0" dirty="0"/>
          </a:p>
          <a:p>
            <a:r>
              <a:rPr lang="fr-CA" noProof="0" dirty="0"/>
              <a:t>Qu’en pensez-vous?</a:t>
            </a:r>
          </a:p>
        </p:txBody>
      </p:sp>
    </p:spTree>
    <p:extLst>
      <p:ext uri="{BB962C8B-B14F-4D97-AF65-F5344CB8AC3E}">
        <p14:creationId xmlns:p14="http://schemas.microsoft.com/office/powerpoint/2010/main" val="25303902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6977-4DA4-D845-A4F9-A83F98F3521A}"/>
              </a:ext>
            </a:extLst>
          </p:cNvPr>
          <p:cNvSpPr>
            <a:spLocks noGrp="1"/>
          </p:cNvSpPr>
          <p:nvPr>
            <p:ph type="title"/>
            <p:custDataLst>
              <p:tags r:id="rId1"/>
            </p:custDataLst>
          </p:nvPr>
        </p:nvSpPr>
        <p:spPr/>
        <p:txBody>
          <a:bodyPr/>
          <a:lstStyle/>
          <a:p>
            <a:r>
              <a:rPr lang="fr-CA" noProof="0" dirty="0"/>
              <a:t>Causes structurelles (suite)</a:t>
            </a:r>
          </a:p>
        </p:txBody>
      </p:sp>
      <p:sp>
        <p:nvSpPr>
          <p:cNvPr id="3" name="Content Placeholder 2">
            <a:extLst>
              <a:ext uri="{FF2B5EF4-FFF2-40B4-BE49-F238E27FC236}">
                <a16:creationId xmlns:a16="http://schemas.microsoft.com/office/drawing/2014/main" id="{85DF8E4C-99C3-3C4F-A09F-D4F9645832C5}"/>
              </a:ext>
            </a:extLst>
          </p:cNvPr>
          <p:cNvSpPr>
            <a:spLocks noGrp="1"/>
          </p:cNvSpPr>
          <p:nvPr>
            <p:ph idx="1"/>
            <p:custDataLst>
              <p:tags r:id="rId2"/>
            </p:custDataLst>
          </p:nvPr>
        </p:nvSpPr>
        <p:spPr/>
        <p:txBody>
          <a:bodyPr/>
          <a:lstStyle/>
          <a:p>
            <a:endParaRPr lang="fr-CA" noProof="0" dirty="0"/>
          </a:p>
          <a:p>
            <a:r>
              <a:rPr lang="fr-CA" noProof="0" dirty="0"/>
              <a:t>Pourquoi?</a:t>
            </a:r>
          </a:p>
          <a:p>
            <a:endParaRPr lang="fr-CA" noProof="0" dirty="0"/>
          </a:p>
          <a:p>
            <a:r>
              <a:rPr lang="fr-CA" noProof="0" dirty="0"/>
              <a:t>La réponse précise à cette question dépend de la perspective qu’on a du monde qui nous entoure.</a:t>
            </a:r>
          </a:p>
          <a:p>
            <a:endParaRPr lang="fr-CA" noProof="0" dirty="0"/>
          </a:p>
          <a:p>
            <a:r>
              <a:rPr lang="fr-CA" noProof="0" dirty="0"/>
              <a:t>Voici quelques explications avancées par des professionnelles et professionnels, des chercheuses et chercheurs et des défenseures et défenseurs d’intérêts :</a:t>
            </a:r>
          </a:p>
        </p:txBody>
      </p:sp>
    </p:spTree>
    <p:extLst>
      <p:ext uri="{BB962C8B-B14F-4D97-AF65-F5344CB8AC3E}">
        <p14:creationId xmlns:p14="http://schemas.microsoft.com/office/powerpoint/2010/main" val="6696384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2167-D188-2E42-ABA1-E929316632C1}"/>
              </a:ext>
            </a:extLst>
          </p:cNvPr>
          <p:cNvSpPr>
            <a:spLocks noGrp="1"/>
          </p:cNvSpPr>
          <p:nvPr>
            <p:ph type="title"/>
            <p:custDataLst>
              <p:tags r:id="rId1"/>
            </p:custDataLst>
          </p:nvPr>
        </p:nvSpPr>
        <p:spPr/>
        <p:txBody>
          <a:bodyPr/>
          <a:lstStyle/>
          <a:p>
            <a:r>
              <a:rPr lang="fr-CA" noProof="0" dirty="0"/>
              <a:t>Causes structurelles (suite)</a:t>
            </a:r>
          </a:p>
        </p:txBody>
      </p:sp>
      <p:sp>
        <p:nvSpPr>
          <p:cNvPr id="3" name="Content Placeholder 2">
            <a:extLst>
              <a:ext uri="{FF2B5EF4-FFF2-40B4-BE49-F238E27FC236}">
                <a16:creationId xmlns:a16="http://schemas.microsoft.com/office/drawing/2014/main" id="{AC3C4C42-9947-9A4A-80FF-7F114C0B20E4}"/>
              </a:ext>
            </a:extLst>
          </p:cNvPr>
          <p:cNvSpPr>
            <a:spLocks noGrp="1"/>
          </p:cNvSpPr>
          <p:nvPr>
            <p:ph idx="1"/>
            <p:custDataLst>
              <p:tags r:id="rId2"/>
            </p:custDataLst>
          </p:nvPr>
        </p:nvSpPr>
        <p:spPr/>
        <p:txBody>
          <a:bodyPr/>
          <a:lstStyle/>
          <a:p>
            <a:endParaRPr lang="fr-CA" noProof="0" dirty="0"/>
          </a:p>
          <a:p>
            <a:r>
              <a:rPr lang="fr-CA" noProof="0" dirty="0"/>
              <a:t>Avec la réglementation en vigueur, il est trop difficile pour les promoteurs privés de créer des logements locatifs.</a:t>
            </a:r>
          </a:p>
          <a:p>
            <a:endParaRPr lang="fr-CA" noProof="0" dirty="0"/>
          </a:p>
          <a:p>
            <a:r>
              <a:rPr lang="fr-CA" noProof="0" dirty="0"/>
              <a:t>Le gouvernement n’en fait pas</a:t>
            </a:r>
            <a:r>
              <a:rPr lang="fr-CA" dirty="0"/>
              <a:t> assez pour contrôler l’évolution d</a:t>
            </a:r>
            <a:r>
              <a:rPr lang="fr-CA" noProof="0" dirty="0"/>
              <a:t>es loyers.</a:t>
            </a:r>
          </a:p>
          <a:p>
            <a:endParaRPr lang="fr-CA" noProof="0" dirty="0"/>
          </a:p>
          <a:p>
            <a:r>
              <a:rPr lang="fr-CA" noProof="0" dirty="0"/>
              <a:t>Il </a:t>
            </a:r>
            <a:r>
              <a:rPr lang="fr-CA" dirty="0"/>
              <a:t>n’en fait </a:t>
            </a:r>
            <a:r>
              <a:rPr lang="fr-CA" noProof="0" dirty="0"/>
              <a:t>pas assez non plus pour préserver les quelques logements locatifs abordables qui existent déjà.</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32415867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8D9C-950B-8346-9A87-AFD729D691F7}"/>
              </a:ext>
            </a:extLst>
          </p:cNvPr>
          <p:cNvSpPr>
            <a:spLocks noGrp="1"/>
          </p:cNvSpPr>
          <p:nvPr>
            <p:ph type="title"/>
            <p:custDataLst>
              <p:tags r:id="rId1"/>
            </p:custDataLst>
          </p:nvPr>
        </p:nvSpPr>
        <p:spPr/>
        <p:txBody>
          <a:bodyPr/>
          <a:lstStyle/>
          <a:p>
            <a:r>
              <a:rPr lang="fr-CA" noProof="0" dirty="0"/>
              <a:t>Causes structurelles (suite)</a:t>
            </a:r>
          </a:p>
        </p:txBody>
      </p:sp>
      <p:sp>
        <p:nvSpPr>
          <p:cNvPr id="3" name="Content Placeholder 2">
            <a:extLst>
              <a:ext uri="{FF2B5EF4-FFF2-40B4-BE49-F238E27FC236}">
                <a16:creationId xmlns:a16="http://schemas.microsoft.com/office/drawing/2014/main" id="{6EF1B269-3445-5F49-A9A4-D08DC66A61D2}"/>
              </a:ext>
            </a:extLst>
          </p:cNvPr>
          <p:cNvSpPr>
            <a:spLocks noGrp="1"/>
          </p:cNvSpPr>
          <p:nvPr>
            <p:ph idx="1"/>
            <p:custDataLst>
              <p:tags r:id="rId2"/>
            </p:custDataLst>
          </p:nvPr>
        </p:nvSpPr>
        <p:spPr/>
        <p:txBody>
          <a:bodyPr/>
          <a:lstStyle/>
          <a:p>
            <a:endParaRPr lang="fr-CA" noProof="0" dirty="0"/>
          </a:p>
          <a:p>
            <a:r>
              <a:rPr lang="fr-CA" noProof="0" dirty="0"/>
              <a:t>La plupart des gouvernements n’investissent pas assez dans le logement social.</a:t>
            </a:r>
          </a:p>
          <a:p>
            <a:endParaRPr lang="fr-CA" noProof="0" dirty="0"/>
          </a:p>
          <a:p>
            <a:r>
              <a:rPr lang="fr-CA" noProof="0" dirty="0"/>
              <a:t>Il y a trop de pauvreté.</a:t>
            </a:r>
          </a:p>
          <a:p>
            <a:pPr marL="0" indent="0">
              <a:buNone/>
            </a:pPr>
            <a:endParaRPr lang="fr-CA" noProof="0" dirty="0"/>
          </a:p>
          <a:p>
            <a:r>
              <a:rPr lang="fr-CA" noProof="0" dirty="0"/>
              <a:t>Les programmes d’aide au revenu, surtout d’aide sociale, sont inadéquats.</a:t>
            </a:r>
          </a:p>
          <a:p>
            <a:endParaRPr lang="fr-CA" noProof="0" dirty="0"/>
          </a:p>
        </p:txBody>
      </p:sp>
    </p:spTree>
    <p:extLst>
      <p:ext uri="{BB962C8B-B14F-4D97-AF65-F5344CB8AC3E}">
        <p14:creationId xmlns:p14="http://schemas.microsoft.com/office/powerpoint/2010/main" val="8701357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74DC-03EC-8B4C-A81D-4E11E85D7FC6}"/>
              </a:ext>
            </a:extLst>
          </p:cNvPr>
          <p:cNvSpPr>
            <a:spLocks noGrp="1"/>
          </p:cNvSpPr>
          <p:nvPr>
            <p:ph type="title"/>
            <p:custDataLst>
              <p:tags r:id="rId1"/>
            </p:custDataLst>
          </p:nvPr>
        </p:nvSpPr>
        <p:spPr/>
        <p:txBody>
          <a:bodyPr/>
          <a:lstStyle/>
          <a:p>
            <a:r>
              <a:rPr lang="fr-CA" noProof="0" dirty="0"/>
              <a:t>Causes structurelles (suite)</a:t>
            </a:r>
          </a:p>
        </p:txBody>
      </p:sp>
      <p:sp>
        <p:nvSpPr>
          <p:cNvPr id="3" name="Content Placeholder 2">
            <a:extLst>
              <a:ext uri="{FF2B5EF4-FFF2-40B4-BE49-F238E27FC236}">
                <a16:creationId xmlns:a16="http://schemas.microsoft.com/office/drawing/2014/main" id="{D79D1A1D-4F14-0143-881E-AF1A146DFDC4}"/>
              </a:ext>
            </a:extLst>
          </p:cNvPr>
          <p:cNvSpPr>
            <a:spLocks noGrp="1"/>
          </p:cNvSpPr>
          <p:nvPr>
            <p:ph idx="1"/>
            <p:custDataLst>
              <p:tags r:id="rId2"/>
            </p:custDataLst>
          </p:nvPr>
        </p:nvSpPr>
        <p:spPr/>
        <p:txBody>
          <a:bodyPr/>
          <a:lstStyle/>
          <a:p>
            <a:endParaRPr lang="fr-CA" noProof="0" dirty="0"/>
          </a:p>
          <a:p>
            <a:r>
              <a:rPr lang="fr-CA" noProof="0" dirty="0"/>
              <a:t>Tous ces arguments ont une certaine valeur.</a:t>
            </a:r>
          </a:p>
          <a:p>
            <a:endParaRPr lang="fr-CA" noProof="0" dirty="0"/>
          </a:p>
          <a:p>
            <a:r>
              <a:rPr lang="fr-CA" noProof="0" dirty="0"/>
              <a:t>La mesure dans laquelle chacune de ces causes est responsable de la pénurie de logements abordables dépend en grande partie du contexte.</a:t>
            </a:r>
          </a:p>
          <a:p>
            <a:endParaRPr lang="fr-CA" noProof="0" dirty="0"/>
          </a:p>
          <a:p>
            <a:r>
              <a:rPr lang="fr-CA" noProof="0" dirty="0"/>
              <a:t>De plus, chaque personne accorde de l’importance à des facteurs différents (selon sa perception du monde).</a:t>
            </a:r>
          </a:p>
        </p:txBody>
      </p:sp>
    </p:spTree>
    <p:extLst>
      <p:ext uri="{BB962C8B-B14F-4D97-AF65-F5344CB8AC3E}">
        <p14:creationId xmlns:p14="http://schemas.microsoft.com/office/powerpoint/2010/main" val="4799541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2A9A-CD7A-A34A-9C12-E236A1AA2FCF}"/>
              </a:ext>
            </a:extLst>
          </p:cNvPr>
          <p:cNvSpPr>
            <a:spLocks noGrp="1"/>
          </p:cNvSpPr>
          <p:nvPr>
            <p:ph type="title"/>
            <p:custDataLst>
              <p:tags r:id="rId1"/>
            </p:custDataLst>
          </p:nvPr>
        </p:nvSpPr>
        <p:spPr/>
        <p:txBody>
          <a:bodyPr/>
          <a:lstStyle/>
          <a:p>
            <a:r>
              <a:rPr lang="fr-CA" noProof="0" dirty="0"/>
              <a:t>Causes structurelles (suite)</a:t>
            </a:r>
          </a:p>
        </p:txBody>
      </p:sp>
      <p:sp>
        <p:nvSpPr>
          <p:cNvPr id="3" name="Content Placeholder 2">
            <a:extLst>
              <a:ext uri="{FF2B5EF4-FFF2-40B4-BE49-F238E27FC236}">
                <a16:creationId xmlns:a16="http://schemas.microsoft.com/office/drawing/2014/main" id="{D40C4C4B-3072-EA4C-9F0A-358CD1B41154}"/>
              </a:ext>
            </a:extLst>
          </p:cNvPr>
          <p:cNvSpPr>
            <a:spLocks noGrp="1"/>
          </p:cNvSpPr>
          <p:nvPr>
            <p:ph idx="1"/>
            <p:custDataLst>
              <p:tags r:id="rId2"/>
            </p:custDataLst>
          </p:nvPr>
        </p:nvSpPr>
        <p:spPr/>
        <p:txBody>
          <a:bodyPr/>
          <a:lstStyle/>
          <a:p>
            <a:endParaRPr lang="fr-CA" noProof="0" dirty="0"/>
          </a:p>
          <a:p>
            <a:pPr marL="0" indent="0">
              <a:buNone/>
            </a:pPr>
            <a:r>
              <a:rPr lang="fr-CA" b="1" noProof="0" dirty="0"/>
              <a:t>ATTENTION</a:t>
            </a:r>
          </a:p>
          <a:p>
            <a:pPr marL="0" indent="0">
              <a:buNone/>
            </a:pPr>
            <a:endParaRPr lang="fr-CA" noProof="0" dirty="0"/>
          </a:p>
          <a:p>
            <a:r>
              <a:rPr lang="fr-CA" noProof="0" dirty="0"/>
              <a:t>Même dans une communauté offrant de nombreux logements abordables, un certain niveau d’itinérance est inévitable.</a:t>
            </a:r>
          </a:p>
        </p:txBody>
      </p:sp>
    </p:spTree>
    <p:extLst>
      <p:ext uri="{BB962C8B-B14F-4D97-AF65-F5344CB8AC3E}">
        <p14:creationId xmlns:p14="http://schemas.microsoft.com/office/powerpoint/2010/main" val="23970729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C664-5986-A542-9705-4353601B0AB7}"/>
              </a:ext>
            </a:extLst>
          </p:cNvPr>
          <p:cNvSpPr>
            <a:spLocks noGrp="1"/>
          </p:cNvSpPr>
          <p:nvPr>
            <p:ph type="title"/>
            <p:custDataLst>
              <p:tags r:id="rId1"/>
            </p:custDataLst>
          </p:nvPr>
        </p:nvSpPr>
        <p:spPr/>
        <p:txBody>
          <a:bodyPr/>
          <a:lstStyle/>
          <a:p>
            <a:r>
              <a:rPr lang="fr-CA" noProof="0" dirty="0"/>
              <a:t>Facteurs de </a:t>
            </a:r>
            <a:r>
              <a:rPr lang="fr-CA" dirty="0"/>
              <a:t>risque</a:t>
            </a:r>
            <a:r>
              <a:rPr lang="fr-CA" noProof="0" dirty="0"/>
              <a:t> individuels</a:t>
            </a:r>
          </a:p>
        </p:txBody>
      </p:sp>
      <p:sp>
        <p:nvSpPr>
          <p:cNvPr id="3" name="Content Placeholder 2">
            <a:extLst>
              <a:ext uri="{FF2B5EF4-FFF2-40B4-BE49-F238E27FC236}">
                <a16:creationId xmlns:a16="http://schemas.microsoft.com/office/drawing/2014/main" id="{DC5F1DE2-CD82-9843-9FFD-D05D5D9B7ADD}"/>
              </a:ext>
            </a:extLst>
          </p:cNvPr>
          <p:cNvSpPr>
            <a:spLocks noGrp="1"/>
          </p:cNvSpPr>
          <p:nvPr>
            <p:ph idx="1"/>
            <p:custDataLst>
              <p:tags r:id="rId2"/>
            </p:custDataLst>
          </p:nvPr>
        </p:nvSpPr>
        <p:spPr/>
        <p:txBody>
          <a:bodyPr/>
          <a:lstStyle/>
          <a:p>
            <a:endParaRPr lang="fr-CA" noProof="0" dirty="0"/>
          </a:p>
          <a:p>
            <a:r>
              <a:rPr lang="fr-CA" noProof="0" dirty="0"/>
              <a:t>Qu’on observe peu ou beaucoup d’itinérance dans une communauté, on peut souvent prédire les types de personnes qui se trouveront en situation d’itinérance.</a:t>
            </a:r>
          </a:p>
          <a:p>
            <a:endParaRPr lang="fr-CA" noProof="0" dirty="0"/>
          </a:p>
          <a:p>
            <a:r>
              <a:rPr lang="fr-CA" noProof="0" dirty="0"/>
              <a:t>Les caractéristiques accroissant la vulnérabilité de certaines personnes à l’itinérance sont appelées les </a:t>
            </a:r>
            <a:r>
              <a:rPr lang="fr-CA" b="1" noProof="0" dirty="0"/>
              <a:t>facteurs de risque individuels</a:t>
            </a:r>
            <a:r>
              <a:rPr lang="fr-CA" noProof="0" dirty="0"/>
              <a:t>.</a:t>
            </a:r>
          </a:p>
        </p:txBody>
      </p:sp>
    </p:spTree>
    <p:extLst>
      <p:ext uri="{BB962C8B-B14F-4D97-AF65-F5344CB8AC3E}">
        <p14:creationId xmlns:p14="http://schemas.microsoft.com/office/powerpoint/2010/main" val="27450747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27E0-548F-9F41-B7EA-284FE12AF733}"/>
              </a:ext>
            </a:extLst>
          </p:cNvPr>
          <p:cNvSpPr>
            <a:spLocks noGrp="1"/>
          </p:cNvSpPr>
          <p:nvPr>
            <p:ph type="title"/>
            <p:custDataLst>
              <p:tags r:id="rId1"/>
            </p:custDataLst>
          </p:nvPr>
        </p:nvSpPr>
        <p:spPr/>
        <p:txBody>
          <a:bodyPr>
            <a:normAutofit/>
          </a:bodyPr>
          <a:lstStyle/>
          <a:p>
            <a:r>
              <a:rPr lang="fr-CA" noProof="0" dirty="0"/>
              <a:t>Facteurs de risque individuels (suite)</a:t>
            </a:r>
          </a:p>
        </p:txBody>
      </p:sp>
      <p:sp>
        <p:nvSpPr>
          <p:cNvPr id="3" name="Content Placeholder 2">
            <a:extLst>
              <a:ext uri="{FF2B5EF4-FFF2-40B4-BE49-F238E27FC236}">
                <a16:creationId xmlns:a16="http://schemas.microsoft.com/office/drawing/2014/main" id="{03A90C1C-4DD8-F84B-925F-0C8481FFBDB3}"/>
              </a:ext>
            </a:extLst>
          </p:cNvPr>
          <p:cNvSpPr>
            <a:spLocks noGrp="1"/>
          </p:cNvSpPr>
          <p:nvPr>
            <p:ph idx="1"/>
            <p:custDataLst>
              <p:tags r:id="rId2"/>
            </p:custDataLst>
          </p:nvPr>
        </p:nvSpPr>
        <p:spPr/>
        <p:txBody>
          <a:bodyPr/>
          <a:lstStyle/>
          <a:p>
            <a:endParaRPr lang="fr-CA" noProof="0" dirty="0"/>
          </a:p>
          <a:p>
            <a:r>
              <a:rPr lang="fr-CA" noProof="0" dirty="0"/>
              <a:t>Les responsables qui comprennent ces facteurs peuvent :</a:t>
            </a:r>
          </a:p>
          <a:p>
            <a:endParaRPr lang="fr-CA" noProof="0" dirty="0"/>
          </a:p>
          <a:p>
            <a:pPr marL="457200" indent="-457200">
              <a:buAutoNum type="alphaLcParenR"/>
            </a:pPr>
            <a:r>
              <a:rPr lang="fr-CA" dirty="0"/>
              <a:t>c</a:t>
            </a:r>
            <a:r>
              <a:rPr lang="fr-CA" noProof="0" dirty="0" err="1"/>
              <a:t>ibler</a:t>
            </a:r>
            <a:r>
              <a:rPr lang="fr-CA" noProof="0" dirty="0"/>
              <a:t> </a:t>
            </a:r>
            <a:r>
              <a:rPr lang="fr-CA" dirty="0"/>
              <a:t>ces personnes en particulier dans leurs</a:t>
            </a:r>
            <a:r>
              <a:rPr lang="fr-CA" noProof="0" dirty="0"/>
              <a:t> programmes de prévention;</a:t>
            </a:r>
          </a:p>
          <a:p>
            <a:pPr marL="457200" indent="-457200">
              <a:buAutoNum type="alphaLcParenR"/>
            </a:pPr>
            <a:endParaRPr lang="fr-CA" noProof="0" dirty="0"/>
          </a:p>
          <a:p>
            <a:pPr marL="457200" indent="-457200">
              <a:buAutoNum type="alphaLcParenR"/>
            </a:pPr>
            <a:r>
              <a:rPr lang="fr-CA" dirty="0"/>
              <a:t>a</a:t>
            </a:r>
            <a:r>
              <a:rPr lang="fr-CA" noProof="0" dirty="0" err="1"/>
              <a:t>dapter</a:t>
            </a:r>
            <a:r>
              <a:rPr lang="fr-CA" noProof="0" dirty="0"/>
              <a:t> leurs programmes pour aider ces personnes lorsqu’elles se trouvent en situation d’itinérance.</a:t>
            </a:r>
          </a:p>
        </p:txBody>
      </p:sp>
    </p:spTree>
    <p:extLst>
      <p:ext uri="{BB962C8B-B14F-4D97-AF65-F5344CB8AC3E}">
        <p14:creationId xmlns:p14="http://schemas.microsoft.com/office/powerpoint/2010/main" val="7078481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D13A-07FE-C748-83A9-A7BA87F6E785}"/>
              </a:ext>
            </a:extLst>
          </p:cNvPr>
          <p:cNvSpPr>
            <a:spLocks noGrp="1"/>
          </p:cNvSpPr>
          <p:nvPr>
            <p:ph type="title"/>
            <p:custDataLst>
              <p:tags r:id="rId1"/>
            </p:custDataLst>
          </p:nvPr>
        </p:nvSpPr>
        <p:spPr/>
        <p:txBody>
          <a:bodyPr/>
          <a:lstStyle/>
          <a:p>
            <a:r>
              <a:rPr lang="fr-CA" noProof="0" dirty="0"/>
              <a:t>Facteurs de risque individuels (suite)</a:t>
            </a:r>
          </a:p>
        </p:txBody>
      </p:sp>
      <p:pic>
        <p:nvPicPr>
          <p:cNvPr id="4" name="Content Placeholder 4" descr="Graphical user interface, text, application, email&#10;&#10;Description automatically generated">
            <a:extLst>
              <a:ext uri="{FF2B5EF4-FFF2-40B4-BE49-F238E27FC236}">
                <a16:creationId xmlns:a16="http://schemas.microsoft.com/office/drawing/2014/main" id="{CD9CC284-703A-614F-B0B1-9CA57376AD44}"/>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60944" y="1600200"/>
            <a:ext cx="7222111" cy="4421188"/>
          </a:xfrm>
        </p:spPr>
      </p:pic>
    </p:spTree>
    <p:extLst>
      <p:ext uri="{BB962C8B-B14F-4D97-AF65-F5344CB8AC3E}">
        <p14:creationId xmlns:p14="http://schemas.microsoft.com/office/powerpoint/2010/main" val="30181417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DA3E-B2F8-9B47-B1DF-2DF4648480BA}"/>
              </a:ext>
            </a:extLst>
          </p:cNvPr>
          <p:cNvSpPr>
            <a:spLocks noGrp="1"/>
          </p:cNvSpPr>
          <p:nvPr>
            <p:ph type="title"/>
            <p:custDataLst>
              <p:tags r:id="rId1"/>
            </p:custDataLst>
          </p:nvPr>
        </p:nvSpPr>
        <p:spPr/>
        <p:txBody>
          <a:bodyPr/>
          <a:lstStyle/>
          <a:p>
            <a:r>
              <a:rPr lang="fr-CA" noProof="0" dirty="0"/>
              <a:t>Reconnaissance du territoire</a:t>
            </a:r>
          </a:p>
        </p:txBody>
      </p:sp>
      <p:sp>
        <p:nvSpPr>
          <p:cNvPr id="3" name="Content Placeholder 2">
            <a:extLst>
              <a:ext uri="{FF2B5EF4-FFF2-40B4-BE49-F238E27FC236}">
                <a16:creationId xmlns:a16="http://schemas.microsoft.com/office/drawing/2014/main" id="{2EA92E37-C8A3-6D40-8EE1-D96B05D4079B}"/>
              </a:ext>
            </a:extLst>
          </p:cNvPr>
          <p:cNvSpPr>
            <a:spLocks noGrp="1"/>
          </p:cNvSpPr>
          <p:nvPr>
            <p:ph idx="1"/>
            <p:custDataLst>
              <p:tags r:id="rId2"/>
            </p:custDataLst>
          </p:nvPr>
        </p:nvSpPr>
        <p:spPr/>
        <p:txBody>
          <a:bodyPr/>
          <a:lstStyle/>
          <a:p>
            <a:pPr marL="182245" indent="-182245"/>
            <a:endParaRPr lang="fr-CA" noProof="0" dirty="0">
              <a:latin typeface="Helvetica" pitchFamily="2" charset="0"/>
            </a:endParaRPr>
          </a:p>
          <a:p>
            <a:pPr marL="182245" indent="-182245"/>
            <a:r>
              <a:rPr lang="fr-CA" noProof="0" dirty="0">
                <a:latin typeface="Helvetica"/>
                <a:ea typeface="MS PGothic"/>
              </a:rPr>
              <a:t>J’aimerais souligner que je me trouve sur les territoires traditionnels des peuples de la région du Traité 7 dans le sud de l’Alberta. La ville de Calgary abrite aussi la Nation métisse d’Alberta des districts 5 et 6 du territoire de la rivière Battle.</a:t>
            </a:r>
          </a:p>
        </p:txBody>
      </p:sp>
    </p:spTree>
    <p:extLst>
      <p:ext uri="{BB962C8B-B14F-4D97-AF65-F5344CB8AC3E}">
        <p14:creationId xmlns:p14="http://schemas.microsoft.com/office/powerpoint/2010/main" val="26565913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65C1-F6AE-C443-BF2E-C15C61F2D821}"/>
              </a:ext>
            </a:extLst>
          </p:cNvPr>
          <p:cNvSpPr>
            <a:spLocks noGrp="1"/>
          </p:cNvSpPr>
          <p:nvPr>
            <p:ph type="title"/>
            <p:custDataLst>
              <p:tags r:id="rId1"/>
            </p:custDataLst>
          </p:nvPr>
        </p:nvSpPr>
        <p:spPr/>
        <p:txBody>
          <a:bodyPr/>
          <a:lstStyle/>
          <a:p>
            <a:r>
              <a:rPr lang="fr-CA" noProof="0" dirty="0"/>
              <a:t>Facteurs de risque individuels (suite)</a:t>
            </a:r>
          </a:p>
        </p:txBody>
      </p:sp>
      <p:sp>
        <p:nvSpPr>
          <p:cNvPr id="3" name="Content Placeholder 2">
            <a:extLst>
              <a:ext uri="{FF2B5EF4-FFF2-40B4-BE49-F238E27FC236}">
                <a16:creationId xmlns:a16="http://schemas.microsoft.com/office/drawing/2014/main" id="{D3BBCB3F-D1C7-0F45-9188-D423B4336A58}"/>
              </a:ext>
            </a:extLst>
          </p:cNvPr>
          <p:cNvSpPr>
            <a:spLocks noGrp="1"/>
          </p:cNvSpPr>
          <p:nvPr>
            <p:ph idx="1"/>
            <p:custDataLst>
              <p:tags r:id="rId2"/>
            </p:custDataLst>
          </p:nvPr>
        </p:nvSpPr>
        <p:spPr/>
        <p:txBody>
          <a:bodyPr/>
          <a:lstStyle/>
          <a:p>
            <a:endParaRPr lang="fr-CA" noProof="0" dirty="0"/>
          </a:p>
          <a:p>
            <a:r>
              <a:rPr lang="fr-CA" noProof="0" dirty="0"/>
              <a:t>L’article de Nilsson et ses collègues fournit des rapports de cotes.</a:t>
            </a:r>
          </a:p>
          <a:p>
            <a:endParaRPr lang="fr-CA" noProof="0" dirty="0"/>
          </a:p>
          <a:p>
            <a:r>
              <a:rPr lang="fr-CA" noProof="0" dirty="0"/>
              <a:t>Ces rapports de cotes permettent d’évaluer la probabilité qu’une personne </a:t>
            </a:r>
            <a:r>
              <a:rPr lang="fr-CA" dirty="0"/>
              <a:t>présentant une caractéristique</a:t>
            </a:r>
            <a:r>
              <a:rPr lang="fr-CA" noProof="0" dirty="0"/>
              <a:t> se trouve en situation d’itinérance par rapport à une personne sans la caractéristique en question (selon l’étude citée).</a:t>
            </a:r>
          </a:p>
        </p:txBody>
      </p:sp>
    </p:spTree>
    <p:extLst>
      <p:ext uri="{BB962C8B-B14F-4D97-AF65-F5344CB8AC3E}">
        <p14:creationId xmlns:p14="http://schemas.microsoft.com/office/powerpoint/2010/main" val="41199819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8456-249F-BC4B-A8CF-32F4078B6109}"/>
              </a:ext>
            </a:extLst>
          </p:cNvPr>
          <p:cNvSpPr>
            <a:spLocks noGrp="1"/>
          </p:cNvSpPr>
          <p:nvPr>
            <p:ph type="title"/>
            <p:custDataLst>
              <p:tags r:id="rId1"/>
            </p:custDataLst>
          </p:nvPr>
        </p:nvSpPr>
        <p:spPr/>
        <p:txBody>
          <a:bodyPr/>
          <a:lstStyle/>
          <a:p>
            <a:r>
              <a:rPr lang="fr-CA" noProof="0" dirty="0"/>
              <a:t>Facteurs de risque individuels (suite)</a:t>
            </a:r>
          </a:p>
        </p:txBody>
      </p:sp>
      <p:sp>
        <p:nvSpPr>
          <p:cNvPr id="3" name="Content Placeholder 2">
            <a:extLst>
              <a:ext uri="{FF2B5EF4-FFF2-40B4-BE49-F238E27FC236}">
                <a16:creationId xmlns:a16="http://schemas.microsoft.com/office/drawing/2014/main" id="{84D1CF05-0CFD-2E4F-A09F-09BA405100A9}"/>
              </a:ext>
            </a:extLst>
          </p:cNvPr>
          <p:cNvSpPr>
            <a:spLocks noGrp="1"/>
          </p:cNvSpPr>
          <p:nvPr>
            <p:ph idx="1"/>
            <p:custDataLst>
              <p:tags r:id="rId2"/>
            </p:custDataLst>
          </p:nvPr>
        </p:nvSpPr>
        <p:spPr/>
        <p:txBody>
          <a:bodyPr/>
          <a:lstStyle/>
          <a:p>
            <a:endParaRPr lang="fr-CA" noProof="0" dirty="0"/>
          </a:p>
          <a:p>
            <a:pPr marL="0" indent="0">
              <a:buNone/>
            </a:pPr>
            <a:endParaRPr lang="fr-CA" noProof="0" dirty="0"/>
          </a:p>
          <a:p>
            <a:pPr marL="0" indent="0">
              <a:buNone/>
            </a:pPr>
            <a:endParaRPr lang="fr-CA" noProof="0" dirty="0"/>
          </a:p>
        </p:txBody>
      </p:sp>
      <p:graphicFrame>
        <p:nvGraphicFramePr>
          <p:cNvPr id="4" name="Table 4">
            <a:extLst>
              <a:ext uri="{FF2B5EF4-FFF2-40B4-BE49-F238E27FC236}">
                <a16:creationId xmlns:a16="http://schemas.microsoft.com/office/drawing/2014/main" id="{6702CF83-CA7F-9E45-96C6-53C8EABA09F7}"/>
              </a:ext>
            </a:extLst>
          </p:cNvPr>
          <p:cNvGraphicFramePr>
            <a:graphicFrameLocks noGrp="1"/>
          </p:cNvGraphicFramePr>
          <p:nvPr>
            <p:custDataLst>
              <p:tags r:id="rId3"/>
            </p:custDataLst>
            <p:extLst>
              <p:ext uri="{D42A27DB-BD31-4B8C-83A1-F6EECF244321}">
                <p14:modId xmlns:p14="http://schemas.microsoft.com/office/powerpoint/2010/main" val="975343715"/>
              </p:ext>
            </p:extLst>
          </p:nvPr>
        </p:nvGraphicFramePr>
        <p:xfrm>
          <a:off x="1187624" y="1600200"/>
          <a:ext cx="6120680" cy="4409342"/>
        </p:xfrm>
        <a:graphic>
          <a:graphicData uri="http://schemas.openxmlformats.org/drawingml/2006/table">
            <a:tbl>
              <a:tblPr firstRow="1" bandRow="1">
                <a:tableStyleId>{5C22544A-7EE6-4342-B048-85BDC9FD1C3A}</a:tableStyleId>
              </a:tblPr>
              <a:tblGrid>
                <a:gridCol w="4049064">
                  <a:extLst>
                    <a:ext uri="{9D8B030D-6E8A-4147-A177-3AD203B41FA5}">
                      <a16:colId xmlns:a16="http://schemas.microsoft.com/office/drawing/2014/main" val="690703436"/>
                    </a:ext>
                  </a:extLst>
                </a:gridCol>
                <a:gridCol w="2071616">
                  <a:extLst>
                    <a:ext uri="{9D8B030D-6E8A-4147-A177-3AD203B41FA5}">
                      <a16:colId xmlns:a16="http://schemas.microsoft.com/office/drawing/2014/main" val="3551771883"/>
                    </a:ext>
                  </a:extLst>
                </a:gridCol>
              </a:tblGrid>
              <a:tr h="573946">
                <a:tc>
                  <a:txBody>
                    <a:bodyPr/>
                    <a:lstStyle/>
                    <a:p>
                      <a:r>
                        <a:rPr lang="fr-CA" noProof="0" dirty="0"/>
                        <a:t>Facteurs</a:t>
                      </a:r>
                    </a:p>
                  </a:txBody>
                  <a:tcPr/>
                </a:tc>
                <a:tc>
                  <a:txBody>
                    <a:bodyPr/>
                    <a:lstStyle/>
                    <a:p>
                      <a:r>
                        <a:rPr lang="fr-CA" noProof="0" dirty="0">
                          <a:solidFill>
                            <a:schemeClr val="bg1"/>
                          </a:solidFill>
                        </a:rPr>
                        <a:t>Rapports</a:t>
                      </a:r>
                      <a:r>
                        <a:rPr lang="fr-CA" noProof="0" dirty="0"/>
                        <a:t> de cotes</a:t>
                      </a:r>
                    </a:p>
                  </a:txBody>
                  <a:tcPr/>
                </a:tc>
                <a:extLst>
                  <a:ext uri="{0D108BD9-81ED-4DB2-BD59-A6C34878D82A}">
                    <a16:rowId xmlns:a16="http://schemas.microsoft.com/office/drawing/2014/main" val="817844508"/>
                  </a:ext>
                </a:extLst>
              </a:tr>
              <a:tr h="573946">
                <a:tc>
                  <a:txBody>
                    <a:bodyPr/>
                    <a:lstStyle/>
                    <a:p>
                      <a:r>
                        <a:rPr lang="fr-CA" noProof="0" dirty="0"/>
                        <a:t>A déjà été en foyer d’accueil</a:t>
                      </a:r>
                    </a:p>
                  </a:txBody>
                  <a:tcPr/>
                </a:tc>
                <a:tc>
                  <a:txBody>
                    <a:bodyPr/>
                    <a:lstStyle/>
                    <a:p>
                      <a:r>
                        <a:rPr lang="fr-CA" noProof="0" dirty="0"/>
                        <a:t>3,7</a:t>
                      </a:r>
                    </a:p>
                  </a:txBody>
                  <a:tcPr/>
                </a:tc>
                <a:extLst>
                  <a:ext uri="{0D108BD9-81ED-4DB2-BD59-A6C34878D82A}">
                    <a16:rowId xmlns:a16="http://schemas.microsoft.com/office/drawing/2014/main" val="1037591158"/>
                  </a:ext>
                </a:extLst>
              </a:tr>
              <a:tr h="990645">
                <a:tc>
                  <a:txBody>
                    <a:bodyPr/>
                    <a:lstStyle/>
                    <a:p>
                      <a:r>
                        <a:rPr lang="fr-CA" noProof="0" dirty="0"/>
                        <a:t>A déjà fait une tentative de suicide</a:t>
                      </a:r>
                    </a:p>
                  </a:txBody>
                  <a:tcPr/>
                </a:tc>
                <a:tc>
                  <a:txBody>
                    <a:bodyPr/>
                    <a:lstStyle/>
                    <a:p>
                      <a:r>
                        <a:rPr lang="fr-CA" noProof="0" dirty="0"/>
                        <a:t>3,6</a:t>
                      </a:r>
                    </a:p>
                  </a:txBody>
                  <a:tcPr/>
                </a:tc>
                <a:extLst>
                  <a:ext uri="{0D108BD9-81ED-4DB2-BD59-A6C34878D82A}">
                    <a16:rowId xmlns:a16="http://schemas.microsoft.com/office/drawing/2014/main" val="2684860430"/>
                  </a:ext>
                </a:extLst>
              </a:tr>
              <a:tr h="573946">
                <a:tc>
                  <a:txBody>
                    <a:bodyPr/>
                    <a:lstStyle/>
                    <a:p>
                      <a:r>
                        <a:rPr lang="fr-CA" noProof="0" dirty="0"/>
                        <a:t>A déjà fugué</a:t>
                      </a:r>
                    </a:p>
                  </a:txBody>
                  <a:tcPr/>
                </a:tc>
                <a:tc>
                  <a:txBody>
                    <a:bodyPr/>
                    <a:lstStyle/>
                    <a:p>
                      <a:r>
                        <a:rPr lang="fr-CA" noProof="0" dirty="0"/>
                        <a:t>3,3</a:t>
                      </a:r>
                    </a:p>
                  </a:txBody>
                  <a:tcPr/>
                </a:tc>
                <a:extLst>
                  <a:ext uri="{0D108BD9-81ED-4DB2-BD59-A6C34878D82A}">
                    <a16:rowId xmlns:a16="http://schemas.microsoft.com/office/drawing/2014/main" val="2924040537"/>
                  </a:ext>
                </a:extLst>
              </a:tr>
              <a:tr h="990645">
                <a:tc>
                  <a:txBody>
                    <a:bodyPr/>
                    <a:lstStyle/>
                    <a:p>
                      <a:r>
                        <a:rPr lang="fr-CA" noProof="0" dirty="0"/>
                        <a:t>A déjà eu un comportement criminel</a:t>
                      </a:r>
                    </a:p>
                  </a:txBody>
                  <a:tcPr/>
                </a:tc>
                <a:tc>
                  <a:txBody>
                    <a:bodyPr/>
                    <a:lstStyle/>
                    <a:p>
                      <a:r>
                        <a:rPr lang="fr-CA" noProof="0" dirty="0"/>
                        <a:t>3,0</a:t>
                      </a:r>
                    </a:p>
                  </a:txBody>
                  <a:tcPr/>
                </a:tc>
                <a:extLst>
                  <a:ext uri="{0D108BD9-81ED-4DB2-BD59-A6C34878D82A}">
                    <a16:rowId xmlns:a16="http://schemas.microsoft.com/office/drawing/2014/main" val="2749712891"/>
                  </a:ext>
                </a:extLst>
              </a:tr>
              <a:tr h="573946">
                <a:tc>
                  <a:txBody>
                    <a:bodyPr/>
                    <a:lstStyle/>
                    <a:p>
                      <a:r>
                        <a:rPr lang="fr-CA" noProof="0" dirty="0"/>
                        <a:t>A été victime de maltraitance physique à l’enfance</a:t>
                      </a:r>
                    </a:p>
                  </a:txBody>
                  <a:tcPr/>
                </a:tc>
                <a:tc>
                  <a:txBody>
                    <a:bodyPr/>
                    <a:lstStyle/>
                    <a:p>
                      <a:r>
                        <a:rPr lang="fr-CA" noProof="0" dirty="0"/>
                        <a:t>2,9</a:t>
                      </a:r>
                    </a:p>
                  </a:txBody>
                  <a:tcPr/>
                </a:tc>
                <a:extLst>
                  <a:ext uri="{0D108BD9-81ED-4DB2-BD59-A6C34878D82A}">
                    <a16:rowId xmlns:a16="http://schemas.microsoft.com/office/drawing/2014/main" val="2553900668"/>
                  </a:ext>
                </a:extLst>
              </a:tr>
            </a:tbl>
          </a:graphicData>
        </a:graphic>
      </p:graphicFrame>
    </p:spTree>
    <p:extLst>
      <p:ext uri="{BB962C8B-B14F-4D97-AF65-F5344CB8AC3E}">
        <p14:creationId xmlns:p14="http://schemas.microsoft.com/office/powerpoint/2010/main" val="1620438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9C6B-99D0-7C46-B7F7-60E2F2488B09}"/>
              </a:ext>
            </a:extLst>
          </p:cNvPr>
          <p:cNvSpPr>
            <a:spLocks noGrp="1"/>
          </p:cNvSpPr>
          <p:nvPr>
            <p:ph type="title"/>
            <p:custDataLst>
              <p:tags r:id="rId1"/>
            </p:custDataLst>
          </p:nvPr>
        </p:nvSpPr>
        <p:spPr/>
        <p:txBody>
          <a:bodyPr/>
          <a:lstStyle/>
          <a:p>
            <a:r>
              <a:rPr lang="fr-CA" noProof="0" dirty="0"/>
              <a:t>Facteurs de risque individuels (suite)</a:t>
            </a:r>
          </a:p>
        </p:txBody>
      </p:sp>
      <p:sp>
        <p:nvSpPr>
          <p:cNvPr id="3" name="Content Placeholder 2">
            <a:extLst>
              <a:ext uri="{FF2B5EF4-FFF2-40B4-BE49-F238E27FC236}">
                <a16:creationId xmlns:a16="http://schemas.microsoft.com/office/drawing/2014/main" id="{E9FB16FC-01C2-E042-BA5C-B149ACF33690}"/>
              </a:ext>
            </a:extLst>
          </p:cNvPr>
          <p:cNvSpPr>
            <a:spLocks noGrp="1"/>
          </p:cNvSpPr>
          <p:nvPr>
            <p:ph idx="1"/>
            <p:custDataLst>
              <p:tags r:id="rId2"/>
            </p:custDataLst>
          </p:nvPr>
        </p:nvSpPr>
        <p:spPr/>
        <p:txBody>
          <a:bodyPr/>
          <a:lstStyle/>
          <a:p>
            <a:endParaRPr lang="fr-CA" noProof="0" dirty="0"/>
          </a:p>
          <a:p>
            <a:r>
              <a:rPr lang="fr-CA" noProof="0" dirty="0"/>
              <a:t>Il ne faut pas reprocher à ces personnes le fait qu’elles présentent des facteurs de risque.</a:t>
            </a:r>
          </a:p>
          <a:p>
            <a:endParaRPr lang="fr-CA" noProof="0" dirty="0"/>
          </a:p>
          <a:p>
            <a:r>
              <a:rPr lang="fr-CA" noProof="0" dirty="0"/>
              <a:t>Par exemple, les enfants ne choisissent pas d’aller en foyer d’accueil; plutôt, ils s’y trouvent pour des raisons hors de leur contrôle.</a:t>
            </a:r>
          </a:p>
          <a:p>
            <a:endParaRPr lang="fr-CA" noProof="0" dirty="0"/>
          </a:p>
          <a:p>
            <a:r>
              <a:rPr lang="fr-CA" noProof="0" dirty="0"/>
              <a:t>Et dans bien des cas, le manque de logements abordables en soi est à l’origine de certains de ces facteurs de risque.</a:t>
            </a:r>
          </a:p>
        </p:txBody>
      </p:sp>
    </p:spTree>
    <p:extLst>
      <p:ext uri="{BB962C8B-B14F-4D97-AF65-F5344CB8AC3E}">
        <p14:creationId xmlns:p14="http://schemas.microsoft.com/office/powerpoint/2010/main" val="21622615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B473-B71B-324C-A1F3-675DABC3606E}"/>
              </a:ext>
            </a:extLst>
          </p:cNvPr>
          <p:cNvSpPr>
            <a:spLocks noGrp="1"/>
          </p:cNvSpPr>
          <p:nvPr>
            <p:ph type="title"/>
            <p:custDataLst>
              <p:tags r:id="rId1"/>
            </p:custDataLst>
          </p:nvPr>
        </p:nvSpPr>
        <p:spPr/>
        <p:txBody>
          <a:bodyPr/>
          <a:lstStyle/>
          <a:p>
            <a:r>
              <a:rPr lang="fr-CA" noProof="0" dirty="0"/>
              <a:t>Défaillances des systèmes</a:t>
            </a:r>
          </a:p>
        </p:txBody>
      </p:sp>
      <p:sp>
        <p:nvSpPr>
          <p:cNvPr id="3" name="Content Placeholder 2">
            <a:extLst>
              <a:ext uri="{FF2B5EF4-FFF2-40B4-BE49-F238E27FC236}">
                <a16:creationId xmlns:a16="http://schemas.microsoft.com/office/drawing/2014/main" id="{3F255886-5E1E-9642-BD3F-214DF3739B1E}"/>
              </a:ext>
            </a:extLst>
          </p:cNvPr>
          <p:cNvSpPr>
            <a:spLocks noGrp="1"/>
          </p:cNvSpPr>
          <p:nvPr>
            <p:ph idx="1"/>
            <p:custDataLst>
              <p:tags r:id="rId2"/>
            </p:custDataLst>
          </p:nvPr>
        </p:nvSpPr>
        <p:spPr/>
        <p:txBody>
          <a:bodyPr/>
          <a:lstStyle/>
          <a:p>
            <a:endParaRPr lang="fr-CA" noProof="0" dirty="0"/>
          </a:p>
          <a:p>
            <a:r>
              <a:rPr lang="fr-CA" noProof="0" dirty="0"/>
              <a:t>Ici, je fais référence aux systèmes publics dont la collaboration est mal conçue ou mal appliquée, voire les deux. </a:t>
            </a:r>
          </a:p>
          <a:p>
            <a:endParaRPr lang="fr-CA" noProof="0" dirty="0"/>
          </a:p>
          <a:p>
            <a:r>
              <a:rPr lang="fr-CA" noProof="0" dirty="0"/>
              <a:t>Ces </a:t>
            </a:r>
            <a:r>
              <a:rPr lang="fr-CA" b="1" noProof="0" dirty="0"/>
              <a:t>défaillances des systèmes </a:t>
            </a:r>
            <a:r>
              <a:rPr lang="fr-CA" noProof="0" dirty="0"/>
              <a:t>ont pour conséquence involontaire d’exacerber l’itinérance.</a:t>
            </a:r>
          </a:p>
        </p:txBody>
      </p:sp>
    </p:spTree>
    <p:extLst>
      <p:ext uri="{BB962C8B-B14F-4D97-AF65-F5344CB8AC3E}">
        <p14:creationId xmlns:p14="http://schemas.microsoft.com/office/powerpoint/2010/main" val="8295002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329-643B-3247-ACF1-0C3974DD5843}"/>
              </a:ext>
            </a:extLst>
          </p:cNvPr>
          <p:cNvSpPr>
            <a:spLocks noGrp="1"/>
          </p:cNvSpPr>
          <p:nvPr>
            <p:ph type="title"/>
            <p:custDataLst>
              <p:tags r:id="rId1"/>
            </p:custDataLst>
          </p:nvPr>
        </p:nvSpPr>
        <p:spPr/>
        <p:txBody>
          <a:bodyPr/>
          <a:lstStyle/>
          <a:p>
            <a:r>
              <a:rPr lang="fr-CA" noProof="0" dirty="0"/>
              <a:t>Défaillances des systèmes (suite)</a:t>
            </a:r>
          </a:p>
        </p:txBody>
      </p:sp>
      <p:sp>
        <p:nvSpPr>
          <p:cNvPr id="3" name="Content Placeholder 2">
            <a:extLst>
              <a:ext uri="{FF2B5EF4-FFF2-40B4-BE49-F238E27FC236}">
                <a16:creationId xmlns:a16="http://schemas.microsoft.com/office/drawing/2014/main" id="{A4E42DD8-FD24-5B4F-A538-2EA6879013B4}"/>
              </a:ext>
            </a:extLst>
          </p:cNvPr>
          <p:cNvSpPr>
            <a:spLocks noGrp="1"/>
          </p:cNvSpPr>
          <p:nvPr>
            <p:ph idx="1"/>
            <p:custDataLst>
              <p:tags r:id="rId2"/>
            </p:custDataLst>
          </p:nvPr>
        </p:nvSpPr>
        <p:spPr/>
        <p:txBody>
          <a:bodyPr/>
          <a:lstStyle/>
          <a:p>
            <a:endParaRPr lang="fr-CA" noProof="0" dirty="0"/>
          </a:p>
          <a:p>
            <a:r>
              <a:rPr lang="fr-CA" noProof="0" dirty="0"/>
              <a:t>Voici un exemple de défaillance des systèmes : un établissement correctionnel remet en liberté des personnes qui se retrouvent alors directement en situation d’itinérance parce qu’il n’a pas travaillé en amont avec les responsables de la lutte contre l’itinérance de la région pour prévoir un « atterrissage en douceur ».</a:t>
            </a:r>
          </a:p>
        </p:txBody>
      </p:sp>
    </p:spTree>
    <p:extLst>
      <p:ext uri="{BB962C8B-B14F-4D97-AF65-F5344CB8AC3E}">
        <p14:creationId xmlns:p14="http://schemas.microsoft.com/office/powerpoint/2010/main" val="40810590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9109-23DD-7B49-816E-C94DF38BC6B9}"/>
              </a:ext>
            </a:extLst>
          </p:cNvPr>
          <p:cNvSpPr>
            <a:spLocks noGrp="1"/>
          </p:cNvSpPr>
          <p:nvPr>
            <p:ph type="title"/>
            <p:custDataLst>
              <p:tags r:id="rId1"/>
            </p:custDataLst>
          </p:nvPr>
        </p:nvSpPr>
        <p:spPr/>
        <p:txBody>
          <a:bodyPr/>
          <a:lstStyle/>
          <a:p>
            <a:r>
              <a:rPr lang="fr-CA" noProof="0" dirty="0"/>
              <a:t>Défaillances des systèmes (suite)</a:t>
            </a:r>
          </a:p>
        </p:txBody>
      </p:sp>
      <p:sp>
        <p:nvSpPr>
          <p:cNvPr id="3" name="Content Placeholder 2">
            <a:extLst>
              <a:ext uri="{FF2B5EF4-FFF2-40B4-BE49-F238E27FC236}">
                <a16:creationId xmlns:a16="http://schemas.microsoft.com/office/drawing/2014/main" id="{65B5CDA7-4009-2B4D-8B57-CFEDAB922331}"/>
              </a:ext>
            </a:extLst>
          </p:cNvPr>
          <p:cNvSpPr>
            <a:spLocks noGrp="1"/>
          </p:cNvSpPr>
          <p:nvPr>
            <p:ph idx="1"/>
            <p:custDataLst>
              <p:tags r:id="rId2"/>
            </p:custDataLst>
          </p:nvPr>
        </p:nvSpPr>
        <p:spPr/>
        <p:txBody>
          <a:bodyPr/>
          <a:lstStyle/>
          <a:p>
            <a:endParaRPr lang="fr-CA" noProof="0" dirty="0"/>
          </a:p>
          <a:p>
            <a:r>
              <a:rPr lang="fr-CA" noProof="0" dirty="0"/>
              <a:t>Autre exemple : jeunes forcés de quitter les foyers d’accueil parce qu’ils sont arrivés à l’âge adulte.</a:t>
            </a:r>
          </a:p>
          <a:p>
            <a:endParaRPr lang="fr-CA" noProof="0" dirty="0"/>
          </a:p>
          <a:p>
            <a:r>
              <a:rPr lang="fr-CA" noProof="0" dirty="0"/>
              <a:t>Alors que les organismes de protection de la jeunesse offraient une certaine structure, les jeunes doivent soudainement se débrouiller avec un faible revenu.</a:t>
            </a:r>
          </a:p>
          <a:p>
            <a:endParaRPr lang="fr-CA" noProof="0" dirty="0"/>
          </a:p>
          <a:p>
            <a:r>
              <a:rPr lang="fr-CA" noProof="0" dirty="0"/>
              <a:t>Les jeunes doivent souvent partager leur logement (par exemple dans une maison avec de purs inconnus).</a:t>
            </a:r>
          </a:p>
        </p:txBody>
      </p:sp>
    </p:spTree>
    <p:extLst>
      <p:ext uri="{BB962C8B-B14F-4D97-AF65-F5344CB8AC3E}">
        <p14:creationId xmlns:p14="http://schemas.microsoft.com/office/powerpoint/2010/main" val="14734930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1BD0-EC43-AF42-A800-04A691EA8C2A}"/>
              </a:ext>
            </a:extLst>
          </p:cNvPr>
          <p:cNvSpPr>
            <a:spLocks noGrp="1"/>
          </p:cNvSpPr>
          <p:nvPr>
            <p:ph type="title"/>
            <p:custDataLst>
              <p:tags r:id="rId1"/>
            </p:custDataLst>
          </p:nvPr>
        </p:nvSpPr>
        <p:spPr/>
        <p:txBody>
          <a:bodyPr/>
          <a:lstStyle/>
          <a:p>
            <a:r>
              <a:rPr lang="fr-CA" noProof="0" dirty="0"/>
              <a:t>Défaillances des systèmes (suite)</a:t>
            </a:r>
          </a:p>
        </p:txBody>
      </p:sp>
      <p:sp>
        <p:nvSpPr>
          <p:cNvPr id="3" name="Content Placeholder 2">
            <a:extLst>
              <a:ext uri="{FF2B5EF4-FFF2-40B4-BE49-F238E27FC236}">
                <a16:creationId xmlns:a16="http://schemas.microsoft.com/office/drawing/2014/main" id="{FED583FC-E782-8644-BD48-F9B744EA2F76}"/>
              </a:ext>
            </a:extLst>
          </p:cNvPr>
          <p:cNvSpPr>
            <a:spLocks noGrp="1"/>
          </p:cNvSpPr>
          <p:nvPr>
            <p:ph idx="1"/>
            <p:custDataLst>
              <p:tags r:id="rId2"/>
            </p:custDataLst>
          </p:nvPr>
        </p:nvSpPr>
        <p:spPr/>
        <p:txBody>
          <a:bodyPr/>
          <a:lstStyle/>
          <a:p>
            <a:endParaRPr lang="fr-CA" noProof="0" dirty="0"/>
          </a:p>
          <a:p>
            <a:r>
              <a:rPr lang="fr-CA" noProof="0" dirty="0"/>
              <a:t>Les jeunes peuvent éprouver des difficultés dans leurs interactions avec leurs colocataires et le ou la propriétaire du logement.</a:t>
            </a:r>
          </a:p>
          <a:p>
            <a:endParaRPr lang="fr-CA" noProof="0" dirty="0"/>
          </a:p>
          <a:p>
            <a:r>
              <a:rPr lang="fr-CA" noProof="0" dirty="0"/>
              <a:t>Fait sans doute peu étonnant, une étude récente a révélé que les jeunes qu’on autorise à rester plus longtemps en foyer d’accueil sont moins susceptibles de se trouver en situation d’itinérance.</a:t>
            </a:r>
          </a:p>
        </p:txBody>
      </p:sp>
    </p:spTree>
    <p:extLst>
      <p:ext uri="{BB962C8B-B14F-4D97-AF65-F5344CB8AC3E}">
        <p14:creationId xmlns:p14="http://schemas.microsoft.com/office/powerpoint/2010/main" val="33813933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E313-68C9-C846-9D21-C9425549ADD3}"/>
              </a:ext>
            </a:extLst>
          </p:cNvPr>
          <p:cNvSpPr>
            <a:spLocks noGrp="1"/>
          </p:cNvSpPr>
          <p:nvPr>
            <p:ph type="title"/>
            <p:custDataLst>
              <p:tags r:id="rId1"/>
            </p:custDataLst>
          </p:nvPr>
        </p:nvSpPr>
        <p:spPr/>
        <p:txBody>
          <a:bodyPr/>
          <a:lstStyle/>
          <a:p>
            <a:endParaRPr lang="fr-CA" noProof="0" dirty="0"/>
          </a:p>
        </p:txBody>
      </p:sp>
      <p:sp>
        <p:nvSpPr>
          <p:cNvPr id="3" name="Content Placeholder 2">
            <a:extLst>
              <a:ext uri="{FF2B5EF4-FFF2-40B4-BE49-F238E27FC236}">
                <a16:creationId xmlns:a16="http://schemas.microsoft.com/office/drawing/2014/main" id="{2516134B-9AEA-B84E-A157-7B6211E84733}"/>
              </a:ext>
            </a:extLst>
          </p:cNvPr>
          <p:cNvSpPr>
            <a:spLocks noGrp="1"/>
          </p:cNvSpPr>
          <p:nvPr>
            <p:ph idx="1"/>
            <p:custDataLst>
              <p:tags r:id="rId2"/>
            </p:custDataLst>
          </p:nvPr>
        </p:nvSpPr>
        <p:spPr/>
        <p:txBody>
          <a:bodyPr/>
          <a:lstStyle/>
          <a:p>
            <a:pPr marL="0" indent="0">
              <a:buNone/>
            </a:pPr>
            <a:endParaRPr lang="fr-CA" noProof="0" dirty="0"/>
          </a:p>
          <a:p>
            <a:pPr marL="0" indent="0">
              <a:buNone/>
            </a:pPr>
            <a:endParaRPr lang="fr-CA" noProof="0" dirty="0"/>
          </a:p>
          <a:p>
            <a:pPr marL="0" indent="0" algn="ctr">
              <a:buNone/>
            </a:pPr>
            <a:r>
              <a:rPr lang="fr-CA" sz="4000" noProof="0" dirty="0"/>
              <a:t>Catégorisation des personnes en situation d’itinérance</a:t>
            </a:r>
          </a:p>
          <a:p>
            <a:pPr marL="0" indent="0">
              <a:buNone/>
            </a:pPr>
            <a:endParaRPr lang="fr-CA" noProof="0" dirty="0"/>
          </a:p>
        </p:txBody>
      </p:sp>
    </p:spTree>
    <p:extLst>
      <p:ext uri="{BB962C8B-B14F-4D97-AF65-F5344CB8AC3E}">
        <p14:creationId xmlns:p14="http://schemas.microsoft.com/office/powerpoint/2010/main" val="1229655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790E-A19F-8D43-9C47-B45BAD7D2F8E}"/>
              </a:ext>
            </a:extLst>
          </p:cNvPr>
          <p:cNvSpPr>
            <a:spLocks noGrp="1"/>
          </p:cNvSpPr>
          <p:nvPr>
            <p:ph type="title"/>
            <p:custDataLst>
              <p:tags r:id="rId1"/>
            </p:custDataLst>
          </p:nvPr>
        </p:nvSpPr>
        <p:spPr/>
        <p:txBody>
          <a:bodyPr/>
          <a:lstStyle/>
          <a:p>
            <a:r>
              <a:rPr lang="fr-CA" noProof="0" dirty="0"/>
              <a:t>Qui est en situation d’itinérance?</a:t>
            </a:r>
          </a:p>
        </p:txBody>
      </p:sp>
      <p:sp>
        <p:nvSpPr>
          <p:cNvPr id="3" name="Content Placeholder 2">
            <a:extLst>
              <a:ext uri="{FF2B5EF4-FFF2-40B4-BE49-F238E27FC236}">
                <a16:creationId xmlns:a16="http://schemas.microsoft.com/office/drawing/2014/main" id="{388F6630-F7D2-AD4D-A41D-2C12AC972E58}"/>
              </a:ext>
            </a:extLst>
          </p:cNvPr>
          <p:cNvSpPr>
            <a:spLocks noGrp="1"/>
          </p:cNvSpPr>
          <p:nvPr>
            <p:ph idx="1"/>
            <p:custDataLst>
              <p:tags r:id="rId2"/>
            </p:custDataLst>
          </p:nvPr>
        </p:nvSpPr>
        <p:spPr/>
        <p:txBody>
          <a:bodyPr/>
          <a:lstStyle/>
          <a:p>
            <a:endParaRPr lang="fr-CA" noProof="0" dirty="0"/>
          </a:p>
          <a:p>
            <a:r>
              <a:rPr lang="fr-CA" noProof="0" dirty="0"/>
              <a:t>Là où les gens dorment.</a:t>
            </a:r>
          </a:p>
          <a:p>
            <a:pPr marL="0" indent="0">
              <a:buNone/>
            </a:pPr>
            <a:endParaRPr lang="fr-CA" noProof="0" dirty="0"/>
          </a:p>
          <a:p>
            <a:r>
              <a:rPr lang="fr-CA" noProof="0" dirty="0"/>
              <a:t>Niveau de gravité ou de vulnérabilité selon un outil d’évaluation.</a:t>
            </a:r>
          </a:p>
          <a:p>
            <a:endParaRPr lang="fr-CA" noProof="0" dirty="0"/>
          </a:p>
          <a:p>
            <a:r>
              <a:rPr lang="fr-CA" noProof="0" dirty="0"/>
              <a:t>Personnes qui auront besoin de gestionnaires de cas toute leur vie comparativement aux autres.</a:t>
            </a:r>
          </a:p>
          <a:p>
            <a:endParaRPr lang="fr-CA" noProof="0" dirty="0"/>
          </a:p>
        </p:txBody>
      </p:sp>
    </p:spTree>
    <p:extLst>
      <p:ext uri="{BB962C8B-B14F-4D97-AF65-F5344CB8AC3E}">
        <p14:creationId xmlns:p14="http://schemas.microsoft.com/office/powerpoint/2010/main" val="39452679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1AF6-7987-3A4B-9896-98537CDC9C19}"/>
              </a:ext>
            </a:extLst>
          </p:cNvPr>
          <p:cNvSpPr>
            <a:spLocks noGrp="1"/>
          </p:cNvSpPr>
          <p:nvPr>
            <p:ph type="title"/>
            <p:custDataLst>
              <p:tags r:id="rId1"/>
            </p:custDataLst>
          </p:nvPr>
        </p:nvSpPr>
        <p:spPr/>
        <p:txBody>
          <a:bodyPr>
            <a:normAutofit fontScale="90000"/>
          </a:bodyPr>
          <a:lstStyle/>
          <a:p>
            <a:r>
              <a:rPr lang="fr-CA" noProof="0" dirty="0"/>
              <a:t>Qui est en situation d’itinérance (suite)?</a:t>
            </a:r>
          </a:p>
        </p:txBody>
      </p:sp>
      <p:sp>
        <p:nvSpPr>
          <p:cNvPr id="3" name="Content Placeholder 2">
            <a:extLst>
              <a:ext uri="{FF2B5EF4-FFF2-40B4-BE49-F238E27FC236}">
                <a16:creationId xmlns:a16="http://schemas.microsoft.com/office/drawing/2014/main" id="{E68E3439-C33A-6948-81B3-C69B591762B0}"/>
              </a:ext>
            </a:extLst>
          </p:cNvPr>
          <p:cNvSpPr>
            <a:spLocks noGrp="1"/>
          </p:cNvSpPr>
          <p:nvPr>
            <p:ph idx="1"/>
            <p:custDataLst>
              <p:tags r:id="rId2"/>
            </p:custDataLst>
          </p:nvPr>
        </p:nvSpPr>
        <p:spPr/>
        <p:txBody>
          <a:bodyPr/>
          <a:lstStyle/>
          <a:p>
            <a:endParaRPr lang="fr-CA" noProof="0" dirty="0"/>
          </a:p>
          <a:p>
            <a:r>
              <a:rPr lang="fr-CA" noProof="0" dirty="0"/>
              <a:t>Type et taille du ménage (ménage comptant une seule personne, familles, etc.)</a:t>
            </a:r>
          </a:p>
          <a:p>
            <a:endParaRPr lang="fr-CA" noProof="0" dirty="0"/>
          </a:p>
          <a:p>
            <a:r>
              <a:rPr lang="fr-CA" noProof="0" dirty="0"/>
              <a:t>Âge des personnes (jeune, personne âgée, etc.).</a:t>
            </a:r>
          </a:p>
          <a:p>
            <a:endParaRPr lang="fr-CA" noProof="0" dirty="0"/>
          </a:p>
          <a:p>
            <a:r>
              <a:rPr lang="fr-CA" noProof="0" dirty="0"/>
              <a:t>Ethnicité (par ex</a:t>
            </a:r>
            <a:r>
              <a:rPr lang="fr-CA" dirty="0" err="1"/>
              <a:t>emple</a:t>
            </a:r>
            <a:r>
              <a:rPr lang="fr-CA" dirty="0"/>
              <a:t>,</a:t>
            </a:r>
            <a:r>
              <a:rPr lang="fr-CA" noProof="0" dirty="0"/>
              <a:t> Autochtone).</a:t>
            </a:r>
          </a:p>
          <a:p>
            <a:endParaRPr lang="fr-CA" noProof="0" dirty="0"/>
          </a:p>
          <a:p>
            <a:endParaRPr lang="fr-CA" noProof="0" dirty="0"/>
          </a:p>
        </p:txBody>
      </p:sp>
    </p:spTree>
    <p:extLst>
      <p:ext uri="{BB962C8B-B14F-4D97-AF65-F5344CB8AC3E}">
        <p14:creationId xmlns:p14="http://schemas.microsoft.com/office/powerpoint/2010/main" val="25618059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0804-7470-3245-9B38-B7CDDFC74938}"/>
              </a:ext>
            </a:extLst>
          </p:cNvPr>
          <p:cNvSpPr>
            <a:spLocks noGrp="1"/>
          </p:cNvSpPr>
          <p:nvPr>
            <p:ph type="title"/>
            <p:custDataLst>
              <p:tags r:id="rId1"/>
            </p:custDataLst>
          </p:nvPr>
        </p:nvSpPr>
        <p:spPr/>
        <p:txBody>
          <a:bodyPr/>
          <a:lstStyle/>
          <a:p>
            <a:r>
              <a:rPr lang="fr-CA" noProof="0" dirty="0"/>
              <a:t>Programme</a:t>
            </a:r>
          </a:p>
        </p:txBody>
      </p:sp>
      <p:sp>
        <p:nvSpPr>
          <p:cNvPr id="3" name="Content Placeholder 2">
            <a:extLst>
              <a:ext uri="{FF2B5EF4-FFF2-40B4-BE49-F238E27FC236}">
                <a16:creationId xmlns:a16="http://schemas.microsoft.com/office/drawing/2014/main" id="{1B48CDD1-87D6-C64B-9418-339F03003AF3}"/>
              </a:ext>
            </a:extLst>
          </p:cNvPr>
          <p:cNvSpPr>
            <a:spLocks noGrp="1"/>
          </p:cNvSpPr>
          <p:nvPr>
            <p:ph idx="1"/>
            <p:custDataLst>
              <p:tags r:id="rId2"/>
            </p:custDataLst>
          </p:nvPr>
        </p:nvSpPr>
        <p:spPr/>
        <p:txBody>
          <a:bodyPr/>
          <a:lstStyle/>
          <a:p>
            <a:pPr marL="0" indent="0">
              <a:buNone/>
            </a:pPr>
            <a:endParaRPr lang="fr-CA" noProof="0" dirty="0"/>
          </a:p>
          <a:p>
            <a:pPr marL="0" indent="0">
              <a:buNone/>
            </a:pPr>
            <a:r>
              <a:rPr lang="fr-CA" u="sng" noProof="0" dirty="0"/>
              <a:t>Partie 1 : Faire le point</a:t>
            </a:r>
            <a:endParaRPr lang="fr-CA" noProof="0" dirty="0"/>
          </a:p>
          <a:p>
            <a:pPr marL="0" indent="0">
              <a:buNone/>
            </a:pPr>
            <a:endParaRPr lang="fr-CA" noProof="0" dirty="0"/>
          </a:p>
          <a:p>
            <a:pPr marL="457200" indent="-457200">
              <a:buFont typeface="+mj-lt"/>
              <a:buAutoNum type="arabicPeriod"/>
            </a:pPr>
            <a:r>
              <a:rPr lang="fr-CA" noProof="0" dirty="0"/>
              <a:t>Les bases</a:t>
            </a:r>
          </a:p>
          <a:p>
            <a:pPr marL="457200" indent="-457200">
              <a:buFont typeface="+mj-lt"/>
              <a:buAutoNum type="arabicPeriod"/>
            </a:pPr>
            <a:r>
              <a:rPr lang="fr-CA" noProof="0" dirty="0"/>
              <a:t>Les conditions et les soins de santé</a:t>
            </a:r>
          </a:p>
          <a:p>
            <a:pPr marL="457200" indent="-457200">
              <a:buFont typeface="+mj-lt"/>
              <a:buAutoNum type="arabicPeriod"/>
            </a:pPr>
            <a:r>
              <a:rPr lang="fr-CA" noProof="0" dirty="0"/>
              <a:t>La Stratégie nationale sur le logement et Vers un chez-soi</a:t>
            </a:r>
          </a:p>
          <a:p>
            <a:pPr marL="457200" indent="-457200">
              <a:buFont typeface="+mj-lt"/>
              <a:buAutoNum type="arabicPeriod"/>
            </a:pPr>
            <a:r>
              <a:rPr lang="fr-CA" noProof="0" dirty="0"/>
              <a:t>Thèmes émergents</a:t>
            </a:r>
          </a:p>
        </p:txBody>
      </p:sp>
    </p:spTree>
    <p:extLst>
      <p:ext uri="{BB962C8B-B14F-4D97-AF65-F5344CB8AC3E}">
        <p14:creationId xmlns:p14="http://schemas.microsoft.com/office/powerpoint/2010/main" val="16357667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A88E-4D3D-D441-9EB6-DFB646C1FE9F}"/>
              </a:ext>
            </a:extLst>
          </p:cNvPr>
          <p:cNvSpPr>
            <a:spLocks noGrp="1"/>
          </p:cNvSpPr>
          <p:nvPr>
            <p:ph type="title"/>
            <p:custDataLst>
              <p:tags r:id="rId1"/>
            </p:custDataLst>
          </p:nvPr>
        </p:nvSpPr>
        <p:spPr/>
        <p:txBody>
          <a:bodyPr>
            <a:normAutofit fontScale="90000"/>
          </a:bodyPr>
          <a:lstStyle/>
          <a:p>
            <a:r>
              <a:rPr lang="fr-CA" noProof="0" dirty="0"/>
              <a:t>Qui est en situation d’itinérance (suite)?</a:t>
            </a:r>
          </a:p>
        </p:txBody>
      </p:sp>
      <p:sp>
        <p:nvSpPr>
          <p:cNvPr id="3" name="Content Placeholder 2">
            <a:extLst>
              <a:ext uri="{FF2B5EF4-FFF2-40B4-BE49-F238E27FC236}">
                <a16:creationId xmlns:a16="http://schemas.microsoft.com/office/drawing/2014/main" id="{73B2385D-B4AA-B24F-9DCC-5C2567BA9B20}"/>
              </a:ext>
            </a:extLst>
          </p:cNvPr>
          <p:cNvSpPr>
            <a:spLocks noGrp="1"/>
          </p:cNvSpPr>
          <p:nvPr>
            <p:ph idx="1"/>
            <p:custDataLst>
              <p:tags r:id="rId2"/>
            </p:custDataLst>
          </p:nvPr>
        </p:nvSpPr>
        <p:spPr/>
        <p:txBody>
          <a:bodyPr/>
          <a:lstStyle/>
          <a:p>
            <a:pPr lvl="0"/>
            <a:endParaRPr lang="fr-CA" noProof="0" dirty="0"/>
          </a:p>
          <a:p>
            <a:pPr lvl="0"/>
            <a:r>
              <a:rPr lang="fr-CA" noProof="0" dirty="0"/>
              <a:t>Expérience traumatisante (par exemple, violence familiale, séjour dans l’armée, expérience de torture).</a:t>
            </a:r>
          </a:p>
          <a:p>
            <a:pPr marL="0" indent="0">
              <a:buNone/>
            </a:pPr>
            <a:endParaRPr lang="fr-CA" noProof="0" dirty="0"/>
          </a:p>
          <a:p>
            <a:pPr lvl="0"/>
            <a:r>
              <a:rPr lang="fr-CA" noProof="0" dirty="0"/>
              <a:t>Statut au Canada (par exemple, demandeuse ou demandeur d’asile).</a:t>
            </a:r>
          </a:p>
          <a:p>
            <a:pPr lvl="0"/>
            <a:endParaRPr lang="fr-CA" noProof="0" dirty="0"/>
          </a:p>
          <a:p>
            <a:pPr lvl="0"/>
            <a:endParaRPr lang="fr-CA" noProof="0" dirty="0"/>
          </a:p>
          <a:p>
            <a:endParaRPr lang="fr-CA" noProof="0" dirty="0"/>
          </a:p>
        </p:txBody>
      </p:sp>
    </p:spTree>
    <p:extLst>
      <p:ext uri="{BB962C8B-B14F-4D97-AF65-F5344CB8AC3E}">
        <p14:creationId xmlns:p14="http://schemas.microsoft.com/office/powerpoint/2010/main" val="36995461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8C75-27DF-5148-958C-846F11B1585C}"/>
              </a:ext>
            </a:extLst>
          </p:cNvPr>
          <p:cNvSpPr>
            <a:spLocks noGrp="1"/>
          </p:cNvSpPr>
          <p:nvPr>
            <p:ph type="title"/>
            <p:custDataLst>
              <p:tags r:id="rId1"/>
            </p:custDataLst>
          </p:nvPr>
        </p:nvSpPr>
        <p:spPr/>
        <p:txBody>
          <a:bodyPr/>
          <a:lstStyle/>
          <a:p>
            <a:r>
              <a:rPr lang="fr-CA" noProof="0" dirty="0"/>
              <a:t>Directives de Vers un chez-soi</a:t>
            </a:r>
          </a:p>
        </p:txBody>
      </p:sp>
      <p:sp>
        <p:nvSpPr>
          <p:cNvPr id="3" name="Content Placeholder 2">
            <a:extLst>
              <a:ext uri="{FF2B5EF4-FFF2-40B4-BE49-F238E27FC236}">
                <a16:creationId xmlns:a16="http://schemas.microsoft.com/office/drawing/2014/main" id="{6E9DE137-7A41-7842-B8F2-804E88EAF8B1}"/>
              </a:ext>
            </a:extLst>
          </p:cNvPr>
          <p:cNvSpPr>
            <a:spLocks noGrp="1"/>
          </p:cNvSpPr>
          <p:nvPr>
            <p:ph idx="1"/>
            <p:custDataLst>
              <p:tags r:id="rId2"/>
            </p:custDataLst>
          </p:nvPr>
        </p:nvSpPr>
        <p:spPr/>
        <p:txBody>
          <a:bodyPr/>
          <a:lstStyle/>
          <a:p>
            <a:r>
              <a:rPr lang="fr-CA" noProof="0" dirty="0"/>
              <a:t>Une personne est en situation d’itinérance chronique si elle est actuellement en situation d’itinérance et qu’elle répond à au moins l’un des critères suivants :</a:t>
            </a:r>
          </a:p>
          <a:p>
            <a:endParaRPr lang="fr-CA" noProof="0" dirty="0"/>
          </a:p>
          <a:p>
            <a:pPr marL="457200" indent="-457200">
              <a:buAutoNum type="arabicPeriod"/>
            </a:pPr>
            <a:r>
              <a:rPr lang="fr-CA" noProof="0" dirty="0"/>
              <a:t>Elle a été en situation d’itinérance pendant au moins 180 jours au cours de la dernière année.</a:t>
            </a:r>
          </a:p>
          <a:p>
            <a:pPr marL="457200" indent="-457200">
              <a:buFont typeface="+mj-lt"/>
              <a:buAutoNum type="arabicPeriod"/>
            </a:pPr>
            <a:endParaRPr lang="fr-CA" noProof="0" dirty="0"/>
          </a:p>
          <a:p>
            <a:pPr marL="457200" indent="-457200">
              <a:buAutoNum type="arabicPeriod"/>
            </a:pPr>
            <a:r>
              <a:rPr lang="fr-CA" noProof="0" dirty="0"/>
              <a:t>Elle a connu </a:t>
            </a:r>
            <a:r>
              <a:rPr lang="fr-CA" dirty="0"/>
              <a:t>au cours des trois dernières années </a:t>
            </a:r>
            <a:r>
              <a:rPr lang="fr-CA" noProof="0" dirty="0"/>
              <a:t>des épisodes récurrents d’itinérance qui totalisent au moins 18 mois.</a:t>
            </a:r>
          </a:p>
          <a:p>
            <a:endParaRPr lang="fr-CA" noProof="0" dirty="0"/>
          </a:p>
        </p:txBody>
      </p:sp>
    </p:spTree>
    <p:extLst>
      <p:ext uri="{BB962C8B-B14F-4D97-AF65-F5344CB8AC3E}">
        <p14:creationId xmlns:p14="http://schemas.microsoft.com/office/powerpoint/2010/main" val="17402887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E6AC-58DC-CF45-80CA-D17C1D929CE0}"/>
              </a:ext>
            </a:extLst>
          </p:cNvPr>
          <p:cNvSpPr>
            <a:spLocks noGrp="1"/>
          </p:cNvSpPr>
          <p:nvPr>
            <p:ph type="title"/>
            <p:custDataLst>
              <p:tags r:id="rId1"/>
            </p:custDataLst>
          </p:nvPr>
        </p:nvSpPr>
        <p:spPr/>
        <p:txBody>
          <a:bodyPr>
            <a:normAutofit/>
          </a:bodyPr>
          <a:lstStyle/>
          <a:p>
            <a:r>
              <a:rPr lang="fr-CA" noProof="0" dirty="0"/>
              <a:t>Directives de Vers un chez-soi (suite)</a:t>
            </a:r>
          </a:p>
        </p:txBody>
      </p:sp>
      <p:sp>
        <p:nvSpPr>
          <p:cNvPr id="3" name="Content Placeholder 2">
            <a:extLst>
              <a:ext uri="{FF2B5EF4-FFF2-40B4-BE49-F238E27FC236}">
                <a16:creationId xmlns:a16="http://schemas.microsoft.com/office/drawing/2014/main" id="{908B0B58-441B-7244-8C4A-C56FDACFA872}"/>
              </a:ext>
            </a:extLst>
          </p:cNvPr>
          <p:cNvSpPr>
            <a:spLocks noGrp="1"/>
          </p:cNvSpPr>
          <p:nvPr>
            <p:ph idx="1"/>
            <p:custDataLst>
              <p:tags r:id="rId2"/>
            </p:custDataLst>
          </p:nvPr>
        </p:nvSpPr>
        <p:spPr/>
        <p:txBody>
          <a:bodyPr/>
          <a:lstStyle/>
          <a:p>
            <a:endParaRPr lang="fr-CA" noProof="0" dirty="0"/>
          </a:p>
          <a:p>
            <a:r>
              <a:rPr lang="fr-CA" noProof="0" dirty="0"/>
              <a:t>Les définitions de l’itinérance absolue dans les directives de Vers un chez-soi sont fondées en grande partie sur celles élaborées par l’Observatoire canadien sur l’itinérance.</a:t>
            </a:r>
          </a:p>
          <a:p>
            <a:endParaRPr lang="fr-CA" noProof="0" dirty="0"/>
          </a:p>
        </p:txBody>
      </p:sp>
    </p:spTree>
    <p:extLst>
      <p:ext uri="{BB962C8B-B14F-4D97-AF65-F5344CB8AC3E}">
        <p14:creationId xmlns:p14="http://schemas.microsoft.com/office/powerpoint/2010/main" val="33345540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C1B3-9E9E-A94A-A53F-6C6495215C1F}"/>
              </a:ext>
            </a:extLst>
          </p:cNvPr>
          <p:cNvSpPr>
            <a:spLocks noGrp="1"/>
          </p:cNvSpPr>
          <p:nvPr>
            <p:ph type="title"/>
            <p:custDataLst>
              <p:tags r:id="rId1"/>
            </p:custDataLst>
          </p:nvPr>
        </p:nvSpPr>
        <p:spPr/>
        <p:txBody>
          <a:bodyPr/>
          <a:lstStyle/>
          <a:p>
            <a:r>
              <a:rPr lang="fr-CA" noProof="0" dirty="0"/>
              <a:t>Analyse typologique</a:t>
            </a:r>
          </a:p>
        </p:txBody>
      </p:sp>
      <p:sp>
        <p:nvSpPr>
          <p:cNvPr id="3" name="Content Placeholder 2">
            <a:extLst>
              <a:ext uri="{FF2B5EF4-FFF2-40B4-BE49-F238E27FC236}">
                <a16:creationId xmlns:a16="http://schemas.microsoft.com/office/drawing/2014/main" id="{EBAD6223-3FD3-1E49-AED9-1E18A4AFAAFE}"/>
              </a:ext>
            </a:extLst>
          </p:cNvPr>
          <p:cNvSpPr>
            <a:spLocks noGrp="1"/>
          </p:cNvSpPr>
          <p:nvPr>
            <p:ph idx="1"/>
            <p:custDataLst>
              <p:tags r:id="rId2"/>
            </p:custDataLst>
          </p:nvPr>
        </p:nvSpPr>
        <p:spPr/>
        <p:txBody>
          <a:bodyPr/>
          <a:lstStyle/>
          <a:p>
            <a:endParaRPr lang="fr-CA" noProof="0" dirty="0"/>
          </a:p>
          <a:p>
            <a:r>
              <a:rPr lang="fr-CA" noProof="0" dirty="0"/>
              <a:t>Kuhn et </a:t>
            </a:r>
            <a:r>
              <a:rPr lang="fr-CA" noProof="0" dirty="0" err="1"/>
              <a:t>Culhane</a:t>
            </a:r>
            <a:r>
              <a:rPr lang="fr-CA" noProof="0" dirty="0"/>
              <a:t> (1998) ont réalisé des recherche</a:t>
            </a:r>
            <a:r>
              <a:rPr lang="fr-CA" dirty="0"/>
              <a:t>s</a:t>
            </a:r>
            <a:r>
              <a:rPr lang="fr-CA" noProof="0" dirty="0"/>
              <a:t> révolutionnaires dans ce domaine.</a:t>
            </a:r>
          </a:p>
        </p:txBody>
      </p:sp>
    </p:spTree>
    <p:extLst>
      <p:ext uri="{BB962C8B-B14F-4D97-AF65-F5344CB8AC3E}">
        <p14:creationId xmlns:p14="http://schemas.microsoft.com/office/powerpoint/2010/main" val="9528285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D627-AFDA-D84D-BA00-84B9B29FC542}"/>
              </a:ext>
            </a:extLst>
          </p:cNvPr>
          <p:cNvSpPr>
            <a:spLocks noGrp="1"/>
          </p:cNvSpPr>
          <p:nvPr>
            <p:ph type="title"/>
            <p:custDataLst>
              <p:tags r:id="rId1"/>
            </p:custDataLst>
          </p:nvPr>
        </p:nvSpPr>
        <p:spPr/>
        <p:txBody>
          <a:bodyPr/>
          <a:lstStyle/>
          <a:p>
            <a:r>
              <a:rPr lang="fr-CA" noProof="0" dirty="0"/>
              <a:t>Analyse typologique (suite)</a:t>
            </a:r>
          </a:p>
        </p:txBody>
      </p:sp>
      <p:pic>
        <p:nvPicPr>
          <p:cNvPr id="5" name="Content Placeholder 4" descr="A close up of a newspaper&#10;&#10;Description automatically generated">
            <a:extLst>
              <a:ext uri="{FF2B5EF4-FFF2-40B4-BE49-F238E27FC236}">
                <a16:creationId xmlns:a16="http://schemas.microsoft.com/office/drawing/2014/main" id="{9ADACE06-3191-C341-AFB1-068D7112B4CA}"/>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114717" y="1600200"/>
            <a:ext cx="4914566" cy="4421188"/>
          </a:xfrm>
        </p:spPr>
      </p:pic>
    </p:spTree>
    <p:extLst>
      <p:ext uri="{BB962C8B-B14F-4D97-AF65-F5344CB8AC3E}">
        <p14:creationId xmlns:p14="http://schemas.microsoft.com/office/powerpoint/2010/main" val="27195495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1F6A-AF6E-674E-ADE7-F62F308CD971}"/>
              </a:ext>
            </a:extLst>
          </p:cNvPr>
          <p:cNvSpPr>
            <a:spLocks noGrp="1"/>
          </p:cNvSpPr>
          <p:nvPr>
            <p:ph type="title"/>
            <p:custDataLst>
              <p:tags r:id="rId1"/>
            </p:custDataLst>
          </p:nvPr>
        </p:nvSpPr>
        <p:spPr/>
        <p:txBody>
          <a:bodyPr/>
          <a:lstStyle/>
          <a:p>
            <a:r>
              <a:rPr lang="fr-CA" noProof="0" dirty="0"/>
              <a:t>Analyse typologique (suite)</a:t>
            </a:r>
          </a:p>
        </p:txBody>
      </p:sp>
      <p:sp>
        <p:nvSpPr>
          <p:cNvPr id="3" name="Content Placeholder 2">
            <a:extLst>
              <a:ext uri="{FF2B5EF4-FFF2-40B4-BE49-F238E27FC236}">
                <a16:creationId xmlns:a16="http://schemas.microsoft.com/office/drawing/2014/main" id="{0784A05B-777B-564F-A4AB-0EC3B1CC6144}"/>
              </a:ext>
            </a:extLst>
          </p:cNvPr>
          <p:cNvSpPr>
            <a:spLocks noGrp="1"/>
          </p:cNvSpPr>
          <p:nvPr>
            <p:ph idx="1"/>
            <p:custDataLst>
              <p:tags r:id="rId2"/>
            </p:custDataLst>
          </p:nvPr>
        </p:nvSpPr>
        <p:spPr/>
        <p:txBody>
          <a:bodyPr/>
          <a:lstStyle/>
          <a:p>
            <a:r>
              <a:rPr lang="fr-CA" noProof="0" dirty="0"/>
              <a:t>Ils ont établi une typologie des tendances dans les séjours en refuge selon la durée de séjour et le taux de réadmission.</a:t>
            </a:r>
          </a:p>
          <a:p>
            <a:endParaRPr lang="fr-CA" noProof="0" dirty="0"/>
          </a:p>
          <a:p>
            <a:r>
              <a:rPr lang="fr-CA" noProof="0" dirty="0"/>
              <a:t>Leur travail portait sur les adultes en situation d’itinérance </a:t>
            </a:r>
            <a:r>
              <a:rPr lang="fr-CA" dirty="0"/>
              <a:t>à</a:t>
            </a:r>
            <a:r>
              <a:rPr lang="fr-CA" noProof="0" dirty="0"/>
              <a:t> New York (de 1988 à 1995) et à Philadelphie (de 1991 à 1995).</a:t>
            </a:r>
          </a:p>
          <a:p>
            <a:endParaRPr lang="fr-CA" noProof="0" dirty="0"/>
          </a:p>
          <a:p>
            <a:r>
              <a:rPr lang="fr-CA" noProof="0" dirty="0"/>
              <a:t>Ils ont dégagé trois tendances distinctes, qu’ils ont appelées des séjours « transitionnels », « épisodiques » ou « chroniques ».</a:t>
            </a:r>
          </a:p>
        </p:txBody>
      </p:sp>
    </p:spTree>
    <p:extLst>
      <p:ext uri="{BB962C8B-B14F-4D97-AF65-F5344CB8AC3E}">
        <p14:creationId xmlns:p14="http://schemas.microsoft.com/office/powerpoint/2010/main" val="192854726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D301-B76D-C04E-825A-73DA8DB25C67}"/>
              </a:ext>
            </a:extLst>
          </p:cNvPr>
          <p:cNvSpPr>
            <a:spLocks noGrp="1"/>
          </p:cNvSpPr>
          <p:nvPr>
            <p:ph type="title"/>
            <p:custDataLst>
              <p:tags r:id="rId1"/>
            </p:custDataLst>
          </p:nvPr>
        </p:nvSpPr>
        <p:spPr/>
        <p:txBody>
          <a:bodyPr/>
          <a:lstStyle/>
          <a:p>
            <a:r>
              <a:rPr lang="fr-CA" noProof="0" dirty="0"/>
              <a:t>Analyse typologique (suite)</a:t>
            </a:r>
          </a:p>
        </p:txBody>
      </p:sp>
      <p:sp>
        <p:nvSpPr>
          <p:cNvPr id="3" name="Content Placeholder 2">
            <a:extLst>
              <a:ext uri="{FF2B5EF4-FFF2-40B4-BE49-F238E27FC236}">
                <a16:creationId xmlns:a16="http://schemas.microsoft.com/office/drawing/2014/main" id="{84CD1FC5-C097-4B43-92E6-3F85E1815CA9}"/>
              </a:ext>
            </a:extLst>
          </p:cNvPr>
          <p:cNvSpPr>
            <a:spLocks noGrp="1"/>
          </p:cNvSpPr>
          <p:nvPr>
            <p:ph idx="1"/>
            <p:custDataLst>
              <p:tags r:id="rId2"/>
            </p:custDataLst>
          </p:nvPr>
        </p:nvSpPr>
        <p:spPr/>
        <p:txBody>
          <a:bodyPr/>
          <a:lstStyle/>
          <a:p>
            <a:r>
              <a:rPr lang="fr-CA" noProof="0" dirty="0"/>
              <a:t>Personnes fréquentant les refuges de façon transitionnelle = petit nombre d’épisodes d’itinérance sur plusieurs années.</a:t>
            </a:r>
          </a:p>
          <a:p>
            <a:endParaRPr lang="fr-CA" noProof="0" dirty="0"/>
          </a:p>
          <a:p>
            <a:r>
              <a:rPr lang="fr-CA" noProof="0" dirty="0"/>
              <a:t>Personnes fréquentant les refuges de façon épisodique = épisodes fréquents, circulation entre les refuges, la prison, les hôpitaux et les centres de traitement.</a:t>
            </a:r>
          </a:p>
          <a:p>
            <a:pPr marL="0" indent="0">
              <a:buNone/>
            </a:pPr>
            <a:endParaRPr lang="fr-CA" noProof="0" dirty="0"/>
          </a:p>
          <a:p>
            <a:r>
              <a:rPr lang="fr-CA" noProof="0" dirty="0"/>
              <a:t>Personnes fréquentant les refuges de façon chronique = épisodes d’itinérance plus rares, mais plus longs que les personnes recourant aux refuges de façon épisodique.</a:t>
            </a:r>
          </a:p>
          <a:p>
            <a:endParaRPr lang="fr-CA" noProof="0" dirty="0"/>
          </a:p>
          <a:p>
            <a:endParaRPr lang="fr-CA" noProof="0" dirty="0"/>
          </a:p>
        </p:txBody>
      </p:sp>
    </p:spTree>
    <p:extLst>
      <p:ext uri="{BB962C8B-B14F-4D97-AF65-F5344CB8AC3E}">
        <p14:creationId xmlns:p14="http://schemas.microsoft.com/office/powerpoint/2010/main" val="153421033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D01B-08E8-BB4E-BFA6-EE58FEF6C3AF}"/>
              </a:ext>
            </a:extLst>
          </p:cNvPr>
          <p:cNvSpPr>
            <a:spLocks noGrp="1"/>
          </p:cNvSpPr>
          <p:nvPr>
            <p:ph type="title"/>
            <p:custDataLst>
              <p:tags r:id="rId1"/>
            </p:custDataLst>
          </p:nvPr>
        </p:nvSpPr>
        <p:spPr/>
        <p:txBody>
          <a:bodyPr/>
          <a:lstStyle/>
          <a:p>
            <a:r>
              <a:rPr lang="fr-CA" noProof="0" dirty="0"/>
              <a:t>Analyse typologique (suite)</a:t>
            </a:r>
          </a:p>
        </p:txBody>
      </p:sp>
      <p:pic>
        <p:nvPicPr>
          <p:cNvPr id="5" name="Content Placeholder 4" descr="A screenshot of a social media post&#10;&#10;Description automatically generated">
            <a:extLst>
              <a:ext uri="{FF2B5EF4-FFF2-40B4-BE49-F238E27FC236}">
                <a16:creationId xmlns:a16="http://schemas.microsoft.com/office/drawing/2014/main" id="{4681BB51-974B-AC47-96FE-9174FBA388F6}"/>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020654" y="1600200"/>
            <a:ext cx="5102692" cy="4421188"/>
          </a:xfrm>
        </p:spPr>
      </p:pic>
    </p:spTree>
    <p:extLst>
      <p:ext uri="{BB962C8B-B14F-4D97-AF65-F5344CB8AC3E}">
        <p14:creationId xmlns:p14="http://schemas.microsoft.com/office/powerpoint/2010/main" val="261115077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1CCC-1DA3-0B46-9E77-140DBF52AF95}"/>
              </a:ext>
            </a:extLst>
          </p:cNvPr>
          <p:cNvSpPr>
            <a:spLocks noGrp="1"/>
          </p:cNvSpPr>
          <p:nvPr>
            <p:ph type="title"/>
            <p:custDataLst>
              <p:tags r:id="rId1"/>
            </p:custDataLst>
          </p:nvPr>
        </p:nvSpPr>
        <p:spPr/>
        <p:txBody>
          <a:bodyPr/>
          <a:lstStyle/>
          <a:p>
            <a:r>
              <a:rPr lang="fr-CA" noProof="0" dirty="0"/>
              <a:t>Analyse typologique (suite)</a:t>
            </a:r>
          </a:p>
        </p:txBody>
      </p:sp>
      <p:pic>
        <p:nvPicPr>
          <p:cNvPr id="5" name="Content Placeholder 4" descr="A picture containing table, holding, knife, room&#10;&#10;Description automatically generated">
            <a:extLst>
              <a:ext uri="{FF2B5EF4-FFF2-40B4-BE49-F238E27FC236}">
                <a16:creationId xmlns:a16="http://schemas.microsoft.com/office/drawing/2014/main" id="{D88E5814-25B8-B047-8F57-DC84BF217D43}"/>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09600" y="2293144"/>
            <a:ext cx="7924800" cy="3035300"/>
          </a:xfrm>
        </p:spPr>
      </p:pic>
    </p:spTree>
    <p:extLst>
      <p:ext uri="{BB962C8B-B14F-4D97-AF65-F5344CB8AC3E}">
        <p14:creationId xmlns:p14="http://schemas.microsoft.com/office/powerpoint/2010/main" val="14251441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8256-43F5-3549-A21F-00F343974FFB}"/>
              </a:ext>
            </a:extLst>
          </p:cNvPr>
          <p:cNvSpPr>
            <a:spLocks noGrp="1"/>
          </p:cNvSpPr>
          <p:nvPr>
            <p:ph type="title"/>
            <p:custDataLst>
              <p:tags r:id="rId1"/>
            </p:custDataLst>
          </p:nvPr>
        </p:nvSpPr>
        <p:spPr/>
        <p:txBody>
          <a:bodyPr/>
          <a:lstStyle/>
          <a:p>
            <a:endParaRPr lang="fr-CA" noProof="0" dirty="0"/>
          </a:p>
        </p:txBody>
      </p:sp>
      <p:sp>
        <p:nvSpPr>
          <p:cNvPr id="3" name="Content Placeholder 2">
            <a:extLst>
              <a:ext uri="{FF2B5EF4-FFF2-40B4-BE49-F238E27FC236}">
                <a16:creationId xmlns:a16="http://schemas.microsoft.com/office/drawing/2014/main" id="{0B24B6EF-9FC2-164E-A3D0-EBDDE8548503}"/>
              </a:ext>
            </a:extLst>
          </p:cNvPr>
          <p:cNvSpPr>
            <a:spLocks noGrp="1"/>
          </p:cNvSpPr>
          <p:nvPr>
            <p:ph idx="1"/>
            <p:custDataLst>
              <p:tags r:id="rId2"/>
            </p:custDataLst>
          </p:nvPr>
        </p:nvSpPr>
        <p:spPr/>
        <p:txBody>
          <a:bodyPr/>
          <a:lstStyle/>
          <a:p>
            <a:pPr marL="0" indent="0">
              <a:buNone/>
            </a:pPr>
            <a:endParaRPr lang="fr-CA" noProof="0" dirty="0"/>
          </a:p>
          <a:p>
            <a:pPr marL="0" indent="0">
              <a:buNone/>
            </a:pPr>
            <a:endParaRPr lang="fr-CA" noProof="0" dirty="0"/>
          </a:p>
          <a:p>
            <a:pPr marL="0" indent="0">
              <a:buNone/>
            </a:pPr>
            <a:endParaRPr lang="fr-CA" noProof="0" dirty="0"/>
          </a:p>
          <a:p>
            <a:pPr marL="0" indent="0" algn="ctr">
              <a:buNone/>
            </a:pPr>
            <a:r>
              <a:rPr lang="fr-CA" sz="4000" noProof="0" dirty="0"/>
              <a:t>Solutions</a:t>
            </a:r>
          </a:p>
        </p:txBody>
      </p:sp>
    </p:spTree>
    <p:extLst>
      <p:ext uri="{BB962C8B-B14F-4D97-AF65-F5344CB8AC3E}">
        <p14:creationId xmlns:p14="http://schemas.microsoft.com/office/powerpoint/2010/main" val="20451878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1B92-F242-0B4F-BA1F-A2FCE3F5DCEF}"/>
              </a:ext>
            </a:extLst>
          </p:cNvPr>
          <p:cNvSpPr>
            <a:spLocks noGrp="1"/>
          </p:cNvSpPr>
          <p:nvPr>
            <p:ph type="title"/>
            <p:custDataLst>
              <p:tags r:id="rId1"/>
            </p:custDataLst>
          </p:nvPr>
        </p:nvSpPr>
        <p:spPr/>
        <p:txBody>
          <a:bodyPr/>
          <a:lstStyle/>
          <a:p>
            <a:r>
              <a:rPr lang="fr-CA" noProof="0" dirty="0"/>
              <a:t>Programme (suite)</a:t>
            </a:r>
          </a:p>
        </p:txBody>
      </p:sp>
      <p:sp>
        <p:nvSpPr>
          <p:cNvPr id="3" name="Content Placeholder 2">
            <a:extLst>
              <a:ext uri="{FF2B5EF4-FFF2-40B4-BE49-F238E27FC236}">
                <a16:creationId xmlns:a16="http://schemas.microsoft.com/office/drawing/2014/main" id="{9EE6BB2E-EE74-0147-99F1-9870C3300FC2}"/>
              </a:ext>
            </a:extLst>
          </p:cNvPr>
          <p:cNvSpPr>
            <a:spLocks noGrp="1"/>
          </p:cNvSpPr>
          <p:nvPr>
            <p:ph idx="1"/>
            <p:custDataLst>
              <p:tags r:id="rId2"/>
            </p:custDataLst>
          </p:nvPr>
        </p:nvSpPr>
        <p:spPr/>
        <p:txBody>
          <a:bodyPr/>
          <a:lstStyle/>
          <a:p>
            <a:pPr marL="0" indent="0">
              <a:buNone/>
            </a:pPr>
            <a:endParaRPr lang="fr-CA" noProof="0" dirty="0"/>
          </a:p>
          <a:p>
            <a:pPr marL="0" indent="0">
              <a:buNone/>
            </a:pPr>
            <a:r>
              <a:rPr lang="fr-CA" u="sng" noProof="0" dirty="0"/>
              <a:t>Partie 2 : Que faire?</a:t>
            </a:r>
            <a:endParaRPr lang="fr-CA" noProof="0" dirty="0"/>
          </a:p>
          <a:p>
            <a:pPr marL="0" indent="0">
              <a:buNone/>
            </a:pPr>
            <a:endParaRPr lang="fr-CA" noProof="0" dirty="0"/>
          </a:p>
          <a:p>
            <a:pPr marL="457200" indent="-457200">
              <a:buFont typeface="+mj-lt"/>
              <a:buAutoNum type="arabicPeriod"/>
            </a:pPr>
            <a:r>
              <a:rPr lang="fr-CA" dirty="0"/>
              <a:t>Planification du système</a:t>
            </a:r>
          </a:p>
          <a:p>
            <a:pPr marL="457200" indent="-457200">
              <a:buFont typeface="+mj-lt"/>
              <a:buAutoNum type="arabicPeriod"/>
            </a:pPr>
            <a:r>
              <a:rPr lang="fr-CA" dirty="0"/>
              <a:t>Dotation en personnel</a:t>
            </a:r>
          </a:p>
          <a:p>
            <a:pPr marL="457200" indent="-457200">
              <a:buFont typeface="+mj-lt"/>
              <a:buAutoNum type="arabicPeriod"/>
            </a:pPr>
            <a:r>
              <a:rPr lang="fr-CA" dirty="0"/>
              <a:t>Réduction des méfaits</a:t>
            </a:r>
          </a:p>
          <a:p>
            <a:pPr marL="457200" indent="-457200">
              <a:buFont typeface="+mj-lt"/>
              <a:buAutoNum type="arabicPeriod"/>
            </a:pPr>
            <a:r>
              <a:rPr lang="fr-CA" dirty="0"/>
              <a:t>Pratiques innovantes</a:t>
            </a:r>
          </a:p>
        </p:txBody>
      </p:sp>
    </p:spTree>
    <p:extLst>
      <p:ext uri="{BB962C8B-B14F-4D97-AF65-F5344CB8AC3E}">
        <p14:creationId xmlns:p14="http://schemas.microsoft.com/office/powerpoint/2010/main" val="391006457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600E016-2290-7773-CC4F-99F677E4D29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99403" y="1600200"/>
            <a:ext cx="7745194" cy="4421188"/>
          </a:xfrm>
          <a:prstGeom prst="rect">
            <a:avLst/>
          </a:prstGeom>
        </p:spPr>
      </p:pic>
    </p:spTree>
    <p:extLst>
      <p:ext uri="{BB962C8B-B14F-4D97-AF65-F5344CB8AC3E}">
        <p14:creationId xmlns:p14="http://schemas.microsoft.com/office/powerpoint/2010/main" val="298217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7EA8-D31E-1E47-874C-4A0886CC2B2F}"/>
              </a:ext>
            </a:extLst>
          </p:cNvPr>
          <p:cNvSpPr>
            <a:spLocks noGrp="1"/>
          </p:cNvSpPr>
          <p:nvPr>
            <p:ph type="title"/>
            <p:custDataLst>
              <p:tags r:id="rId1"/>
            </p:custDataLst>
          </p:nvPr>
        </p:nvSpPr>
        <p:spPr/>
        <p:txBody>
          <a:bodyPr/>
          <a:lstStyle/>
          <a:p>
            <a:r>
              <a:rPr lang="fr-CA" noProof="0" dirty="0"/>
              <a:t>Solutions (suite)</a:t>
            </a:r>
          </a:p>
        </p:txBody>
      </p:sp>
      <p:sp>
        <p:nvSpPr>
          <p:cNvPr id="3" name="Content Placeholder 2">
            <a:extLst>
              <a:ext uri="{FF2B5EF4-FFF2-40B4-BE49-F238E27FC236}">
                <a16:creationId xmlns:a16="http://schemas.microsoft.com/office/drawing/2014/main" id="{583C19D7-2873-7C44-AB23-9557FFAC2318}"/>
              </a:ext>
            </a:extLst>
          </p:cNvPr>
          <p:cNvSpPr>
            <a:spLocks noGrp="1"/>
          </p:cNvSpPr>
          <p:nvPr>
            <p:ph idx="1"/>
            <p:custDataLst>
              <p:tags r:id="rId2"/>
            </p:custDataLst>
          </p:nvPr>
        </p:nvSpPr>
        <p:spPr/>
        <p:txBody>
          <a:bodyPr/>
          <a:lstStyle/>
          <a:p>
            <a:pPr marL="0" indent="0">
              <a:buNone/>
            </a:pPr>
            <a:endParaRPr lang="fr-CA" noProof="0" dirty="0"/>
          </a:p>
          <a:p>
            <a:pPr lvl="0"/>
            <a:r>
              <a:rPr lang="fr-CA" noProof="0" dirty="0"/>
              <a:t>Il est raisonnable d’avancer qu’un degré de gravité accru et un séjour prolongé nécessitent un soutien plus intensif.</a:t>
            </a:r>
          </a:p>
          <a:p>
            <a:pPr lvl="0"/>
            <a:endParaRPr lang="fr-CA" noProof="0" dirty="0"/>
          </a:p>
          <a:p>
            <a:pPr lvl="0"/>
            <a:r>
              <a:rPr lang="fr-CA" noProof="0" dirty="0"/>
              <a:t>Question importante : quel volume de ressources investit-on dans les différentes interventions stratégiques? </a:t>
            </a:r>
          </a:p>
          <a:p>
            <a:pPr lvl="0"/>
            <a:endParaRPr lang="fr-CA" noProof="0" dirty="0"/>
          </a:p>
          <a:p>
            <a:r>
              <a:rPr lang="fr-CA" noProof="0" dirty="0"/>
              <a:t>Certaines personnes auront toujours besoin de soutien social; d’autres, non.</a:t>
            </a:r>
          </a:p>
          <a:p>
            <a:pPr marL="0" lvl="0" indent="0">
              <a:buNone/>
            </a:pPr>
            <a:endParaRPr lang="fr-CA" noProof="0" dirty="0"/>
          </a:p>
          <a:p>
            <a:endParaRPr lang="fr-CA" noProof="0" dirty="0"/>
          </a:p>
        </p:txBody>
      </p:sp>
    </p:spTree>
    <p:extLst>
      <p:ext uri="{BB962C8B-B14F-4D97-AF65-F5344CB8AC3E}">
        <p14:creationId xmlns:p14="http://schemas.microsoft.com/office/powerpoint/2010/main" val="338474735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A43E-93FC-C745-9BC0-0C1B85F89E22}"/>
              </a:ext>
            </a:extLst>
          </p:cNvPr>
          <p:cNvSpPr>
            <a:spLocks noGrp="1"/>
          </p:cNvSpPr>
          <p:nvPr>
            <p:ph type="title"/>
            <p:custDataLst>
              <p:tags r:id="rId1"/>
            </p:custDataLst>
          </p:nvPr>
        </p:nvSpPr>
        <p:spPr/>
        <p:txBody>
          <a:bodyPr/>
          <a:lstStyle/>
          <a:p>
            <a:r>
              <a:rPr lang="fr-CA" noProof="0" dirty="0"/>
              <a:t>Bien </a:t>
            </a:r>
            <a:r>
              <a:rPr lang="fr-CA" dirty="0"/>
              <a:t>décanter</a:t>
            </a:r>
          </a:p>
        </p:txBody>
      </p:sp>
      <p:sp>
        <p:nvSpPr>
          <p:cNvPr id="6" name="Content Placeholder 5">
            <a:extLst>
              <a:ext uri="{FF2B5EF4-FFF2-40B4-BE49-F238E27FC236}">
                <a16:creationId xmlns:a16="http://schemas.microsoft.com/office/drawing/2014/main" id="{6F8769C9-D733-2C46-AEB7-27F8F1254133}"/>
              </a:ext>
            </a:extLst>
          </p:cNvPr>
          <p:cNvSpPr>
            <a:spLocks noGrp="1"/>
          </p:cNvSpPr>
          <p:nvPr>
            <p:ph idx="1"/>
            <p:custDataLst>
              <p:tags r:id="rId2"/>
            </p:custDataLst>
          </p:nvPr>
        </p:nvSpPr>
        <p:spPr/>
        <p:txBody>
          <a:bodyPr/>
          <a:lstStyle/>
          <a:p>
            <a:endParaRPr lang="fr-CA" noProof="0" dirty="0"/>
          </a:p>
          <a:p>
            <a:r>
              <a:rPr lang="fr-CA" noProof="0" dirty="0"/>
              <a:t>Nous avons abordé beaucoup de sujets dans ce module.</a:t>
            </a:r>
          </a:p>
          <a:p>
            <a:endParaRPr lang="fr-CA" noProof="0" dirty="0"/>
          </a:p>
          <a:p>
            <a:r>
              <a:rPr lang="fr-CA" noProof="0" dirty="0"/>
              <a:t>Qu’en pensez-vous?</a:t>
            </a:r>
          </a:p>
        </p:txBody>
      </p:sp>
    </p:spTree>
    <p:extLst>
      <p:ext uri="{BB962C8B-B14F-4D97-AF65-F5344CB8AC3E}">
        <p14:creationId xmlns:p14="http://schemas.microsoft.com/office/powerpoint/2010/main" val="221869358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custDataLst>
              <p:tags r:id="rId1"/>
            </p:custDataLst>
          </p:nvPr>
        </p:nvSpPr>
        <p:spPr/>
        <p:txBody>
          <a:bodyPr/>
          <a:lstStyle/>
          <a:p>
            <a:pPr algn="ctr" fontAlgn="auto">
              <a:spcAft>
                <a:spcPct val="0"/>
              </a:spcAft>
              <a:defRPr/>
            </a:pPr>
            <a:br>
              <a:rPr lang="fr-CA" noProof="0" dirty="0">
                <a:ea typeface="+mj-ea"/>
                <a:cs typeface="+mj-cs"/>
              </a:rPr>
            </a:br>
            <a:br>
              <a:rPr lang="fr-CA" noProof="0" dirty="0">
                <a:ea typeface="+mj-ea"/>
                <a:cs typeface="+mj-cs"/>
              </a:rPr>
            </a:br>
            <a:r>
              <a:rPr lang="fr-CA" noProof="0" dirty="0">
                <a:ea typeface="+mj-ea"/>
                <a:cs typeface="+mj-cs"/>
              </a:rPr>
              <a:t> </a:t>
            </a:r>
            <a:br>
              <a:rPr lang="fr-CA" noProof="0" dirty="0">
                <a:ea typeface="+mj-ea"/>
                <a:cs typeface="+mj-cs"/>
              </a:rPr>
            </a:br>
            <a:r>
              <a:rPr lang="fr-CA" dirty="0"/>
              <a:t>Affections</a:t>
            </a:r>
            <a:r>
              <a:rPr lang="fr-CA" noProof="0" dirty="0"/>
              <a:t> ET soins de santé</a:t>
            </a:r>
            <a:endParaRPr lang="fr-CA" noProof="0"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custDataLst>
              <p:tags r:id="rId2"/>
            </p:custDataLst>
          </p:nvPr>
        </p:nvSpPr>
        <p:spPr>
          <a:xfrm>
            <a:off x="685800" y="3505200"/>
            <a:ext cx="7630616" cy="2804120"/>
          </a:xfrm>
        </p:spPr>
        <p:txBody>
          <a:bodyPr rtlCol="0">
            <a:normAutofit lnSpcReduction="10000"/>
          </a:bodyPr>
          <a:lstStyle/>
          <a:p>
            <a:pPr algn="ctr" fontAlgn="auto">
              <a:spcAft>
                <a:spcPct val="0"/>
              </a:spcAft>
              <a:defRPr/>
            </a:pPr>
            <a:r>
              <a:rPr lang="fr-CA" sz="2000" b="1" noProof="0" dirty="0">
                <a:ea typeface="+mn-ea"/>
                <a:cs typeface="+mn-cs"/>
              </a:rPr>
              <a:t>Nick </a:t>
            </a:r>
            <a:r>
              <a:rPr lang="fr-CA" sz="2000" b="1" noProof="0" dirty="0" err="1">
                <a:ea typeface="+mn-ea"/>
                <a:cs typeface="+mn-cs"/>
              </a:rPr>
              <a:t>Falvo</a:t>
            </a:r>
            <a:r>
              <a:rPr lang="fr-CA" sz="2000" b="1" noProof="0" dirty="0">
                <a:ea typeface="+mn-ea"/>
                <a:cs typeface="+mn-cs"/>
              </a:rPr>
              <a:t>, Ph. D.</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Introduction à l’itinérance</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Préparé pour :</a:t>
            </a:r>
          </a:p>
          <a:p>
            <a:pPr algn="ctr" fontAlgn="auto">
              <a:spcAft>
                <a:spcPct val="0"/>
              </a:spcAft>
              <a:defRPr/>
            </a:pPr>
            <a:r>
              <a:rPr lang="fr-CA" sz="2000" noProof="0" dirty="0">
                <a:ea typeface="+mn-ea"/>
                <a:cs typeface="+mn-cs"/>
              </a:rPr>
              <a:t>Excellence en santé Canada</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Les 16 et 17 octobre 2024</a:t>
            </a:r>
          </a:p>
          <a:p>
            <a:pPr algn="ctr" fontAlgn="auto">
              <a:spcAft>
                <a:spcPct val="0"/>
              </a:spcAft>
              <a:defRPr/>
            </a:pPr>
            <a:endParaRPr lang="fr-CA" sz="2000" noProof="0" dirty="0">
              <a:ea typeface="+mn-ea"/>
              <a:cs typeface="+mn-cs"/>
            </a:endParaRPr>
          </a:p>
          <a:p>
            <a:pPr fontAlgn="auto">
              <a:spcAft>
                <a:spcPct val="0"/>
              </a:spcAft>
              <a:defRPr/>
            </a:pPr>
            <a:endParaRPr lang="fr-CA" sz="1800" b="1" noProof="0" dirty="0">
              <a:ea typeface="+mn-ea"/>
              <a:cs typeface="+mn-cs"/>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custDataLst>
              <p:tags r:id="rId1"/>
            </p:custDataLst>
          </p:nvPr>
        </p:nvSpPr>
        <p:spPr/>
        <p:txBody>
          <a:bodyPr/>
          <a:lstStyle/>
          <a:p>
            <a:r>
              <a:rPr lang="fr-CA" noProof="0" dirty="0"/>
              <a:t>Programme</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custDataLst>
              <p:tags r:id="rId2"/>
            </p:custDataLst>
          </p:nvPr>
        </p:nvSpPr>
        <p:spPr/>
        <p:txBody>
          <a:bodyPr/>
          <a:lstStyle/>
          <a:p>
            <a:endParaRPr lang="fr-CA" noProof="0" dirty="0"/>
          </a:p>
          <a:p>
            <a:r>
              <a:rPr lang="fr-CA" noProof="0" dirty="0"/>
              <a:t>Matériel audiovisuel</a:t>
            </a:r>
          </a:p>
          <a:p>
            <a:endParaRPr lang="fr-CA" noProof="0" dirty="0"/>
          </a:p>
          <a:p>
            <a:r>
              <a:rPr lang="fr-CA" i="1" noProof="0" dirty="0"/>
              <a:t>The Street </a:t>
            </a:r>
            <a:r>
              <a:rPr lang="fr-CA" i="1" noProof="0" dirty="0" err="1"/>
              <a:t>Health</a:t>
            </a:r>
            <a:r>
              <a:rPr lang="fr-CA" i="1" noProof="0" dirty="0"/>
              <a:t> Report 2007</a:t>
            </a:r>
          </a:p>
          <a:p>
            <a:pPr marL="0" indent="0">
              <a:buNone/>
            </a:pPr>
            <a:endParaRPr lang="fr-CA" noProof="0" dirty="0"/>
          </a:p>
        </p:txBody>
      </p:sp>
    </p:spTree>
    <p:extLst>
      <p:ext uri="{BB962C8B-B14F-4D97-AF65-F5344CB8AC3E}">
        <p14:creationId xmlns:p14="http://schemas.microsoft.com/office/powerpoint/2010/main" val="114243010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31C-C1E0-9D47-B59F-68B7A62459CA}"/>
              </a:ext>
            </a:extLst>
          </p:cNvPr>
          <p:cNvSpPr>
            <a:spLocks noGrp="1"/>
          </p:cNvSpPr>
          <p:nvPr>
            <p:ph type="title"/>
            <p:custDataLst>
              <p:tags r:id="rId1"/>
            </p:custDataLst>
          </p:nvPr>
        </p:nvSpPr>
        <p:spPr/>
        <p:txBody>
          <a:bodyPr/>
          <a:lstStyle/>
          <a:p>
            <a:r>
              <a:rPr lang="fr-CA" i="1" noProof="0" dirty="0"/>
              <a:t>Street </a:t>
            </a:r>
            <a:r>
              <a:rPr lang="fr-CA" i="1" noProof="0" dirty="0" err="1"/>
              <a:t>Health</a:t>
            </a:r>
            <a:r>
              <a:rPr lang="fr-CA" i="1" noProof="0" dirty="0"/>
              <a:t> Stories</a:t>
            </a:r>
          </a:p>
        </p:txBody>
      </p:sp>
      <p:sp>
        <p:nvSpPr>
          <p:cNvPr id="3" name="Content Placeholder 2">
            <a:extLst>
              <a:ext uri="{FF2B5EF4-FFF2-40B4-BE49-F238E27FC236}">
                <a16:creationId xmlns:a16="http://schemas.microsoft.com/office/drawing/2014/main" id="{8D467ABF-53AF-9C40-ADE4-BE754392D914}"/>
              </a:ext>
            </a:extLst>
          </p:cNvPr>
          <p:cNvSpPr>
            <a:spLocks noGrp="1"/>
          </p:cNvSpPr>
          <p:nvPr>
            <p:ph idx="1"/>
            <p:custDataLst>
              <p:tags r:id="rId2"/>
            </p:custDataLst>
          </p:nvPr>
        </p:nvSpPr>
        <p:spPr/>
        <p:txBody>
          <a:bodyPr/>
          <a:lstStyle/>
          <a:p>
            <a:endParaRPr lang="fr-CA" noProof="0" dirty="0"/>
          </a:p>
          <a:p>
            <a:r>
              <a:rPr lang="fr-CA" noProof="0" dirty="0">
                <a:hlinkClick r:id="rId5"/>
                <a:hlinkMouseOver r:id="rId5"/>
              </a:rPr>
              <a:t>http://www.nfb.ca/film/street_health_stories/</a:t>
            </a:r>
            <a:endParaRPr lang="fr-CA" noProof="0" dirty="0"/>
          </a:p>
          <a:p>
            <a:endParaRPr lang="fr-CA" noProof="0" dirty="0"/>
          </a:p>
          <a:p>
            <a:r>
              <a:rPr lang="fr-CA" noProof="0" dirty="0"/>
              <a:t>Neuf minutes</a:t>
            </a:r>
          </a:p>
        </p:txBody>
      </p:sp>
    </p:spTree>
    <p:extLst>
      <p:ext uri="{BB962C8B-B14F-4D97-AF65-F5344CB8AC3E}">
        <p14:creationId xmlns:p14="http://schemas.microsoft.com/office/powerpoint/2010/main" val="260315638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text, photo, sitting, black&#10;&#10;Description automatically generated">
            <a:extLst>
              <a:ext uri="{FF2B5EF4-FFF2-40B4-BE49-F238E27FC236}">
                <a16:creationId xmlns:a16="http://schemas.microsoft.com/office/drawing/2014/main" id="{14998CAB-F3C6-EF44-8130-986973838B5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339752" y="719857"/>
            <a:ext cx="4680520" cy="5202167"/>
          </a:xfrm>
          <a:prstGeom prst="rect">
            <a:avLst/>
          </a:prstGeom>
        </p:spPr>
      </p:pic>
    </p:spTree>
    <p:extLst>
      <p:ext uri="{BB962C8B-B14F-4D97-AF65-F5344CB8AC3E}">
        <p14:creationId xmlns:p14="http://schemas.microsoft.com/office/powerpoint/2010/main" val="225205426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DE0A-A871-CA48-ACFB-25AAB8F07D14}"/>
              </a:ext>
            </a:extLst>
          </p:cNvPr>
          <p:cNvSpPr>
            <a:spLocks noGrp="1"/>
          </p:cNvSpPr>
          <p:nvPr>
            <p:ph type="title"/>
            <p:custDataLst>
              <p:tags r:id="rId1"/>
            </p:custDataLst>
          </p:nvPr>
        </p:nvSpPr>
        <p:spPr/>
        <p:txBody>
          <a:bodyPr/>
          <a:lstStyle/>
          <a:p>
            <a:r>
              <a:rPr lang="fr-CA" i="1" noProof="0" dirty="0"/>
              <a:t>The Street </a:t>
            </a:r>
            <a:r>
              <a:rPr lang="fr-CA" i="1" noProof="0" dirty="0" err="1"/>
              <a:t>Health</a:t>
            </a:r>
            <a:r>
              <a:rPr lang="fr-CA" i="1" noProof="0" dirty="0"/>
              <a:t> Report</a:t>
            </a:r>
          </a:p>
        </p:txBody>
      </p:sp>
      <p:sp>
        <p:nvSpPr>
          <p:cNvPr id="3" name="ZoneTexte 2">
            <a:extLst>
              <a:ext uri="{FF2B5EF4-FFF2-40B4-BE49-F238E27FC236}">
                <a16:creationId xmlns:a16="http://schemas.microsoft.com/office/drawing/2014/main" id="{97CFF475-FBEC-8CB7-A83E-06A920D39EFA}"/>
              </a:ext>
            </a:extLst>
          </p:cNvPr>
          <p:cNvSpPr txBox="1"/>
          <p:nvPr>
            <p:custDataLst>
              <p:tags r:id="rId2"/>
            </p:custDataLst>
          </p:nvPr>
        </p:nvSpPr>
        <p:spPr>
          <a:xfrm>
            <a:off x="630215" y="1777008"/>
            <a:ext cx="8064896" cy="4708981"/>
          </a:xfrm>
          <a:prstGeom prst="rect">
            <a:avLst/>
          </a:prstGeom>
          <a:noFill/>
        </p:spPr>
        <p:txBody>
          <a:bodyPr wrap="square" rtlCol="0">
            <a:spAutoFit/>
          </a:bodyPr>
          <a:lstStyle/>
          <a:p>
            <a:r>
              <a:rPr lang="fr-CA" sz="2400" noProof="0" dirty="0"/>
              <a:t>L’équipe de Street </a:t>
            </a:r>
            <a:r>
              <a:rPr lang="fr-CA" sz="2400" noProof="0" dirty="0" err="1"/>
              <a:t>Health</a:t>
            </a:r>
            <a:r>
              <a:rPr lang="fr-CA" sz="2400" noProof="0" dirty="0"/>
              <a:t> a réalisé le sondage sur trois mois, de novembre 2006 à février 2007. L’échantillon représentatif était composé de 368 adultes en situation d’itinérance qui ont été sondés dans les banques alimentaires et les refuges du centre-ville de Toronto au sujet de leur santé et de leur accès aux soins de santé.</a:t>
            </a:r>
          </a:p>
          <a:p>
            <a:endParaRPr lang="fr-CA" sz="1200" noProof="0" dirty="0"/>
          </a:p>
          <a:p>
            <a:r>
              <a:rPr lang="fr-CA" sz="2400" noProof="0" dirty="0"/>
              <a:t>Aux fins de ce sondage, une personne était considérée en situation d’itinérance si elle était restée dans un refuge, dans la rue ou dans un espace public, ou avec une amie ou un ami ou un membre de sa famille, pendant au moins 10 jours au cours des 30 jours précédant le sondage. </a:t>
            </a:r>
          </a:p>
          <a:p>
            <a:endParaRPr lang="fr-CA" sz="2400" noProof="0" dirty="0"/>
          </a:p>
        </p:txBody>
      </p:sp>
    </p:spTree>
    <p:extLst>
      <p:ext uri="{BB962C8B-B14F-4D97-AF65-F5344CB8AC3E}">
        <p14:creationId xmlns:p14="http://schemas.microsoft.com/office/powerpoint/2010/main" val="264646188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D527-F31E-374D-840C-DC622348EF6C}"/>
              </a:ext>
            </a:extLst>
          </p:cNvPr>
          <p:cNvSpPr>
            <a:spLocks noGrp="1"/>
          </p:cNvSpPr>
          <p:nvPr>
            <p:ph type="title"/>
            <p:custDataLst>
              <p:tags r:id="rId1"/>
            </p:custDataLst>
          </p:nvPr>
        </p:nvSpPr>
        <p:spPr/>
        <p:txBody>
          <a:bodyPr/>
          <a:lstStyle/>
          <a:p>
            <a:r>
              <a:rPr lang="fr-CA" noProof="0" dirty="0"/>
              <a:t>Santé mentale</a:t>
            </a:r>
          </a:p>
        </p:txBody>
      </p:sp>
      <p:pic>
        <p:nvPicPr>
          <p:cNvPr id="5" name="Content Placeholder 4" descr="A screenshot of a cell phone&#10;&#10;Description automatically generated">
            <a:extLst>
              <a:ext uri="{FF2B5EF4-FFF2-40B4-BE49-F238E27FC236}">
                <a16:creationId xmlns:a16="http://schemas.microsoft.com/office/drawing/2014/main" id="{808F0F90-4E50-2E4F-9F0A-5AEFC770B23B}"/>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18156" y="1600200"/>
            <a:ext cx="5907687" cy="4421188"/>
          </a:xfrm>
        </p:spPr>
      </p:pic>
    </p:spTree>
    <p:extLst>
      <p:ext uri="{BB962C8B-B14F-4D97-AF65-F5344CB8AC3E}">
        <p14:creationId xmlns:p14="http://schemas.microsoft.com/office/powerpoint/2010/main" val="98001438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B1F4-CD68-434D-BB1A-85AF85BA696F}"/>
              </a:ext>
            </a:extLst>
          </p:cNvPr>
          <p:cNvSpPr>
            <a:spLocks noGrp="1"/>
          </p:cNvSpPr>
          <p:nvPr>
            <p:ph type="title"/>
            <p:custDataLst>
              <p:tags r:id="rId1"/>
            </p:custDataLst>
          </p:nvPr>
        </p:nvSpPr>
        <p:spPr/>
        <p:txBody>
          <a:bodyPr/>
          <a:lstStyle/>
          <a:p>
            <a:r>
              <a:rPr lang="fr-CA" noProof="0" dirty="0"/>
              <a:t>Santé mentale (suite)</a:t>
            </a:r>
          </a:p>
        </p:txBody>
      </p:sp>
      <p:sp>
        <p:nvSpPr>
          <p:cNvPr id="10" name="Espace réservé du contenu 9">
            <a:extLst>
              <a:ext uri="{FF2B5EF4-FFF2-40B4-BE49-F238E27FC236}">
                <a16:creationId xmlns:a16="http://schemas.microsoft.com/office/drawing/2014/main" id="{89A8C283-A5EA-24D8-3C9D-19B4F3B319F3}"/>
              </a:ext>
            </a:extLst>
          </p:cNvPr>
          <p:cNvSpPr>
            <a:spLocks noGrp="1"/>
          </p:cNvSpPr>
          <p:nvPr>
            <p:ph idx="1"/>
            <p:custDataLst>
              <p:tags r:id="rId2"/>
            </p:custDataLst>
          </p:nvPr>
        </p:nvSpPr>
        <p:spPr/>
        <p:txBody>
          <a:bodyPr/>
          <a:lstStyle/>
          <a:p>
            <a:pPr marL="0" indent="0">
              <a:buNone/>
            </a:pPr>
            <a:r>
              <a:rPr lang="fr-CA" b="1" noProof="0" dirty="0"/>
              <a:t>La vie quotidienne des personnes en situation d’itinérance est stressante et solitaire.</a:t>
            </a:r>
          </a:p>
          <a:p>
            <a:pPr marL="0" indent="0">
              <a:buNone/>
            </a:pPr>
            <a:r>
              <a:rPr lang="fr-CA" noProof="0" dirty="0"/>
              <a:t>Parmi les personnes en situation d’itinérance ayant répondu au sondage :</a:t>
            </a:r>
          </a:p>
          <a:p>
            <a:r>
              <a:rPr lang="fr-CA" dirty="0"/>
              <a:t>P</a:t>
            </a:r>
            <a:r>
              <a:rPr lang="fr-CA" noProof="0" dirty="0"/>
              <a:t>lus de la moitié avaient vécu une dépression sévère dans la dernière année.</a:t>
            </a:r>
          </a:p>
          <a:p>
            <a:r>
              <a:rPr lang="fr-CA" noProof="0" dirty="0"/>
              <a:t>Une sur dix avait fait une tentative de suicide dans la dernière année.</a:t>
            </a:r>
          </a:p>
          <a:p>
            <a:r>
              <a:rPr lang="fr-CA" noProof="0" dirty="0"/>
              <a:t>Une sur trois a dit n’avoir personne sur qui compter en cas de crise émotionnelle.</a:t>
            </a:r>
          </a:p>
        </p:txBody>
      </p:sp>
    </p:spTree>
    <p:extLst>
      <p:ext uri="{BB962C8B-B14F-4D97-AF65-F5344CB8AC3E}">
        <p14:creationId xmlns:p14="http://schemas.microsoft.com/office/powerpoint/2010/main" val="7228236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F226-C6B8-2F40-95EE-58D20450D285}"/>
              </a:ext>
            </a:extLst>
          </p:cNvPr>
          <p:cNvSpPr>
            <a:spLocks noGrp="1"/>
          </p:cNvSpPr>
          <p:nvPr>
            <p:ph type="title"/>
            <p:custDataLst>
              <p:tags r:id="rId1"/>
            </p:custDataLst>
          </p:nvPr>
        </p:nvSpPr>
        <p:spPr/>
        <p:txBody>
          <a:bodyPr/>
          <a:lstStyle/>
          <a:p>
            <a:r>
              <a:rPr lang="fr-CA" noProof="0" dirty="0"/>
              <a:t>Programme (suite)</a:t>
            </a:r>
          </a:p>
        </p:txBody>
      </p:sp>
      <p:sp>
        <p:nvSpPr>
          <p:cNvPr id="3" name="Content Placeholder 2">
            <a:extLst>
              <a:ext uri="{FF2B5EF4-FFF2-40B4-BE49-F238E27FC236}">
                <a16:creationId xmlns:a16="http://schemas.microsoft.com/office/drawing/2014/main" id="{75F7536B-B196-EF4E-AD7E-99A219441D96}"/>
              </a:ext>
            </a:extLst>
          </p:cNvPr>
          <p:cNvSpPr>
            <a:spLocks noGrp="1"/>
          </p:cNvSpPr>
          <p:nvPr>
            <p:ph idx="1"/>
            <p:custDataLst>
              <p:tags r:id="rId2"/>
            </p:custDataLst>
          </p:nvPr>
        </p:nvSpPr>
        <p:spPr/>
        <p:txBody>
          <a:bodyPr/>
          <a:lstStyle/>
          <a:p>
            <a:endParaRPr lang="fr-CA" noProof="0" dirty="0"/>
          </a:p>
          <a:p>
            <a:r>
              <a:rPr lang="fr-CA" noProof="0" dirty="0"/>
              <a:t>Mon parcours.</a:t>
            </a:r>
          </a:p>
          <a:p>
            <a:endParaRPr lang="fr-CA" noProof="0" dirty="0"/>
          </a:p>
          <a:p>
            <a:r>
              <a:rPr lang="fr-CA" noProof="0" dirty="0"/>
              <a:t>Origine de ce cours.</a:t>
            </a:r>
          </a:p>
          <a:p>
            <a:endParaRPr lang="fr-CA" noProof="0" dirty="0"/>
          </a:p>
          <a:p>
            <a:r>
              <a:rPr lang="fr-CA" noProof="0" dirty="0"/>
              <a:t>Merci à Amber </a:t>
            </a:r>
            <a:r>
              <a:rPr lang="fr-CA" noProof="0" dirty="0" err="1"/>
              <a:t>Heyd</a:t>
            </a:r>
            <a:r>
              <a:rPr lang="fr-CA" noProof="0" dirty="0"/>
              <a:t>.</a:t>
            </a:r>
          </a:p>
          <a:p>
            <a:pPr marL="0" indent="0">
              <a:buNone/>
            </a:pPr>
            <a:endParaRPr lang="fr-CA" noProof="0" dirty="0"/>
          </a:p>
          <a:p>
            <a:r>
              <a:rPr lang="fr-CA" noProof="0" dirty="0"/>
              <a:t>Merci d’attendre la fin d’un module avant de poser </a:t>
            </a:r>
            <a:r>
              <a:rPr lang="fr-CA" dirty="0"/>
              <a:t>vo</a:t>
            </a:r>
            <a:r>
              <a:rPr lang="fr-CA" noProof="0" dirty="0"/>
              <a:t>s questions.</a:t>
            </a:r>
          </a:p>
          <a:p>
            <a:endParaRPr lang="fr-CA" noProof="0" dirty="0"/>
          </a:p>
        </p:txBody>
      </p:sp>
    </p:spTree>
    <p:extLst>
      <p:ext uri="{BB962C8B-B14F-4D97-AF65-F5344CB8AC3E}">
        <p14:creationId xmlns:p14="http://schemas.microsoft.com/office/powerpoint/2010/main" val="370835672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D3E2-CA46-094C-A6E0-E65662E76CEE}"/>
              </a:ext>
            </a:extLst>
          </p:cNvPr>
          <p:cNvSpPr>
            <a:spLocks noGrp="1"/>
          </p:cNvSpPr>
          <p:nvPr>
            <p:ph type="title"/>
            <p:custDataLst>
              <p:tags r:id="rId1"/>
            </p:custDataLst>
          </p:nvPr>
        </p:nvSpPr>
        <p:spPr/>
        <p:txBody>
          <a:bodyPr/>
          <a:lstStyle/>
          <a:p>
            <a:r>
              <a:rPr lang="fr-CA" noProof="0" dirty="0"/>
              <a:t>Victimisation</a:t>
            </a:r>
          </a:p>
        </p:txBody>
      </p:sp>
      <p:sp>
        <p:nvSpPr>
          <p:cNvPr id="4" name="Espace réservé du contenu 3">
            <a:extLst>
              <a:ext uri="{FF2B5EF4-FFF2-40B4-BE49-F238E27FC236}">
                <a16:creationId xmlns:a16="http://schemas.microsoft.com/office/drawing/2014/main" id="{0C81EF3F-292D-B06A-A79A-23A85C37BF62}"/>
              </a:ext>
            </a:extLst>
          </p:cNvPr>
          <p:cNvSpPr>
            <a:spLocks noGrp="1"/>
          </p:cNvSpPr>
          <p:nvPr>
            <p:ph idx="1"/>
            <p:custDataLst>
              <p:tags r:id="rId2"/>
            </p:custDataLst>
          </p:nvPr>
        </p:nvSpPr>
        <p:spPr>
          <a:xfrm>
            <a:off x="457200" y="1844824"/>
            <a:ext cx="8229600" cy="4176464"/>
          </a:xfrm>
        </p:spPr>
        <p:txBody>
          <a:bodyPr/>
          <a:lstStyle/>
          <a:p>
            <a:pPr marL="0" indent="0">
              <a:buNone/>
            </a:pPr>
            <a:r>
              <a:rPr lang="fr-CA" b="1" noProof="0" dirty="0"/>
              <a:t>L’itinérance est une situation extrêmement dangereuse.</a:t>
            </a:r>
          </a:p>
          <a:p>
            <a:pPr marL="0" indent="0">
              <a:buNone/>
            </a:pPr>
            <a:r>
              <a:rPr lang="fr-CA" noProof="0" dirty="0"/>
              <a:t>Parmi les personnes en situation d’itinérance ayant répondu au sondage :</a:t>
            </a:r>
          </a:p>
          <a:p>
            <a:r>
              <a:rPr lang="fr-CA" noProof="0" dirty="0"/>
              <a:t>Une sur trois avait été agressée physiquement dans la dernière année.</a:t>
            </a:r>
          </a:p>
          <a:p>
            <a:r>
              <a:rPr lang="fr-CA" noProof="0" dirty="0"/>
              <a:t>Une sur huit avait été agressée physiquement par la police dans la dernière année.</a:t>
            </a:r>
          </a:p>
          <a:p>
            <a:r>
              <a:rPr lang="fr-CA" dirty="0"/>
              <a:t>U</a:t>
            </a:r>
            <a:r>
              <a:rPr lang="fr-CA" noProof="0" dirty="0"/>
              <a:t>ne femme sur cinq avait été violée ou agressée sexuellement dans la dernière année.</a:t>
            </a:r>
          </a:p>
        </p:txBody>
      </p:sp>
    </p:spTree>
    <p:extLst>
      <p:ext uri="{BB962C8B-B14F-4D97-AF65-F5344CB8AC3E}">
        <p14:creationId xmlns:p14="http://schemas.microsoft.com/office/powerpoint/2010/main" val="316553514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BAE4-7DAB-0E48-8048-D78ED6E87B72}"/>
              </a:ext>
            </a:extLst>
          </p:cNvPr>
          <p:cNvSpPr>
            <a:spLocks noGrp="1"/>
          </p:cNvSpPr>
          <p:nvPr>
            <p:ph type="title"/>
            <p:custDataLst>
              <p:tags r:id="rId1"/>
            </p:custDataLst>
          </p:nvPr>
        </p:nvSpPr>
        <p:spPr/>
        <p:txBody>
          <a:bodyPr>
            <a:normAutofit fontScale="90000"/>
          </a:bodyPr>
          <a:lstStyle/>
          <a:p>
            <a:r>
              <a:rPr lang="fr-CA" noProof="0" dirty="0"/>
              <a:t>Comparaison à la population générale</a:t>
            </a:r>
          </a:p>
        </p:txBody>
      </p:sp>
      <p:sp>
        <p:nvSpPr>
          <p:cNvPr id="4" name="Espace réservé du contenu 3">
            <a:extLst>
              <a:ext uri="{FF2B5EF4-FFF2-40B4-BE49-F238E27FC236}">
                <a16:creationId xmlns:a16="http://schemas.microsoft.com/office/drawing/2014/main" id="{C12546ED-74AB-9C3B-8CA8-B4FE72DDFCB2}"/>
              </a:ext>
            </a:extLst>
          </p:cNvPr>
          <p:cNvSpPr>
            <a:spLocks noGrp="1"/>
          </p:cNvSpPr>
          <p:nvPr>
            <p:ph idx="1"/>
            <p:custDataLst>
              <p:tags r:id="rId2"/>
            </p:custDataLst>
          </p:nvPr>
        </p:nvSpPr>
        <p:spPr>
          <a:xfrm>
            <a:off x="457200" y="1412776"/>
            <a:ext cx="8229600" cy="4724400"/>
          </a:xfrm>
        </p:spPr>
        <p:txBody>
          <a:bodyPr/>
          <a:lstStyle/>
          <a:p>
            <a:pPr marL="0" indent="0">
              <a:buNone/>
            </a:pPr>
            <a:r>
              <a:rPr lang="fr-CA" sz="2200" b="1" spc="-30" noProof="0" dirty="0"/>
              <a:t>Les personnes en situation d’itinérance ont un état de santé </a:t>
            </a:r>
            <a:r>
              <a:rPr lang="fr-CA" sz="2200" b="1" spc="-30" dirty="0"/>
              <a:t>substantiellement</a:t>
            </a:r>
            <a:r>
              <a:rPr lang="fr-CA" sz="2200" b="1" spc="-30" noProof="0" dirty="0"/>
              <a:t> inférieur à celui de la population générale</a:t>
            </a:r>
            <a:r>
              <a:rPr lang="fr-CA" sz="2200" spc="-30" noProof="0" dirty="0"/>
              <a:t>. </a:t>
            </a:r>
          </a:p>
          <a:p>
            <a:pPr marL="0" indent="0">
              <a:buNone/>
            </a:pPr>
            <a:r>
              <a:rPr lang="fr-CA" sz="2200" noProof="0" dirty="0"/>
              <a:t>Les personnes en situation d’itinérance ayant répondu au sondage étaient :</a:t>
            </a:r>
          </a:p>
          <a:p>
            <a:r>
              <a:rPr lang="fr-CA" sz="2200" noProof="0" dirty="0"/>
              <a:t>29 fois plus susceptibles d’avoir l’hépatite C</a:t>
            </a:r>
          </a:p>
          <a:p>
            <a:r>
              <a:rPr lang="fr-CA" sz="2200" noProof="0" dirty="0"/>
              <a:t>20 fois plus susceptibles d’être épileptiques</a:t>
            </a:r>
          </a:p>
          <a:p>
            <a:r>
              <a:rPr lang="fr-CA" sz="2200" noProof="0" dirty="0"/>
              <a:t>5 fois plus susceptibles d’avoir une maladie cardiaque</a:t>
            </a:r>
          </a:p>
          <a:p>
            <a:r>
              <a:rPr lang="fr-CA" sz="2200" noProof="0" dirty="0"/>
              <a:t>4 fois plus susceptibles d’avoir un cancer</a:t>
            </a:r>
          </a:p>
          <a:p>
            <a:r>
              <a:rPr lang="fr-CA" sz="2200" noProof="0" dirty="0"/>
              <a:t>3,5 fois plus susceptibles d’être asthmatiques</a:t>
            </a:r>
          </a:p>
          <a:p>
            <a:r>
              <a:rPr lang="fr-CA" sz="2200" noProof="0" dirty="0"/>
              <a:t>3 fois plus susceptibles de faire de l’arthrite ou d’avoir des rhumatismes</a:t>
            </a:r>
          </a:p>
          <a:p>
            <a:r>
              <a:rPr lang="fr-CA" sz="2200" noProof="0" dirty="0"/>
              <a:t>2 fois plus susceptibles d’être diabétiques</a:t>
            </a:r>
          </a:p>
        </p:txBody>
      </p:sp>
    </p:spTree>
    <p:extLst>
      <p:ext uri="{BB962C8B-B14F-4D97-AF65-F5344CB8AC3E}">
        <p14:creationId xmlns:p14="http://schemas.microsoft.com/office/powerpoint/2010/main" val="306234792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84-3712-A843-98DA-AC23E81E960A}"/>
              </a:ext>
            </a:extLst>
          </p:cNvPr>
          <p:cNvSpPr>
            <a:spLocks noGrp="1"/>
          </p:cNvSpPr>
          <p:nvPr>
            <p:ph type="title"/>
            <p:custDataLst>
              <p:tags r:id="rId1"/>
            </p:custDataLst>
          </p:nvPr>
        </p:nvSpPr>
        <p:spPr/>
        <p:txBody>
          <a:bodyPr/>
          <a:lstStyle/>
          <a:p>
            <a:r>
              <a:rPr lang="fr-CA" noProof="0" dirty="0"/>
              <a:t>Douleur</a:t>
            </a:r>
          </a:p>
        </p:txBody>
      </p:sp>
      <p:pic>
        <p:nvPicPr>
          <p:cNvPr id="5" name="Content Placeholder 4" descr="A screenshot of a cell phone&#10;&#10;Description automatically generated">
            <a:extLst>
              <a:ext uri="{FF2B5EF4-FFF2-40B4-BE49-F238E27FC236}">
                <a16:creationId xmlns:a16="http://schemas.microsoft.com/office/drawing/2014/main" id="{AF57C33C-6D60-B84A-9898-0BBE5C82C49E}"/>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754204" y="1600200"/>
            <a:ext cx="5635591" cy="4421188"/>
          </a:xfrm>
        </p:spPr>
      </p:pic>
    </p:spTree>
    <p:extLst>
      <p:ext uri="{BB962C8B-B14F-4D97-AF65-F5344CB8AC3E}">
        <p14:creationId xmlns:p14="http://schemas.microsoft.com/office/powerpoint/2010/main" val="135614291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4E58-542B-D272-A117-7D03D5D8F1D0}"/>
              </a:ext>
            </a:extLst>
          </p:cNvPr>
          <p:cNvSpPr>
            <a:spLocks noGrp="1"/>
          </p:cNvSpPr>
          <p:nvPr>
            <p:ph type="title"/>
            <p:custDataLst>
              <p:tags r:id="rId1"/>
            </p:custDataLst>
          </p:nvPr>
        </p:nvSpPr>
        <p:spPr/>
        <p:txBody>
          <a:bodyPr/>
          <a:lstStyle/>
          <a:p>
            <a:r>
              <a:rPr lang="fr-CA" noProof="0" dirty="0"/>
              <a:t>Mortalité</a:t>
            </a:r>
          </a:p>
        </p:txBody>
      </p:sp>
      <p:sp>
        <p:nvSpPr>
          <p:cNvPr id="3" name="Content Placeholder 2">
            <a:extLst>
              <a:ext uri="{FF2B5EF4-FFF2-40B4-BE49-F238E27FC236}">
                <a16:creationId xmlns:a16="http://schemas.microsoft.com/office/drawing/2014/main" id="{A4BEDB82-F526-2CE1-010C-1C5050FABB86}"/>
              </a:ext>
            </a:extLst>
          </p:cNvPr>
          <p:cNvSpPr>
            <a:spLocks noGrp="1"/>
          </p:cNvSpPr>
          <p:nvPr>
            <p:ph idx="1"/>
            <p:custDataLst>
              <p:tags r:id="rId2"/>
            </p:custDataLst>
          </p:nvPr>
        </p:nvSpPr>
        <p:spPr/>
        <p:txBody>
          <a:bodyPr/>
          <a:lstStyle/>
          <a:p>
            <a:pPr marL="0" indent="0">
              <a:buNone/>
            </a:pPr>
            <a:endParaRPr lang="fr-CA" noProof="0" dirty="0"/>
          </a:p>
          <a:p>
            <a:pPr marL="0" indent="0">
              <a:buNone/>
            </a:pPr>
            <a:r>
              <a:rPr lang="fr-CA" noProof="0" dirty="0"/>
              <a:t>Les personnes </a:t>
            </a:r>
            <a:r>
              <a:rPr lang="fr-CA" dirty="0"/>
              <a:t>dans la quarantaine ou la cinquantaine </a:t>
            </a:r>
            <a:r>
              <a:rPr lang="fr-CA" noProof="0" dirty="0"/>
              <a:t>en situation d’itinérance développent souvent des problèmes de santé qu’on voit communément chez des personnes bien plus âgées.</a:t>
            </a:r>
          </a:p>
          <a:p>
            <a:pPr marL="0" indent="0">
              <a:buNone/>
            </a:pPr>
            <a:r>
              <a:rPr lang="fr-CA" noProof="0" dirty="0"/>
              <a:t>				— Stephen Hwang</a:t>
            </a:r>
          </a:p>
          <a:p>
            <a:pPr marL="0" indent="0">
              <a:buNone/>
            </a:pPr>
            <a:endParaRPr lang="fr-CA" noProof="0" dirty="0"/>
          </a:p>
          <a:p>
            <a:pPr marL="0" indent="0">
              <a:buNone/>
            </a:pPr>
            <a:endParaRPr lang="fr-CA" noProof="0" dirty="0"/>
          </a:p>
        </p:txBody>
      </p:sp>
    </p:spTree>
    <p:extLst>
      <p:ext uri="{BB962C8B-B14F-4D97-AF65-F5344CB8AC3E}">
        <p14:creationId xmlns:p14="http://schemas.microsoft.com/office/powerpoint/2010/main" val="433845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B5F6-8C5F-49F2-7ECB-104B9C22D0F9}"/>
              </a:ext>
            </a:extLst>
          </p:cNvPr>
          <p:cNvSpPr>
            <a:spLocks noGrp="1"/>
          </p:cNvSpPr>
          <p:nvPr>
            <p:ph type="title"/>
            <p:custDataLst>
              <p:tags r:id="rId1"/>
            </p:custDataLst>
          </p:nvPr>
        </p:nvSpPr>
        <p:spPr/>
        <p:txBody>
          <a:bodyPr/>
          <a:lstStyle/>
          <a:p>
            <a:r>
              <a:rPr lang="fr-CA" noProof="0" dirty="0"/>
              <a:t>Facteurs contributifs</a:t>
            </a:r>
          </a:p>
        </p:txBody>
      </p:sp>
      <p:sp>
        <p:nvSpPr>
          <p:cNvPr id="3" name="Content Placeholder 2">
            <a:extLst>
              <a:ext uri="{FF2B5EF4-FFF2-40B4-BE49-F238E27FC236}">
                <a16:creationId xmlns:a16="http://schemas.microsoft.com/office/drawing/2014/main" id="{1AFE5B33-D65B-1A4B-DEE6-6ECEEAF38210}"/>
              </a:ext>
            </a:extLst>
          </p:cNvPr>
          <p:cNvSpPr>
            <a:spLocks noGrp="1"/>
          </p:cNvSpPr>
          <p:nvPr>
            <p:ph idx="1"/>
            <p:custDataLst>
              <p:tags r:id="rId2"/>
            </p:custDataLst>
          </p:nvPr>
        </p:nvSpPr>
        <p:spPr/>
        <p:txBody>
          <a:bodyPr/>
          <a:lstStyle/>
          <a:p>
            <a:endParaRPr lang="fr-CA" noProof="0" dirty="0"/>
          </a:p>
          <a:p>
            <a:r>
              <a:rPr lang="fr-CA" noProof="0" dirty="0"/>
              <a:t>Faible revenu</a:t>
            </a:r>
          </a:p>
          <a:p>
            <a:endParaRPr lang="fr-CA" noProof="0" dirty="0"/>
          </a:p>
          <a:p>
            <a:r>
              <a:rPr lang="fr-CA" noProof="0" dirty="0"/>
              <a:t>Traumatisme</a:t>
            </a:r>
          </a:p>
          <a:p>
            <a:endParaRPr lang="fr-CA" noProof="0" dirty="0"/>
          </a:p>
          <a:p>
            <a:r>
              <a:rPr lang="fr-CA" noProof="0" dirty="0"/>
              <a:t>Exposition aux intempéries</a:t>
            </a:r>
          </a:p>
          <a:p>
            <a:endParaRPr lang="fr-CA" noProof="0" dirty="0"/>
          </a:p>
          <a:p>
            <a:r>
              <a:rPr lang="fr-CA" noProof="0" dirty="0"/>
              <a:t>Hébergement collectif</a:t>
            </a:r>
          </a:p>
        </p:txBody>
      </p:sp>
    </p:spTree>
    <p:extLst>
      <p:ext uri="{BB962C8B-B14F-4D97-AF65-F5344CB8AC3E}">
        <p14:creationId xmlns:p14="http://schemas.microsoft.com/office/powerpoint/2010/main" val="400640737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62D7-22D4-2585-480A-DFE136F6C334}"/>
              </a:ext>
            </a:extLst>
          </p:cNvPr>
          <p:cNvSpPr>
            <a:spLocks noGrp="1"/>
          </p:cNvSpPr>
          <p:nvPr>
            <p:ph type="title"/>
            <p:custDataLst>
              <p:tags r:id="rId1"/>
            </p:custDataLst>
          </p:nvPr>
        </p:nvSpPr>
        <p:spPr/>
        <p:txBody>
          <a:bodyPr/>
          <a:lstStyle/>
          <a:p>
            <a:r>
              <a:rPr lang="fr-CA" noProof="0" dirty="0"/>
              <a:t>Facteurs contributifs (suite)</a:t>
            </a:r>
          </a:p>
        </p:txBody>
      </p:sp>
      <p:sp>
        <p:nvSpPr>
          <p:cNvPr id="3" name="Content Placeholder 2">
            <a:extLst>
              <a:ext uri="{FF2B5EF4-FFF2-40B4-BE49-F238E27FC236}">
                <a16:creationId xmlns:a16="http://schemas.microsoft.com/office/drawing/2014/main" id="{120E15D2-4EA2-A7E4-CE68-0971D3752029}"/>
              </a:ext>
            </a:extLst>
          </p:cNvPr>
          <p:cNvSpPr>
            <a:spLocks noGrp="1"/>
          </p:cNvSpPr>
          <p:nvPr>
            <p:ph idx="1"/>
            <p:custDataLst>
              <p:tags r:id="rId2"/>
            </p:custDataLst>
          </p:nvPr>
        </p:nvSpPr>
        <p:spPr/>
        <p:txBody>
          <a:bodyPr/>
          <a:lstStyle/>
          <a:p>
            <a:endParaRPr lang="fr-CA" noProof="0" dirty="0"/>
          </a:p>
          <a:p>
            <a:r>
              <a:rPr lang="fr-CA" noProof="0" dirty="0"/>
              <a:t>Manque de sommeil</a:t>
            </a:r>
          </a:p>
          <a:p>
            <a:endParaRPr lang="fr-CA" noProof="0" dirty="0"/>
          </a:p>
          <a:p>
            <a:r>
              <a:rPr lang="fr-CA" noProof="0" dirty="0"/>
              <a:t>Vols et voie</a:t>
            </a:r>
            <a:r>
              <a:rPr lang="fr-CA" dirty="0"/>
              <a:t>s</a:t>
            </a:r>
            <a:r>
              <a:rPr lang="fr-CA" noProof="0" dirty="0"/>
              <a:t> de fait</a:t>
            </a:r>
          </a:p>
          <a:p>
            <a:endParaRPr lang="fr-CA" noProof="0" dirty="0"/>
          </a:p>
          <a:p>
            <a:r>
              <a:rPr lang="fr-CA" noProof="0" dirty="0"/>
              <a:t>Manque de soins de santé primaires</a:t>
            </a:r>
          </a:p>
          <a:p>
            <a:endParaRPr lang="fr-CA" noProof="0" dirty="0"/>
          </a:p>
          <a:p>
            <a:r>
              <a:rPr lang="fr-CA" noProof="0" dirty="0"/>
              <a:t>Absence d’assurance maladie</a:t>
            </a:r>
          </a:p>
        </p:txBody>
      </p:sp>
    </p:spTree>
    <p:extLst>
      <p:ext uri="{BB962C8B-B14F-4D97-AF65-F5344CB8AC3E}">
        <p14:creationId xmlns:p14="http://schemas.microsoft.com/office/powerpoint/2010/main" val="104627671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1811-2011-B2D5-CF19-B3D21063C4C3}"/>
              </a:ext>
            </a:extLst>
          </p:cNvPr>
          <p:cNvSpPr>
            <a:spLocks noGrp="1"/>
          </p:cNvSpPr>
          <p:nvPr>
            <p:ph type="title"/>
            <p:custDataLst>
              <p:tags r:id="rId1"/>
            </p:custDataLst>
          </p:nvPr>
        </p:nvSpPr>
        <p:spPr/>
        <p:txBody>
          <a:bodyPr/>
          <a:lstStyle/>
          <a:p>
            <a:r>
              <a:rPr lang="fr-CA" noProof="0" dirty="0"/>
              <a:t>Facteurs contributifs (suite)</a:t>
            </a:r>
          </a:p>
        </p:txBody>
      </p:sp>
      <p:sp>
        <p:nvSpPr>
          <p:cNvPr id="3" name="Content Placeholder 2">
            <a:extLst>
              <a:ext uri="{FF2B5EF4-FFF2-40B4-BE49-F238E27FC236}">
                <a16:creationId xmlns:a16="http://schemas.microsoft.com/office/drawing/2014/main" id="{66F43F71-51E1-1090-681C-F728286C5A28}"/>
              </a:ext>
            </a:extLst>
          </p:cNvPr>
          <p:cNvSpPr>
            <a:spLocks noGrp="1"/>
          </p:cNvSpPr>
          <p:nvPr>
            <p:ph idx="1"/>
            <p:custDataLst>
              <p:tags r:id="rId2"/>
            </p:custDataLst>
          </p:nvPr>
        </p:nvSpPr>
        <p:spPr/>
        <p:txBody>
          <a:bodyPr/>
          <a:lstStyle/>
          <a:p>
            <a:endParaRPr lang="fr-CA" noProof="0" dirty="0"/>
          </a:p>
          <a:p>
            <a:r>
              <a:rPr lang="fr-CA" noProof="0" dirty="0"/>
              <a:t>Planification inappropriée de la libération</a:t>
            </a:r>
          </a:p>
          <a:p>
            <a:endParaRPr lang="fr-CA" noProof="0" dirty="0"/>
          </a:p>
          <a:p>
            <a:r>
              <a:rPr lang="fr-CA" noProof="0" dirty="0"/>
              <a:t>Stigmatisation</a:t>
            </a:r>
          </a:p>
        </p:txBody>
      </p:sp>
    </p:spTree>
    <p:extLst>
      <p:ext uri="{BB962C8B-B14F-4D97-AF65-F5344CB8AC3E}">
        <p14:creationId xmlns:p14="http://schemas.microsoft.com/office/powerpoint/2010/main" val="71735642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2124-BE37-F4F9-C210-0CD79008F5C3}"/>
              </a:ext>
            </a:extLst>
          </p:cNvPr>
          <p:cNvSpPr>
            <a:spLocks noGrp="1"/>
          </p:cNvSpPr>
          <p:nvPr>
            <p:ph type="title"/>
            <p:custDataLst>
              <p:tags r:id="rId1"/>
            </p:custDataLst>
          </p:nvPr>
        </p:nvSpPr>
        <p:spPr/>
        <p:txBody>
          <a:bodyPr/>
          <a:lstStyle/>
          <a:p>
            <a:r>
              <a:rPr lang="fr-CA" noProof="0" dirty="0"/>
              <a:t>Pratiques prometteuses</a:t>
            </a:r>
          </a:p>
        </p:txBody>
      </p:sp>
      <p:sp>
        <p:nvSpPr>
          <p:cNvPr id="3" name="Content Placeholder 2">
            <a:extLst>
              <a:ext uri="{FF2B5EF4-FFF2-40B4-BE49-F238E27FC236}">
                <a16:creationId xmlns:a16="http://schemas.microsoft.com/office/drawing/2014/main" id="{93FE907C-E54C-57E2-CFBD-FA98EE239412}"/>
              </a:ext>
            </a:extLst>
          </p:cNvPr>
          <p:cNvSpPr>
            <a:spLocks noGrp="1"/>
          </p:cNvSpPr>
          <p:nvPr>
            <p:ph idx="1"/>
            <p:custDataLst>
              <p:tags r:id="rId2"/>
            </p:custDataLst>
          </p:nvPr>
        </p:nvSpPr>
        <p:spPr/>
        <p:txBody>
          <a:bodyPr/>
          <a:lstStyle/>
          <a:p>
            <a:r>
              <a:rPr lang="fr-CA" noProof="0" dirty="0"/>
              <a:t>Répit médical</a:t>
            </a:r>
          </a:p>
          <a:p>
            <a:endParaRPr lang="fr-CA" noProof="0" dirty="0"/>
          </a:p>
          <a:p>
            <a:r>
              <a:rPr lang="fr-CA" noProof="0" dirty="0"/>
              <a:t>Gestion de cas</a:t>
            </a:r>
          </a:p>
          <a:p>
            <a:endParaRPr lang="fr-CA" noProof="0" dirty="0"/>
          </a:p>
          <a:p>
            <a:r>
              <a:rPr lang="fr-CA" noProof="0" dirty="0"/>
              <a:t>Réduction des préjudices</a:t>
            </a:r>
          </a:p>
          <a:p>
            <a:endParaRPr lang="fr-CA" noProof="0" dirty="0"/>
          </a:p>
          <a:p>
            <a:r>
              <a:rPr lang="fr-CA" noProof="0" dirty="0"/>
              <a:t>Soins de santé dans les installations d’urgence</a:t>
            </a:r>
          </a:p>
          <a:p>
            <a:endParaRPr lang="fr-CA" noProof="0" dirty="0"/>
          </a:p>
          <a:p>
            <a:r>
              <a:rPr lang="fr-CA" noProof="0" dirty="0"/>
              <a:t>Amélioration des congés de l’hôpital</a:t>
            </a:r>
          </a:p>
        </p:txBody>
      </p:sp>
    </p:spTree>
    <p:extLst>
      <p:ext uri="{BB962C8B-B14F-4D97-AF65-F5344CB8AC3E}">
        <p14:creationId xmlns:p14="http://schemas.microsoft.com/office/powerpoint/2010/main" val="210769605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1E8B-38EE-5137-CC08-8F57FF1BB1E4}"/>
              </a:ext>
            </a:extLst>
          </p:cNvPr>
          <p:cNvSpPr>
            <a:spLocks noGrp="1"/>
          </p:cNvSpPr>
          <p:nvPr>
            <p:ph type="title"/>
            <p:custDataLst>
              <p:tags r:id="rId1"/>
            </p:custDataLst>
          </p:nvPr>
        </p:nvSpPr>
        <p:spPr/>
        <p:txBody>
          <a:bodyPr/>
          <a:lstStyle/>
          <a:p>
            <a:r>
              <a:rPr lang="fr-CA" noProof="0" dirty="0"/>
              <a:t>Lectures supplémentaires</a:t>
            </a:r>
          </a:p>
        </p:txBody>
      </p:sp>
      <p:pic>
        <p:nvPicPr>
          <p:cNvPr id="5" name="Content Placeholder 4" descr="A close-up of a book&#10;&#10;Description automatically generated with low confidence">
            <a:extLst>
              <a:ext uri="{FF2B5EF4-FFF2-40B4-BE49-F238E27FC236}">
                <a16:creationId xmlns:a16="http://schemas.microsoft.com/office/drawing/2014/main" id="{110572C2-183A-1640-B803-4815EECE8437}"/>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457200" y="1672028"/>
            <a:ext cx="8229600" cy="4277532"/>
          </a:xfrm>
        </p:spPr>
      </p:pic>
    </p:spTree>
    <p:extLst>
      <p:ext uri="{BB962C8B-B14F-4D97-AF65-F5344CB8AC3E}">
        <p14:creationId xmlns:p14="http://schemas.microsoft.com/office/powerpoint/2010/main" val="249688341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057C-D0E9-6C49-883F-6E40302A495A}"/>
              </a:ext>
            </a:extLst>
          </p:cNvPr>
          <p:cNvSpPr>
            <a:spLocks noGrp="1"/>
          </p:cNvSpPr>
          <p:nvPr>
            <p:ph type="title"/>
            <p:custDataLst>
              <p:tags r:id="rId1"/>
            </p:custDataLst>
          </p:nvPr>
        </p:nvSpPr>
        <p:spPr/>
        <p:txBody>
          <a:bodyPr/>
          <a:lstStyle/>
          <a:p>
            <a:r>
              <a:rPr lang="fr-CA" noProof="0" dirty="0"/>
              <a:t>Fin du module</a:t>
            </a:r>
          </a:p>
        </p:txBody>
      </p:sp>
      <p:sp>
        <p:nvSpPr>
          <p:cNvPr id="3" name="Content Placeholder 2">
            <a:extLst>
              <a:ext uri="{FF2B5EF4-FFF2-40B4-BE49-F238E27FC236}">
                <a16:creationId xmlns:a16="http://schemas.microsoft.com/office/drawing/2014/main" id="{7F505A10-BB88-2940-A2F6-DD3FD898F8F0}"/>
              </a:ext>
            </a:extLst>
          </p:cNvPr>
          <p:cNvSpPr>
            <a:spLocks noGrp="1"/>
          </p:cNvSpPr>
          <p:nvPr>
            <p:ph idx="1"/>
            <p:custDataLst>
              <p:tags r:id="rId2"/>
            </p:custDataLst>
          </p:nvPr>
        </p:nvSpPr>
        <p:spPr/>
        <p:txBody>
          <a:bodyPr/>
          <a:lstStyle/>
          <a:p>
            <a:endParaRPr lang="fr-CA" noProof="0" dirty="0"/>
          </a:p>
          <a:p>
            <a:r>
              <a:rPr lang="fr-CA" dirty="0"/>
              <a:t>Qu’en</a:t>
            </a:r>
            <a:r>
              <a:rPr lang="fr-CA" noProof="0" dirty="0"/>
              <a:t> pensez-vous?</a:t>
            </a:r>
          </a:p>
        </p:txBody>
      </p:sp>
    </p:spTree>
    <p:extLst>
      <p:ext uri="{BB962C8B-B14F-4D97-AF65-F5344CB8AC3E}">
        <p14:creationId xmlns:p14="http://schemas.microsoft.com/office/powerpoint/2010/main" val="38757725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D390-3C4C-5A43-8AA3-D4ED63C74E2A}"/>
              </a:ext>
            </a:extLst>
          </p:cNvPr>
          <p:cNvSpPr>
            <a:spLocks noGrp="1"/>
          </p:cNvSpPr>
          <p:nvPr>
            <p:ph type="title"/>
            <p:custDataLst>
              <p:tags r:id="rId1"/>
            </p:custDataLst>
          </p:nvPr>
        </p:nvSpPr>
        <p:spPr/>
        <p:txBody>
          <a:bodyPr/>
          <a:lstStyle/>
          <a:p>
            <a:r>
              <a:rPr lang="fr-CA" noProof="0" dirty="0"/>
              <a:t>Programme (suite)</a:t>
            </a:r>
          </a:p>
        </p:txBody>
      </p:sp>
      <p:sp>
        <p:nvSpPr>
          <p:cNvPr id="3" name="Content Placeholder 2">
            <a:extLst>
              <a:ext uri="{FF2B5EF4-FFF2-40B4-BE49-F238E27FC236}">
                <a16:creationId xmlns:a16="http://schemas.microsoft.com/office/drawing/2014/main" id="{05063FE2-A8E1-CA4D-9ECD-0EF3369DB2A9}"/>
              </a:ext>
            </a:extLst>
          </p:cNvPr>
          <p:cNvSpPr>
            <a:spLocks noGrp="1"/>
          </p:cNvSpPr>
          <p:nvPr>
            <p:ph idx="1"/>
            <p:custDataLst>
              <p:tags r:id="rId2"/>
            </p:custDataLst>
          </p:nvPr>
        </p:nvSpPr>
        <p:spPr/>
        <p:txBody>
          <a:bodyPr/>
          <a:lstStyle/>
          <a:p>
            <a:endParaRPr lang="fr-CA" noProof="0" dirty="0"/>
          </a:p>
          <a:p>
            <a:r>
              <a:rPr lang="fr-CA" noProof="0" dirty="0"/>
              <a:t>N’hésitez pas à m’envoyer </a:t>
            </a:r>
            <a:r>
              <a:rPr lang="fr-CA" dirty="0"/>
              <a:t>par courriel vos</a:t>
            </a:r>
            <a:r>
              <a:rPr lang="fr-CA" noProof="0" dirty="0"/>
              <a:t> questions de suivi après le cours (par exemple, pouvez-vous m’en dire plus au sujet de X, ou pouvez-vous m’indiquer des ressources sur Y?).</a:t>
            </a:r>
          </a:p>
          <a:p>
            <a:endParaRPr lang="fr-CA" noProof="0" dirty="0"/>
          </a:p>
          <a:p>
            <a:r>
              <a:rPr lang="fr-CA" u="sng" noProof="0" dirty="0"/>
              <a:t>Courriel</a:t>
            </a:r>
            <a:r>
              <a:rPr lang="fr-CA" noProof="0" dirty="0"/>
              <a:t> : </a:t>
            </a:r>
            <a:r>
              <a:rPr lang="fr-CA" noProof="0" dirty="0">
                <a:hlinkClick r:id="rId5"/>
                <a:hlinkMouseOver r:id="rId5"/>
              </a:rPr>
              <a:t>falvo.nicholas@gmail.com</a:t>
            </a:r>
            <a:endParaRPr lang="fr-CA" noProof="0" dirty="0"/>
          </a:p>
          <a:p>
            <a:pPr marL="0" indent="0">
              <a:buNone/>
            </a:pPr>
            <a:endParaRPr lang="fr-CA" noProof="0" dirty="0"/>
          </a:p>
          <a:p>
            <a:endParaRPr lang="fr-CA" noProof="0" dirty="0"/>
          </a:p>
          <a:p>
            <a:endParaRPr lang="fr-CA" noProof="0" dirty="0"/>
          </a:p>
        </p:txBody>
      </p:sp>
    </p:spTree>
    <p:extLst>
      <p:ext uri="{BB962C8B-B14F-4D97-AF65-F5344CB8AC3E}">
        <p14:creationId xmlns:p14="http://schemas.microsoft.com/office/powerpoint/2010/main" val="148504712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custDataLst>
              <p:tags r:id="rId1"/>
            </p:custDataLst>
          </p:nvPr>
        </p:nvSpPr>
        <p:spPr/>
        <p:txBody>
          <a:bodyPr/>
          <a:lstStyle/>
          <a:p>
            <a:pPr algn="ctr" fontAlgn="auto">
              <a:spcAft>
                <a:spcPct val="0"/>
              </a:spcAft>
              <a:defRPr/>
            </a:pPr>
            <a:br>
              <a:rPr lang="fr-CA" noProof="0" dirty="0">
                <a:ea typeface="+mj-ea"/>
                <a:cs typeface="+mj-cs"/>
              </a:rPr>
            </a:br>
            <a:br>
              <a:rPr lang="fr-CA" noProof="0" dirty="0">
                <a:ea typeface="+mj-ea"/>
                <a:cs typeface="+mj-cs"/>
              </a:rPr>
            </a:br>
            <a:r>
              <a:rPr lang="fr-CA" noProof="0" dirty="0">
                <a:ea typeface="+mj-ea"/>
                <a:cs typeface="+mj-cs"/>
              </a:rPr>
              <a:t> </a:t>
            </a:r>
            <a:br>
              <a:rPr lang="fr-CA" noProof="0" dirty="0">
                <a:ea typeface="+mj-ea"/>
                <a:cs typeface="+mj-cs"/>
              </a:rPr>
            </a:br>
            <a:r>
              <a:rPr lang="fr-CA" sz="4400" noProof="0" dirty="0"/>
              <a:t>La Stratégie nationale sur le logement ET Vers un chez-soi</a:t>
            </a:r>
            <a:endParaRPr lang="fr-CA" noProof="0"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custDataLst>
              <p:tags r:id="rId2"/>
            </p:custDataLst>
          </p:nvPr>
        </p:nvSpPr>
        <p:spPr>
          <a:xfrm>
            <a:off x="685800" y="3505200"/>
            <a:ext cx="7630616" cy="2804120"/>
          </a:xfrm>
        </p:spPr>
        <p:txBody>
          <a:bodyPr rtlCol="0">
            <a:normAutofit lnSpcReduction="10000"/>
          </a:bodyPr>
          <a:lstStyle/>
          <a:p>
            <a:pPr algn="ctr" fontAlgn="auto">
              <a:spcAft>
                <a:spcPct val="0"/>
              </a:spcAft>
              <a:defRPr/>
            </a:pPr>
            <a:r>
              <a:rPr lang="fr-CA" sz="2000" b="1" noProof="0" dirty="0">
                <a:ea typeface="+mn-ea"/>
                <a:cs typeface="+mn-cs"/>
              </a:rPr>
              <a:t>Nick </a:t>
            </a:r>
            <a:r>
              <a:rPr lang="fr-CA" sz="2000" b="1" noProof="0" dirty="0" err="1">
                <a:ea typeface="+mn-ea"/>
                <a:cs typeface="+mn-cs"/>
              </a:rPr>
              <a:t>Falvo</a:t>
            </a:r>
            <a:r>
              <a:rPr lang="fr-CA" sz="2000" b="1" noProof="0" dirty="0">
                <a:ea typeface="+mn-ea"/>
                <a:cs typeface="+mn-cs"/>
              </a:rPr>
              <a:t>, Ph. D.</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Introduction à l’itinérance</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Préparé pour :</a:t>
            </a:r>
          </a:p>
          <a:p>
            <a:pPr algn="ctr" fontAlgn="auto">
              <a:spcAft>
                <a:spcPct val="0"/>
              </a:spcAft>
              <a:defRPr/>
            </a:pPr>
            <a:r>
              <a:rPr lang="fr-CA" sz="2000" noProof="0" dirty="0">
                <a:ea typeface="+mn-ea"/>
                <a:cs typeface="+mn-cs"/>
              </a:rPr>
              <a:t>Excellence en santé Canada</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Les 16 et 17 octobre 2024</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custDataLst>
              <p:tags r:id="rId1"/>
            </p:custDataLst>
          </p:nvPr>
        </p:nvSpPr>
        <p:spPr/>
        <p:txBody>
          <a:bodyPr/>
          <a:lstStyle/>
          <a:p>
            <a:r>
              <a:rPr lang="fr-CA" noProof="0" dirty="0"/>
              <a:t>Programme</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custDataLst>
              <p:tags r:id="rId2"/>
            </p:custDataLst>
          </p:nvPr>
        </p:nvSpPr>
        <p:spPr/>
        <p:txBody>
          <a:bodyPr/>
          <a:lstStyle/>
          <a:p>
            <a:pPr marL="0" indent="0">
              <a:buNone/>
            </a:pPr>
            <a:endParaRPr lang="fr-CA" noProof="0" dirty="0"/>
          </a:p>
          <a:p>
            <a:r>
              <a:rPr lang="fr-CA" noProof="0" dirty="0"/>
              <a:t>Stratégie nationale sur le logement (SNL)</a:t>
            </a:r>
          </a:p>
          <a:p>
            <a:endParaRPr lang="fr-CA" noProof="0" dirty="0"/>
          </a:p>
          <a:p>
            <a:r>
              <a:rPr lang="fr-CA" noProof="0" dirty="0"/>
              <a:t>Vers un chez-soi</a:t>
            </a:r>
          </a:p>
          <a:p>
            <a:endParaRPr lang="fr-CA" noProof="0" dirty="0"/>
          </a:p>
          <a:p>
            <a:r>
              <a:rPr lang="fr-CA" noProof="0" dirty="0"/>
              <a:t>Réponses à la COVID</a:t>
            </a:r>
          </a:p>
          <a:p>
            <a:endParaRPr lang="fr-CA" noProof="0" dirty="0"/>
          </a:p>
          <a:p>
            <a:r>
              <a:rPr lang="fr-CA" noProof="0" dirty="0"/>
              <a:t>Récents budgets fédéraux</a:t>
            </a:r>
          </a:p>
        </p:txBody>
      </p:sp>
    </p:spTree>
    <p:extLst>
      <p:ext uri="{BB962C8B-B14F-4D97-AF65-F5344CB8AC3E}">
        <p14:creationId xmlns:p14="http://schemas.microsoft.com/office/powerpoint/2010/main" val="29753169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3938-067A-804D-B75A-F464D14F8D22}"/>
              </a:ext>
            </a:extLst>
          </p:cNvPr>
          <p:cNvSpPr>
            <a:spLocks noGrp="1"/>
          </p:cNvSpPr>
          <p:nvPr>
            <p:ph type="title"/>
            <p:custDataLst>
              <p:tags r:id="rId1"/>
            </p:custDataLst>
          </p:nvPr>
        </p:nvSpPr>
        <p:spPr/>
        <p:txBody>
          <a:bodyPr/>
          <a:lstStyle/>
          <a:p>
            <a:r>
              <a:rPr lang="fr-CA" dirty="0"/>
              <a:t>Portrait du </a:t>
            </a:r>
            <a:r>
              <a:rPr lang="fr-CA" noProof="0" dirty="0"/>
              <a:t>financement</a:t>
            </a:r>
          </a:p>
        </p:txBody>
      </p:sp>
      <p:sp>
        <p:nvSpPr>
          <p:cNvPr id="3" name="Content Placeholder 2">
            <a:extLst>
              <a:ext uri="{FF2B5EF4-FFF2-40B4-BE49-F238E27FC236}">
                <a16:creationId xmlns:a16="http://schemas.microsoft.com/office/drawing/2014/main" id="{4650B986-BCB1-4440-8A8A-36C22950F392}"/>
              </a:ext>
            </a:extLst>
          </p:cNvPr>
          <p:cNvSpPr>
            <a:spLocks noGrp="1"/>
          </p:cNvSpPr>
          <p:nvPr>
            <p:ph idx="1"/>
            <p:custDataLst>
              <p:tags r:id="rId2"/>
            </p:custDataLst>
          </p:nvPr>
        </p:nvSpPr>
        <p:spPr>
          <a:xfrm>
            <a:off x="457200" y="1600200"/>
            <a:ext cx="8229600" cy="4724400"/>
          </a:xfrm>
        </p:spPr>
        <p:txBody>
          <a:bodyPr/>
          <a:lstStyle/>
          <a:p>
            <a:r>
              <a:rPr lang="fr-CA" noProof="0" dirty="0"/>
              <a:t>À l’échelle du Canada, le financement fédéral consacré à la lutte contre l’itinérance demeure plutôt modeste.</a:t>
            </a:r>
          </a:p>
          <a:p>
            <a:endParaRPr lang="fr-CA" noProof="0" dirty="0"/>
          </a:p>
          <a:p>
            <a:r>
              <a:rPr lang="fr-CA" noProof="0" dirty="0"/>
              <a:t>Avant la COVID, pour chaque dollar investi par le fédéral, 13 $ provenaient d’autres sources (surtout provinciales et municipales).</a:t>
            </a:r>
          </a:p>
          <a:p>
            <a:endParaRPr lang="fr-CA" noProof="0" dirty="0"/>
          </a:p>
          <a:p>
            <a:r>
              <a:rPr lang="fr-CA" noProof="0" dirty="0"/>
              <a:t>De plus, moins de 10 % du nouveau financement dans le cadre de la SNL a été consacré à l’objectif du gouvernement Trudeau de mettre fin à l’itinérance chronique.</a:t>
            </a:r>
          </a:p>
        </p:txBody>
      </p:sp>
    </p:spTree>
    <p:extLst>
      <p:ext uri="{BB962C8B-B14F-4D97-AF65-F5344CB8AC3E}">
        <p14:creationId xmlns:p14="http://schemas.microsoft.com/office/powerpoint/2010/main" val="201613305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00F0-042F-0044-B488-19E4DFEA7005}"/>
              </a:ext>
            </a:extLst>
          </p:cNvPr>
          <p:cNvSpPr>
            <a:spLocks noGrp="1"/>
          </p:cNvSpPr>
          <p:nvPr>
            <p:ph type="title"/>
            <p:custDataLst>
              <p:tags r:id="rId1"/>
            </p:custDataLst>
          </p:nvPr>
        </p:nvSpPr>
        <p:spPr/>
        <p:txBody>
          <a:bodyPr/>
          <a:lstStyle/>
          <a:p>
            <a:r>
              <a:rPr lang="fr-CA" noProof="0" dirty="0"/>
              <a:t>Le paysage du financement (suite)</a:t>
            </a:r>
          </a:p>
        </p:txBody>
      </p:sp>
      <p:sp>
        <p:nvSpPr>
          <p:cNvPr id="3" name="Content Placeholder 2">
            <a:extLst>
              <a:ext uri="{FF2B5EF4-FFF2-40B4-BE49-F238E27FC236}">
                <a16:creationId xmlns:a16="http://schemas.microsoft.com/office/drawing/2014/main" id="{DE234E0C-4B80-9E47-9DE7-3B6EE038E44A}"/>
              </a:ext>
            </a:extLst>
          </p:cNvPr>
          <p:cNvSpPr>
            <a:spLocks noGrp="1"/>
          </p:cNvSpPr>
          <p:nvPr>
            <p:ph idx="1"/>
            <p:custDataLst>
              <p:tags r:id="rId2"/>
            </p:custDataLst>
          </p:nvPr>
        </p:nvSpPr>
        <p:spPr/>
        <p:txBody>
          <a:bodyPr/>
          <a:lstStyle/>
          <a:p>
            <a:endParaRPr lang="fr-CA" noProof="0" dirty="0"/>
          </a:p>
          <a:p>
            <a:r>
              <a:rPr lang="fr-CA" noProof="0" dirty="0"/>
              <a:t>Dans le budget fédéral de 2016, le gouvernement Trudeau a annoncé une bonification importante (mais temporaire) </a:t>
            </a:r>
            <a:r>
              <a:rPr lang="fr-CA" dirty="0"/>
              <a:t>a</a:t>
            </a:r>
            <a:r>
              <a:rPr lang="fr-CA" noProof="0" dirty="0"/>
              <a:t>u financement pour le logement et la lutte contre l’itinérance.</a:t>
            </a:r>
          </a:p>
          <a:p>
            <a:endParaRPr lang="fr-CA" noProof="0" dirty="0"/>
          </a:p>
          <a:p>
            <a:r>
              <a:rPr lang="fr-CA" noProof="0" dirty="0"/>
              <a:t>Ensuite, en 2017, </a:t>
            </a:r>
            <a:r>
              <a:rPr lang="fr-CA" dirty="0"/>
              <a:t>l</a:t>
            </a:r>
            <a:r>
              <a:rPr lang="fr-CA" noProof="0" dirty="0"/>
              <a:t>a Stratégie nationale sur le logement a été dévoilée.</a:t>
            </a:r>
          </a:p>
        </p:txBody>
      </p:sp>
    </p:spTree>
    <p:extLst>
      <p:ext uri="{BB962C8B-B14F-4D97-AF65-F5344CB8AC3E}">
        <p14:creationId xmlns:p14="http://schemas.microsoft.com/office/powerpoint/2010/main" val="205228490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345E-F6B1-1442-8DEA-797DF016E52A}"/>
              </a:ext>
            </a:extLst>
          </p:cNvPr>
          <p:cNvSpPr>
            <a:spLocks noGrp="1"/>
          </p:cNvSpPr>
          <p:nvPr>
            <p:ph type="title"/>
            <p:custDataLst>
              <p:tags r:id="rId1"/>
            </p:custDataLst>
          </p:nvPr>
        </p:nvSpPr>
        <p:spPr/>
        <p:txBody>
          <a:bodyPr/>
          <a:lstStyle/>
          <a:p>
            <a:r>
              <a:rPr lang="fr-CA" noProof="0" dirty="0"/>
              <a:t>Stratégie nationale sur le logement</a:t>
            </a:r>
          </a:p>
        </p:txBody>
      </p:sp>
      <p:sp>
        <p:nvSpPr>
          <p:cNvPr id="3" name="Content Placeholder 2">
            <a:extLst>
              <a:ext uri="{FF2B5EF4-FFF2-40B4-BE49-F238E27FC236}">
                <a16:creationId xmlns:a16="http://schemas.microsoft.com/office/drawing/2014/main" id="{27EE4737-0BBB-5E43-B00F-705229F211D5}"/>
              </a:ext>
            </a:extLst>
          </p:cNvPr>
          <p:cNvSpPr>
            <a:spLocks noGrp="1"/>
          </p:cNvSpPr>
          <p:nvPr>
            <p:ph idx="1"/>
            <p:custDataLst>
              <p:tags r:id="rId2"/>
            </p:custDataLst>
          </p:nvPr>
        </p:nvSpPr>
        <p:spPr/>
        <p:txBody>
          <a:bodyPr/>
          <a:lstStyle/>
          <a:p>
            <a:endParaRPr lang="fr-CA" noProof="0" dirty="0"/>
          </a:p>
          <a:p>
            <a:r>
              <a:rPr lang="fr-CA" dirty="0"/>
              <a:t>On consacre p</a:t>
            </a:r>
            <a:r>
              <a:rPr lang="fr-CA" noProof="0" dirty="0"/>
              <a:t>eu d’attention à l’itinérance en soi.</a:t>
            </a:r>
          </a:p>
          <a:p>
            <a:endParaRPr lang="fr-CA" noProof="0" dirty="0"/>
          </a:p>
          <a:p>
            <a:r>
              <a:rPr lang="fr-CA" noProof="0" dirty="0"/>
              <a:t>Moins de 10 % du nouveau financement dans le cadre de la SNL a été consacré à l’objectif du gouvernement Trudeau de mettre fin à l’itinérance chronique.</a:t>
            </a:r>
          </a:p>
          <a:p>
            <a:endParaRPr lang="fr-CA" noProof="0" dirty="0"/>
          </a:p>
        </p:txBody>
      </p:sp>
    </p:spTree>
    <p:extLst>
      <p:ext uri="{BB962C8B-B14F-4D97-AF65-F5344CB8AC3E}">
        <p14:creationId xmlns:p14="http://schemas.microsoft.com/office/powerpoint/2010/main" val="118119881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7D47-2C4F-BD1F-61DC-CBECDD13729E}"/>
              </a:ext>
            </a:extLst>
          </p:cNvPr>
          <p:cNvSpPr>
            <a:spLocks noGrp="1"/>
          </p:cNvSpPr>
          <p:nvPr>
            <p:ph type="title"/>
            <p:custDataLst>
              <p:tags r:id="rId1"/>
            </p:custDataLst>
          </p:nvPr>
        </p:nvSpPr>
        <p:spPr/>
        <p:txBody>
          <a:bodyPr>
            <a:normAutofit fontScale="90000"/>
          </a:bodyPr>
          <a:lstStyle/>
          <a:p>
            <a:r>
              <a:rPr lang="fr-CA" noProof="0" dirty="0"/>
              <a:t>Stratégie nationale sur le logement (suite)</a:t>
            </a:r>
          </a:p>
        </p:txBody>
      </p:sp>
      <p:sp>
        <p:nvSpPr>
          <p:cNvPr id="3" name="Content Placeholder 2">
            <a:extLst>
              <a:ext uri="{FF2B5EF4-FFF2-40B4-BE49-F238E27FC236}">
                <a16:creationId xmlns:a16="http://schemas.microsoft.com/office/drawing/2014/main" id="{1F24AB51-2B8C-C290-C099-ED1B237B3AFF}"/>
              </a:ext>
            </a:extLst>
          </p:cNvPr>
          <p:cNvSpPr>
            <a:spLocks noGrp="1"/>
          </p:cNvSpPr>
          <p:nvPr>
            <p:ph idx="1"/>
            <p:custDataLst>
              <p:tags r:id="rId2"/>
            </p:custDataLst>
          </p:nvPr>
        </p:nvSpPr>
        <p:spPr/>
        <p:txBody>
          <a:bodyPr/>
          <a:lstStyle/>
          <a:p>
            <a:endParaRPr lang="fr-CA" noProof="0" dirty="0"/>
          </a:p>
          <a:p>
            <a:r>
              <a:rPr lang="fr-CA" noProof="0" dirty="0"/>
              <a:t>La SNL a fixé l’objectif de réduire l’itinérance chronique de 50 % en 10 ans; un discours du Trône subséquent a ensuite fait passer ce chiffre à 100 %.</a:t>
            </a:r>
          </a:p>
          <a:p>
            <a:pPr marL="0" indent="0">
              <a:buNone/>
            </a:pPr>
            <a:endParaRPr lang="fr-CA" noProof="0" dirty="0"/>
          </a:p>
          <a:p>
            <a:r>
              <a:rPr lang="fr-CA" noProof="0" dirty="0"/>
              <a:t>Il est difficile d’estimer le succès vu l’absence d’un suivi systématique</a:t>
            </a:r>
            <a:r>
              <a:rPr lang="fr-CA" dirty="0"/>
              <a:t> de l’itinérance chronique </a:t>
            </a:r>
            <a:r>
              <a:rPr lang="fr-CA" noProof="0" dirty="0"/>
              <a:t>à l’échelle nationale qui soit rigoureux sur le plan méthodologique.</a:t>
            </a:r>
          </a:p>
          <a:p>
            <a:endParaRPr lang="fr-CA" noProof="0" dirty="0"/>
          </a:p>
          <a:p>
            <a:endParaRPr lang="fr-CA" noProof="0" dirty="0"/>
          </a:p>
        </p:txBody>
      </p:sp>
    </p:spTree>
    <p:extLst>
      <p:ext uri="{BB962C8B-B14F-4D97-AF65-F5344CB8AC3E}">
        <p14:creationId xmlns:p14="http://schemas.microsoft.com/office/powerpoint/2010/main" val="14291937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6336-3E5F-EF35-5558-49486A9379F0}"/>
              </a:ext>
            </a:extLst>
          </p:cNvPr>
          <p:cNvSpPr>
            <a:spLocks noGrp="1"/>
          </p:cNvSpPr>
          <p:nvPr>
            <p:ph type="title"/>
            <p:custDataLst>
              <p:tags r:id="rId1"/>
            </p:custDataLst>
          </p:nvPr>
        </p:nvSpPr>
        <p:spPr/>
        <p:txBody>
          <a:bodyPr>
            <a:normAutofit fontScale="90000"/>
          </a:bodyPr>
          <a:lstStyle/>
          <a:p>
            <a:r>
              <a:rPr lang="fr-CA" noProof="0" dirty="0"/>
              <a:t>Stratégie nationale sur le logement (suite)</a:t>
            </a:r>
          </a:p>
        </p:txBody>
      </p:sp>
      <p:sp>
        <p:nvSpPr>
          <p:cNvPr id="3" name="Content Placeholder 2">
            <a:extLst>
              <a:ext uri="{FF2B5EF4-FFF2-40B4-BE49-F238E27FC236}">
                <a16:creationId xmlns:a16="http://schemas.microsoft.com/office/drawing/2014/main" id="{FC60503E-6A30-DE63-E7CE-700AD20F4DF1}"/>
              </a:ext>
            </a:extLst>
          </p:cNvPr>
          <p:cNvSpPr>
            <a:spLocks noGrp="1"/>
          </p:cNvSpPr>
          <p:nvPr>
            <p:ph idx="1"/>
            <p:custDataLst>
              <p:tags r:id="rId2"/>
            </p:custDataLst>
          </p:nvPr>
        </p:nvSpPr>
        <p:spPr/>
        <p:txBody>
          <a:bodyPr/>
          <a:lstStyle/>
          <a:p>
            <a:r>
              <a:rPr lang="fr-CA" noProof="0" dirty="0"/>
              <a:t>Les logements avec services de soutien sont des logements spécialisés pour les groupes vulnérables où est offert du soutien par des professionnelles et professionnels (travail social).</a:t>
            </a:r>
          </a:p>
          <a:p>
            <a:r>
              <a:rPr lang="fr-CA" noProof="0" dirty="0"/>
              <a:t>Ce type de logements aide particulièrement les personnes ayant vécu en situation d’itinérance à long terme.</a:t>
            </a:r>
          </a:p>
          <a:p>
            <a:r>
              <a:rPr lang="fr-CA" noProof="0" dirty="0"/>
              <a:t>La SNL ne contient aucune disposition expresse sur les logements avec services de soutien, même si le gouvernement actuel s’est engagé à mettre fin à l’itinérance chronique.</a:t>
            </a:r>
          </a:p>
          <a:p>
            <a:endParaRPr lang="fr-CA" noProof="0" dirty="0"/>
          </a:p>
        </p:txBody>
      </p:sp>
    </p:spTree>
    <p:extLst>
      <p:ext uri="{BB962C8B-B14F-4D97-AF65-F5344CB8AC3E}">
        <p14:creationId xmlns:p14="http://schemas.microsoft.com/office/powerpoint/2010/main" val="410062276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53CA-000D-1F48-A932-5B939C994F46}"/>
              </a:ext>
            </a:extLst>
          </p:cNvPr>
          <p:cNvSpPr>
            <a:spLocks noGrp="1"/>
          </p:cNvSpPr>
          <p:nvPr>
            <p:ph type="title"/>
            <p:custDataLst>
              <p:tags r:id="rId1"/>
            </p:custDataLst>
          </p:nvPr>
        </p:nvSpPr>
        <p:spPr/>
        <p:txBody>
          <a:bodyPr>
            <a:normAutofit fontScale="90000"/>
          </a:bodyPr>
          <a:lstStyle/>
          <a:p>
            <a:r>
              <a:rPr lang="fr-CA" noProof="0" dirty="0"/>
              <a:t>Allocation canadienne pour le logement</a:t>
            </a:r>
          </a:p>
        </p:txBody>
      </p:sp>
      <p:sp>
        <p:nvSpPr>
          <p:cNvPr id="3" name="Content Placeholder 2">
            <a:extLst>
              <a:ext uri="{FF2B5EF4-FFF2-40B4-BE49-F238E27FC236}">
                <a16:creationId xmlns:a16="http://schemas.microsoft.com/office/drawing/2014/main" id="{C727459A-344A-B544-93D9-922185E7B391}"/>
              </a:ext>
            </a:extLst>
          </p:cNvPr>
          <p:cNvSpPr>
            <a:spLocks noGrp="1"/>
          </p:cNvSpPr>
          <p:nvPr>
            <p:ph idx="1"/>
            <p:custDataLst>
              <p:tags r:id="rId2"/>
            </p:custDataLst>
          </p:nvPr>
        </p:nvSpPr>
        <p:spPr/>
        <p:txBody>
          <a:bodyPr/>
          <a:lstStyle/>
          <a:p>
            <a:endParaRPr lang="fr-CA" noProof="0" dirty="0"/>
          </a:p>
          <a:p>
            <a:r>
              <a:rPr lang="fr-CA" noProof="0" dirty="0"/>
              <a:t>La SNL s’articule autour de la promesse de lancer une Allocation canadienne pour le logement (ACL).</a:t>
            </a:r>
          </a:p>
          <a:p>
            <a:endParaRPr lang="fr-CA" noProof="0" dirty="0"/>
          </a:p>
          <a:p>
            <a:r>
              <a:rPr lang="fr-CA" noProof="0" dirty="0"/>
              <a:t>Cette allocation consiste en une contribution financière pour aider les ménages à faible revenu à payer le loyer de leur logement privé ou social.</a:t>
            </a:r>
          </a:p>
          <a:p>
            <a:endParaRPr lang="fr-CA" noProof="0" dirty="0"/>
          </a:p>
          <a:p>
            <a:r>
              <a:rPr lang="fr-CA" noProof="0" dirty="0"/>
              <a:t>Estimation : coût de quatre milliards de dollars sur huit ans (environ la moitié versée par le fédéral et l’autre par les provinces et les territoires).</a:t>
            </a:r>
          </a:p>
        </p:txBody>
      </p:sp>
    </p:spTree>
    <p:extLst>
      <p:ext uri="{BB962C8B-B14F-4D97-AF65-F5344CB8AC3E}">
        <p14:creationId xmlns:p14="http://schemas.microsoft.com/office/powerpoint/2010/main" val="377192998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5785-1163-0147-A176-2878200E04A5}"/>
              </a:ext>
            </a:extLst>
          </p:cNvPr>
          <p:cNvSpPr>
            <a:spLocks noGrp="1"/>
          </p:cNvSpPr>
          <p:nvPr>
            <p:ph type="title"/>
            <p:custDataLst>
              <p:tags r:id="rId1"/>
            </p:custDataLst>
          </p:nvPr>
        </p:nvSpPr>
        <p:spPr/>
        <p:txBody>
          <a:bodyPr>
            <a:noAutofit/>
          </a:bodyPr>
          <a:lstStyle/>
          <a:p>
            <a:r>
              <a:rPr lang="fr-CA" sz="3600" dirty="0"/>
              <a:t>Allocation canadienne pour le logement (suite)</a:t>
            </a:r>
          </a:p>
        </p:txBody>
      </p:sp>
      <p:sp>
        <p:nvSpPr>
          <p:cNvPr id="3" name="Content Placeholder 2">
            <a:extLst>
              <a:ext uri="{FF2B5EF4-FFF2-40B4-BE49-F238E27FC236}">
                <a16:creationId xmlns:a16="http://schemas.microsoft.com/office/drawing/2014/main" id="{0D748047-2DF4-E047-A6C9-94DC07D24530}"/>
              </a:ext>
            </a:extLst>
          </p:cNvPr>
          <p:cNvSpPr>
            <a:spLocks noGrp="1"/>
          </p:cNvSpPr>
          <p:nvPr>
            <p:ph idx="1"/>
            <p:custDataLst>
              <p:tags r:id="rId2"/>
            </p:custDataLst>
          </p:nvPr>
        </p:nvSpPr>
        <p:spPr/>
        <p:txBody>
          <a:bodyPr/>
          <a:lstStyle/>
          <a:p>
            <a:endParaRPr lang="fr-CA" noProof="0" dirty="0"/>
          </a:p>
          <a:p>
            <a:r>
              <a:rPr lang="fr-CA" noProof="0" dirty="0"/>
              <a:t>Cela comprend un partenariat avec les provinces.</a:t>
            </a:r>
          </a:p>
          <a:p>
            <a:endParaRPr lang="fr-CA" noProof="0" dirty="0"/>
          </a:p>
          <a:p>
            <a:r>
              <a:rPr lang="fr-CA" dirty="0"/>
              <a:t>L’Allocation</a:t>
            </a:r>
            <a:r>
              <a:rPr lang="fr-CA" noProof="0" dirty="0"/>
              <a:t> était censée prendre effet le 1</a:t>
            </a:r>
            <a:r>
              <a:rPr lang="fr-CA" baseline="30000" noProof="0" dirty="0"/>
              <a:t>er</a:t>
            </a:r>
            <a:r>
              <a:rPr lang="fr-CA" noProof="0" dirty="0"/>
              <a:t> avril 2020.</a:t>
            </a:r>
          </a:p>
          <a:p>
            <a:endParaRPr lang="fr-CA" noProof="0" dirty="0"/>
          </a:p>
          <a:p>
            <a:r>
              <a:rPr lang="fr-CA" noProof="0" dirty="0"/>
              <a:t>Cependant, en date du 31 décembre 2020, seulement sept provinces et territoires avaient signé des ententes, et</a:t>
            </a:r>
            <a:r>
              <a:rPr lang="fr-CA" dirty="0"/>
              <a:t> seulement</a:t>
            </a:r>
            <a:r>
              <a:rPr lang="fr-CA" noProof="0" dirty="0"/>
              <a:t> cinq </a:t>
            </a:r>
            <a:r>
              <a:rPr lang="fr-CA" dirty="0"/>
              <a:t>avaient commencé à verser</a:t>
            </a:r>
            <a:r>
              <a:rPr lang="fr-CA" noProof="0" dirty="0"/>
              <a:t> des fonds aux ménages dans le besoin.</a:t>
            </a:r>
          </a:p>
          <a:p>
            <a:endParaRPr lang="fr-CA" noProof="0" dirty="0"/>
          </a:p>
        </p:txBody>
      </p:sp>
    </p:spTree>
    <p:extLst>
      <p:ext uri="{BB962C8B-B14F-4D97-AF65-F5344CB8AC3E}">
        <p14:creationId xmlns:p14="http://schemas.microsoft.com/office/powerpoint/2010/main" val="324743864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C880-9399-8949-B80D-B147ECA12A92}"/>
              </a:ext>
            </a:extLst>
          </p:cNvPr>
          <p:cNvSpPr>
            <a:spLocks noGrp="1"/>
          </p:cNvSpPr>
          <p:nvPr>
            <p:ph type="title"/>
            <p:custDataLst>
              <p:tags r:id="rId1"/>
            </p:custDataLst>
          </p:nvPr>
        </p:nvSpPr>
        <p:spPr/>
        <p:txBody>
          <a:bodyPr>
            <a:normAutofit fontScale="90000"/>
          </a:bodyPr>
          <a:lstStyle/>
          <a:p>
            <a:r>
              <a:rPr lang="fr-CA" noProof="0" dirty="0"/>
              <a:t>Allocation canadienne pour le logement (suite)</a:t>
            </a:r>
          </a:p>
        </p:txBody>
      </p:sp>
      <p:sp>
        <p:nvSpPr>
          <p:cNvPr id="3" name="Content Placeholder 2">
            <a:extLst>
              <a:ext uri="{FF2B5EF4-FFF2-40B4-BE49-F238E27FC236}">
                <a16:creationId xmlns:a16="http://schemas.microsoft.com/office/drawing/2014/main" id="{2921215B-54B1-3249-A38A-89BB19E5B4AD}"/>
              </a:ext>
            </a:extLst>
          </p:cNvPr>
          <p:cNvSpPr>
            <a:spLocks noGrp="1"/>
          </p:cNvSpPr>
          <p:nvPr>
            <p:ph idx="1"/>
            <p:custDataLst>
              <p:tags r:id="rId2"/>
            </p:custDataLst>
          </p:nvPr>
        </p:nvSpPr>
        <p:spPr/>
        <p:txBody>
          <a:bodyPr/>
          <a:lstStyle/>
          <a:p>
            <a:endParaRPr lang="fr-CA" noProof="0" dirty="0"/>
          </a:p>
          <a:p>
            <a:r>
              <a:rPr lang="fr-CA" noProof="0" dirty="0"/>
              <a:t>Dans le budget fédéral de 2021, on a annoncé une injection additionnelle </a:t>
            </a:r>
            <a:r>
              <a:rPr lang="fr-CA" dirty="0"/>
              <a:t>à l’Allocation canadienne pour le logement </a:t>
            </a:r>
            <a:r>
              <a:rPr lang="fr-CA" noProof="0" dirty="0"/>
              <a:t>de 315,4 M$ sur sept ans dès 2021-2022.</a:t>
            </a:r>
          </a:p>
          <a:p>
            <a:endParaRPr lang="fr-CA" noProof="0" dirty="0"/>
          </a:p>
          <a:p>
            <a:endParaRPr lang="fr-CA" noProof="0" dirty="0"/>
          </a:p>
        </p:txBody>
      </p:sp>
    </p:spTree>
    <p:extLst>
      <p:ext uri="{BB962C8B-B14F-4D97-AF65-F5344CB8AC3E}">
        <p14:creationId xmlns:p14="http://schemas.microsoft.com/office/powerpoint/2010/main" val="6475732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custDataLst>
              <p:tags r:id="rId1"/>
            </p:custDataLst>
          </p:nvPr>
        </p:nvSpPr>
        <p:spPr/>
        <p:txBody>
          <a:bodyPr/>
          <a:lstStyle/>
          <a:p>
            <a:pPr algn="ctr" fontAlgn="auto">
              <a:spcAft>
                <a:spcPct val="0"/>
              </a:spcAft>
              <a:defRPr/>
            </a:pPr>
            <a:br>
              <a:rPr lang="fr-CA" noProof="0" dirty="0">
                <a:ea typeface="+mj-ea"/>
                <a:cs typeface="+mj-cs"/>
              </a:rPr>
            </a:br>
            <a:br>
              <a:rPr lang="fr-CA" noProof="0" dirty="0">
                <a:ea typeface="+mj-ea"/>
                <a:cs typeface="+mj-cs"/>
              </a:rPr>
            </a:br>
            <a:r>
              <a:rPr lang="fr-CA" noProof="0" dirty="0">
                <a:ea typeface="+mj-ea"/>
                <a:cs typeface="+mj-cs"/>
              </a:rPr>
              <a:t> </a:t>
            </a:r>
            <a:br>
              <a:rPr lang="fr-CA" noProof="0" dirty="0">
                <a:ea typeface="+mj-ea"/>
                <a:cs typeface="+mj-cs"/>
              </a:rPr>
            </a:br>
            <a:r>
              <a:rPr lang="fr-CA" noProof="0" dirty="0"/>
              <a:t>Les bases</a:t>
            </a:r>
            <a:endParaRPr lang="fr-CA" noProof="0"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custDataLst>
              <p:tags r:id="rId2"/>
            </p:custDataLst>
          </p:nvPr>
        </p:nvSpPr>
        <p:spPr>
          <a:xfrm>
            <a:off x="685800" y="3505200"/>
            <a:ext cx="7630616" cy="2804120"/>
          </a:xfrm>
        </p:spPr>
        <p:txBody>
          <a:bodyPr rtlCol="0">
            <a:normAutofit lnSpcReduction="10000"/>
          </a:bodyPr>
          <a:lstStyle/>
          <a:p>
            <a:pPr algn="ctr" fontAlgn="auto">
              <a:spcAft>
                <a:spcPct val="0"/>
              </a:spcAft>
              <a:defRPr/>
            </a:pPr>
            <a:r>
              <a:rPr lang="fr-CA" sz="2000" b="1" noProof="0" dirty="0">
                <a:ea typeface="+mn-ea"/>
                <a:cs typeface="+mn-cs"/>
              </a:rPr>
              <a:t>Nick </a:t>
            </a:r>
            <a:r>
              <a:rPr lang="fr-CA" sz="2000" b="1" noProof="0" dirty="0" err="1">
                <a:ea typeface="+mn-ea"/>
                <a:cs typeface="+mn-cs"/>
              </a:rPr>
              <a:t>Falvo</a:t>
            </a:r>
            <a:r>
              <a:rPr lang="fr-CA" sz="2000" b="1" noProof="0" dirty="0">
                <a:ea typeface="+mn-ea"/>
                <a:cs typeface="+mn-cs"/>
              </a:rPr>
              <a:t>, Ph. D.</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Introduction à l’itinérance</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Préparé pour :</a:t>
            </a:r>
          </a:p>
          <a:p>
            <a:pPr algn="ctr" fontAlgn="auto">
              <a:spcAft>
                <a:spcPct val="0"/>
              </a:spcAft>
              <a:defRPr/>
            </a:pPr>
            <a:r>
              <a:rPr lang="fr-CA" sz="2000" noProof="0" dirty="0">
                <a:ea typeface="+mn-ea"/>
                <a:cs typeface="+mn-cs"/>
              </a:rPr>
              <a:t>Excellence en santé Canada</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Les 16 et 17 octobre 2024</a:t>
            </a:r>
          </a:p>
          <a:p>
            <a:pPr algn="ctr" fontAlgn="auto">
              <a:spcAft>
                <a:spcPct val="0"/>
              </a:spcAft>
              <a:defRPr/>
            </a:pPr>
            <a:endParaRPr lang="fr-CA" sz="2000" noProof="0" dirty="0">
              <a:ea typeface="+mn-ea"/>
              <a:cs typeface="+mn-cs"/>
            </a:endParaRPr>
          </a:p>
          <a:p>
            <a:pPr fontAlgn="auto">
              <a:spcAft>
                <a:spcPct val="0"/>
              </a:spcAft>
              <a:defRPr/>
            </a:pPr>
            <a:endParaRPr lang="fr-CA" sz="1800" b="1" noProof="0" dirty="0">
              <a:ea typeface="+mn-ea"/>
              <a:cs typeface="+mn-cs"/>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CFFA-D2C6-3F42-8F90-FC9D692B5B9E}"/>
              </a:ext>
            </a:extLst>
          </p:cNvPr>
          <p:cNvSpPr>
            <a:spLocks noGrp="1"/>
          </p:cNvSpPr>
          <p:nvPr>
            <p:ph type="title"/>
            <p:custDataLst>
              <p:tags r:id="rId1"/>
            </p:custDataLst>
          </p:nvPr>
        </p:nvSpPr>
        <p:spPr/>
        <p:txBody>
          <a:bodyPr>
            <a:normAutofit fontScale="90000"/>
          </a:bodyPr>
          <a:lstStyle/>
          <a:p>
            <a:r>
              <a:rPr lang="fr-CA" noProof="0" dirty="0"/>
              <a:t>Allocation canadienne pour le logement (suite)</a:t>
            </a:r>
          </a:p>
        </p:txBody>
      </p:sp>
      <p:sp>
        <p:nvSpPr>
          <p:cNvPr id="3" name="Content Placeholder 2">
            <a:extLst>
              <a:ext uri="{FF2B5EF4-FFF2-40B4-BE49-F238E27FC236}">
                <a16:creationId xmlns:a16="http://schemas.microsoft.com/office/drawing/2014/main" id="{6D25893B-FF5E-5D45-92C1-C065EC7D11F7}"/>
              </a:ext>
            </a:extLst>
          </p:cNvPr>
          <p:cNvSpPr>
            <a:spLocks noGrp="1"/>
          </p:cNvSpPr>
          <p:nvPr>
            <p:ph idx="1"/>
            <p:custDataLst>
              <p:tags r:id="rId2"/>
            </p:custDataLst>
          </p:nvPr>
        </p:nvSpPr>
        <p:spPr/>
        <p:txBody>
          <a:bodyPr/>
          <a:lstStyle/>
          <a:p>
            <a:endParaRPr lang="fr-CA" noProof="0" dirty="0"/>
          </a:p>
          <a:p>
            <a:r>
              <a:rPr lang="fr-CA" noProof="0" dirty="0"/>
              <a:t>D’après mes </a:t>
            </a:r>
            <a:r>
              <a:rPr lang="fr-CA" noProof="0"/>
              <a:t>recherches effectuées </a:t>
            </a:r>
            <a:r>
              <a:rPr lang="fr-CA" noProof="0" dirty="0"/>
              <a:t>en mai 2021, les villes ont généralement versé l’allocation à une combinaison de ménages en situation d’itinérance et de ménages à risque.</a:t>
            </a:r>
          </a:p>
          <a:p>
            <a:endParaRPr lang="fr-CA" noProof="0" dirty="0"/>
          </a:p>
          <a:p>
            <a:r>
              <a:rPr lang="fr-CA" noProof="0" dirty="0"/>
              <a:t>Plusieurs provinces ont intégré l’allocation à un système d’</a:t>
            </a:r>
            <a:r>
              <a:rPr lang="fr-CA" noProof="0" dirty="0" err="1"/>
              <a:t>abordabilité</a:t>
            </a:r>
            <a:r>
              <a:rPr lang="fr-CA" noProof="0" dirty="0"/>
              <a:t> des logements déjà en place (et, on l’espère, ne l’ont pas utilisée pour remplacer un financement provincial ou territorial).</a:t>
            </a:r>
          </a:p>
        </p:txBody>
      </p:sp>
    </p:spTree>
    <p:extLst>
      <p:ext uri="{BB962C8B-B14F-4D97-AF65-F5344CB8AC3E}">
        <p14:creationId xmlns:p14="http://schemas.microsoft.com/office/powerpoint/2010/main" val="118982395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430B-06A0-320A-4CBA-28AD4CC42055}"/>
              </a:ext>
            </a:extLst>
          </p:cNvPr>
          <p:cNvSpPr>
            <a:spLocks noGrp="1"/>
          </p:cNvSpPr>
          <p:nvPr>
            <p:ph type="title"/>
            <p:custDataLst>
              <p:tags r:id="rId1"/>
            </p:custDataLst>
          </p:nvPr>
        </p:nvSpPr>
        <p:spPr/>
        <p:txBody>
          <a:bodyPr>
            <a:normAutofit fontScale="90000"/>
          </a:bodyPr>
          <a:lstStyle/>
          <a:p>
            <a:r>
              <a:rPr lang="fr-CA" noProof="0" dirty="0"/>
              <a:t>Allocation canadienne pour le logement (suite)</a:t>
            </a:r>
          </a:p>
        </p:txBody>
      </p:sp>
      <p:sp>
        <p:nvSpPr>
          <p:cNvPr id="3" name="Content Placeholder 2">
            <a:extLst>
              <a:ext uri="{FF2B5EF4-FFF2-40B4-BE49-F238E27FC236}">
                <a16:creationId xmlns:a16="http://schemas.microsoft.com/office/drawing/2014/main" id="{A0F32DBB-D8FB-B29B-04E9-F01E47407D60}"/>
              </a:ext>
            </a:extLst>
          </p:cNvPr>
          <p:cNvSpPr>
            <a:spLocks noGrp="1"/>
          </p:cNvSpPr>
          <p:nvPr>
            <p:ph idx="1"/>
            <p:custDataLst>
              <p:tags r:id="rId2"/>
            </p:custDataLst>
          </p:nvPr>
        </p:nvSpPr>
        <p:spPr/>
        <p:txBody>
          <a:bodyPr/>
          <a:lstStyle/>
          <a:p>
            <a:endParaRPr lang="fr-CA" noProof="0" dirty="0"/>
          </a:p>
          <a:p>
            <a:r>
              <a:rPr lang="fr-CA" noProof="0" dirty="0"/>
              <a:t>En septembre 2022, le gouvernement canadien a annoncé un versement complémentaire unique de 500 $ à l’ACL pour aider à contrer l’inflation.</a:t>
            </a:r>
          </a:p>
          <a:p>
            <a:endParaRPr lang="fr-CA" noProof="0" dirty="0"/>
          </a:p>
          <a:p>
            <a:r>
              <a:rPr lang="fr-CA" noProof="0" dirty="0"/>
              <a:t>L’</a:t>
            </a:r>
            <a:r>
              <a:rPr lang="fr-CA" dirty="0"/>
              <a:t>initiative nécessitait la soumission d’un formulaire</a:t>
            </a:r>
            <a:r>
              <a:rPr lang="fr-CA" noProof="0" dirty="0"/>
              <a:t> de demande à l’ARC.</a:t>
            </a:r>
          </a:p>
          <a:p>
            <a:endParaRPr lang="fr-CA" noProof="0" dirty="0"/>
          </a:p>
          <a:p>
            <a:endParaRPr lang="fr-CA" noProof="0" dirty="0"/>
          </a:p>
        </p:txBody>
      </p:sp>
    </p:spTree>
    <p:extLst>
      <p:ext uri="{BB962C8B-B14F-4D97-AF65-F5344CB8AC3E}">
        <p14:creationId xmlns:p14="http://schemas.microsoft.com/office/powerpoint/2010/main" val="88789991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EC91-DF16-7049-B792-2A16BF0585A4}"/>
              </a:ext>
            </a:extLst>
          </p:cNvPr>
          <p:cNvSpPr>
            <a:spLocks noGrp="1"/>
          </p:cNvSpPr>
          <p:nvPr>
            <p:ph type="title"/>
            <p:custDataLst>
              <p:tags r:id="rId1"/>
            </p:custDataLst>
          </p:nvPr>
        </p:nvSpPr>
        <p:spPr/>
        <p:txBody>
          <a:bodyPr/>
          <a:lstStyle/>
          <a:p>
            <a:r>
              <a:rPr lang="fr-CA" noProof="0" dirty="0"/>
              <a:t>Vers un chez-soi</a:t>
            </a:r>
          </a:p>
        </p:txBody>
      </p:sp>
      <p:sp>
        <p:nvSpPr>
          <p:cNvPr id="3" name="Content Placeholder 2">
            <a:extLst>
              <a:ext uri="{FF2B5EF4-FFF2-40B4-BE49-F238E27FC236}">
                <a16:creationId xmlns:a16="http://schemas.microsoft.com/office/drawing/2014/main" id="{2E635683-FFAB-F247-BEFF-B40F08A302FE}"/>
              </a:ext>
            </a:extLst>
          </p:cNvPr>
          <p:cNvSpPr>
            <a:spLocks noGrp="1"/>
          </p:cNvSpPr>
          <p:nvPr>
            <p:ph idx="1"/>
            <p:custDataLst>
              <p:tags r:id="rId2"/>
            </p:custDataLst>
          </p:nvPr>
        </p:nvSpPr>
        <p:spPr>
          <a:xfrm>
            <a:off x="457200" y="1600200"/>
            <a:ext cx="8229600" cy="4724400"/>
          </a:xfrm>
        </p:spPr>
        <p:txBody>
          <a:bodyPr/>
          <a:lstStyle/>
          <a:p>
            <a:r>
              <a:rPr lang="fr-CA" noProof="0" dirty="0"/>
              <a:t>Vers un chez-soi est la nouvelle stratégie canadienne de lutte contre l’itinérance. Le fédéral l’a présentée comme faisant partie de la SNL.</a:t>
            </a:r>
          </a:p>
          <a:p>
            <a:pPr marL="0" indent="0">
              <a:buNone/>
            </a:pPr>
            <a:endParaRPr lang="fr-CA" noProof="0" dirty="0"/>
          </a:p>
          <a:p>
            <a:r>
              <a:rPr lang="fr-CA" noProof="0" dirty="0"/>
              <a:t>Elle a été publiée en juin 2018.</a:t>
            </a:r>
          </a:p>
          <a:p>
            <a:pPr marL="0" indent="0">
              <a:buNone/>
            </a:pPr>
            <a:endParaRPr lang="fr-CA" noProof="0" dirty="0"/>
          </a:p>
          <a:p>
            <a:r>
              <a:rPr lang="fr-CA" noProof="0" dirty="0"/>
              <a:t>Elle remplace la Stratégie des partenariats de lutte contre l’itinérance.</a:t>
            </a:r>
          </a:p>
          <a:p>
            <a:endParaRPr lang="fr-CA" noProof="0" dirty="0"/>
          </a:p>
          <a:p>
            <a:r>
              <a:rPr lang="fr-CA" noProof="0" dirty="0"/>
              <a:t>Vers un chez-soi a été lancée officiellement le 1</a:t>
            </a:r>
            <a:r>
              <a:rPr lang="fr-CA" baseline="30000" noProof="0" dirty="0"/>
              <a:t>er</a:t>
            </a:r>
            <a:r>
              <a:rPr lang="fr-CA" noProof="0" dirty="0"/>
              <a:t> avril 2019.</a:t>
            </a:r>
          </a:p>
        </p:txBody>
      </p:sp>
    </p:spTree>
    <p:extLst>
      <p:ext uri="{BB962C8B-B14F-4D97-AF65-F5344CB8AC3E}">
        <p14:creationId xmlns:p14="http://schemas.microsoft.com/office/powerpoint/2010/main" val="322261292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EBEA-C3F3-374C-888A-DEFF80E2A067}"/>
              </a:ext>
            </a:extLst>
          </p:cNvPr>
          <p:cNvSpPr>
            <a:spLocks noGrp="1"/>
          </p:cNvSpPr>
          <p:nvPr>
            <p:ph type="title"/>
            <p:custDataLst>
              <p:tags r:id="rId1"/>
            </p:custDataLst>
          </p:nvPr>
        </p:nvSpPr>
        <p:spPr/>
        <p:txBody>
          <a:bodyPr/>
          <a:lstStyle/>
          <a:p>
            <a:r>
              <a:rPr lang="fr-CA" noProof="0" dirty="0"/>
              <a:t>Vers un chez-soi (suite)</a:t>
            </a:r>
          </a:p>
        </p:txBody>
      </p:sp>
      <p:sp>
        <p:nvSpPr>
          <p:cNvPr id="3" name="Content Placeholder 2">
            <a:extLst>
              <a:ext uri="{FF2B5EF4-FFF2-40B4-BE49-F238E27FC236}">
                <a16:creationId xmlns:a16="http://schemas.microsoft.com/office/drawing/2014/main" id="{3A266212-60E0-3A45-8EF0-B3D61EE077B1}"/>
              </a:ext>
            </a:extLst>
          </p:cNvPr>
          <p:cNvSpPr>
            <a:spLocks noGrp="1"/>
          </p:cNvSpPr>
          <p:nvPr>
            <p:ph idx="1"/>
            <p:custDataLst>
              <p:tags r:id="rId2"/>
            </p:custDataLst>
          </p:nvPr>
        </p:nvSpPr>
        <p:spPr/>
        <p:txBody>
          <a:bodyPr/>
          <a:lstStyle/>
          <a:p>
            <a:endParaRPr lang="fr-CA" noProof="0" dirty="0"/>
          </a:p>
          <a:p>
            <a:r>
              <a:rPr lang="fr-CA" noProof="0" dirty="0"/>
              <a:t>De nouvelles communautés (en plus des 61 déjà désignées) peuvent désormais demander du financement dans le cadre de Vers un chez-soi.</a:t>
            </a:r>
          </a:p>
          <a:p>
            <a:endParaRPr lang="fr-CA" noProof="0" dirty="0"/>
          </a:p>
          <a:p>
            <a:r>
              <a:rPr lang="fr-CA" noProof="0" dirty="0"/>
              <a:t>Les voici : </a:t>
            </a:r>
            <a:r>
              <a:rPr lang="fr-CA" noProof="0" dirty="0" err="1"/>
              <a:t>Abbotsford</a:t>
            </a:r>
            <a:r>
              <a:rPr lang="fr-CA" noProof="0" dirty="0"/>
              <a:t>, Colombie-Britannique; Chilliwack, Colombie-Britannique; </a:t>
            </a:r>
            <a:r>
              <a:rPr lang="fr-CA" noProof="0" dirty="0" err="1"/>
              <a:t>Cowichan</a:t>
            </a:r>
            <a:r>
              <a:rPr lang="fr-CA" noProof="0" dirty="0"/>
              <a:t> Valley, Colombie-Britannique; comté de Lambton,</a:t>
            </a:r>
            <a:r>
              <a:rPr lang="fr-CA" dirty="0"/>
              <a:t> </a:t>
            </a:r>
            <a:r>
              <a:rPr lang="fr-CA" noProof="0" dirty="0"/>
              <a:t>Ontario; district de Cochrane (Timmins</a:t>
            </a:r>
            <a:r>
              <a:rPr lang="fr-CA" dirty="0"/>
              <a:t>),</a:t>
            </a:r>
            <a:r>
              <a:rPr lang="fr-CA" noProof="0" dirty="0"/>
              <a:t> Ontario; Kenora, Ontario.</a:t>
            </a:r>
          </a:p>
        </p:txBody>
      </p:sp>
    </p:spTree>
    <p:extLst>
      <p:ext uri="{BB962C8B-B14F-4D97-AF65-F5344CB8AC3E}">
        <p14:creationId xmlns:p14="http://schemas.microsoft.com/office/powerpoint/2010/main" val="267524912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6984-8715-D44A-95EE-2306D655E841}"/>
              </a:ext>
            </a:extLst>
          </p:cNvPr>
          <p:cNvSpPr>
            <a:spLocks noGrp="1"/>
          </p:cNvSpPr>
          <p:nvPr>
            <p:ph type="title"/>
            <p:custDataLst>
              <p:tags r:id="rId1"/>
            </p:custDataLst>
          </p:nvPr>
        </p:nvSpPr>
        <p:spPr/>
        <p:txBody>
          <a:bodyPr/>
          <a:lstStyle/>
          <a:p>
            <a:r>
              <a:rPr lang="fr-CA" noProof="0" dirty="0"/>
              <a:t>Vers un chez-soi (suite)</a:t>
            </a:r>
          </a:p>
        </p:txBody>
      </p:sp>
      <p:sp>
        <p:nvSpPr>
          <p:cNvPr id="3" name="Content Placeholder 2">
            <a:extLst>
              <a:ext uri="{FF2B5EF4-FFF2-40B4-BE49-F238E27FC236}">
                <a16:creationId xmlns:a16="http://schemas.microsoft.com/office/drawing/2014/main" id="{193900AF-0577-F644-9754-72F698FC64B3}"/>
              </a:ext>
            </a:extLst>
          </p:cNvPr>
          <p:cNvSpPr>
            <a:spLocks noGrp="1"/>
          </p:cNvSpPr>
          <p:nvPr>
            <p:ph idx="1"/>
            <p:custDataLst>
              <p:tags r:id="rId2"/>
            </p:custDataLst>
          </p:nvPr>
        </p:nvSpPr>
        <p:spPr/>
        <p:txBody>
          <a:bodyPr/>
          <a:lstStyle/>
          <a:p>
            <a:r>
              <a:rPr lang="fr-CA" noProof="0" dirty="0"/>
              <a:t>Vers un chez-soi encourage les communautés à améliorer leurs processus de triage (par exemple, accès coordonné) et de collecte des données. Toutes les communautés devront avoir mis en place un accès coordonné.</a:t>
            </a:r>
          </a:p>
          <a:p>
            <a:endParaRPr lang="fr-CA" noProof="0" dirty="0"/>
          </a:p>
          <a:p>
            <a:r>
              <a:rPr lang="fr-CA" noProof="0" dirty="0"/>
              <a:t>Le fédéral aidera les communautés désignées en leur remettant du financement.</a:t>
            </a:r>
          </a:p>
          <a:p>
            <a:endParaRPr lang="fr-CA" noProof="0" dirty="0"/>
          </a:p>
          <a:p>
            <a:r>
              <a:rPr lang="fr-CA" noProof="0" dirty="0"/>
              <a:t>Il sera plus facile pour les communautés de démontrer leurs progrès dans l’atteinte des résultats.</a:t>
            </a:r>
          </a:p>
        </p:txBody>
      </p:sp>
    </p:spTree>
    <p:extLst>
      <p:ext uri="{BB962C8B-B14F-4D97-AF65-F5344CB8AC3E}">
        <p14:creationId xmlns:p14="http://schemas.microsoft.com/office/powerpoint/2010/main" val="121236088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AA71-5B00-F142-81FD-FE2ADB5093DA}"/>
              </a:ext>
            </a:extLst>
          </p:cNvPr>
          <p:cNvSpPr>
            <a:spLocks noGrp="1"/>
          </p:cNvSpPr>
          <p:nvPr>
            <p:ph type="title"/>
            <p:custDataLst>
              <p:tags r:id="rId1"/>
            </p:custDataLst>
          </p:nvPr>
        </p:nvSpPr>
        <p:spPr/>
        <p:txBody>
          <a:bodyPr/>
          <a:lstStyle/>
          <a:p>
            <a:r>
              <a:rPr lang="fr-CA" noProof="0" dirty="0"/>
              <a:t>Vers un chez-soi (suite)</a:t>
            </a:r>
          </a:p>
        </p:txBody>
      </p:sp>
      <p:sp>
        <p:nvSpPr>
          <p:cNvPr id="3" name="Content Placeholder 2">
            <a:extLst>
              <a:ext uri="{FF2B5EF4-FFF2-40B4-BE49-F238E27FC236}">
                <a16:creationId xmlns:a16="http://schemas.microsoft.com/office/drawing/2014/main" id="{496AB844-71B9-514C-8593-BD4BFC761FA6}"/>
              </a:ext>
            </a:extLst>
          </p:cNvPr>
          <p:cNvSpPr>
            <a:spLocks noGrp="1"/>
          </p:cNvSpPr>
          <p:nvPr>
            <p:ph idx="1"/>
            <p:custDataLst>
              <p:tags r:id="rId2"/>
            </p:custDataLst>
          </p:nvPr>
        </p:nvSpPr>
        <p:spPr/>
        <p:txBody>
          <a:bodyPr/>
          <a:lstStyle/>
          <a:p>
            <a:endParaRPr lang="fr-CA" noProof="0" dirty="0"/>
          </a:p>
          <a:p>
            <a:r>
              <a:rPr lang="fr-CA" noProof="0" dirty="0"/>
              <a:t>Les communautés ayant déjà un système de gestion de l’information sur les sans-abri (SISA) en place peuvent le conserver.</a:t>
            </a:r>
          </a:p>
          <a:p>
            <a:pPr marL="0" indent="0">
              <a:buNone/>
            </a:pPr>
            <a:endParaRPr lang="fr-CA" noProof="0" dirty="0"/>
          </a:p>
          <a:p>
            <a:r>
              <a:rPr lang="fr-CA" noProof="0" dirty="0"/>
              <a:t>Les nouvelles communautés ou celles dépourvues d’un SISA doivent adopter le Système d’information sur les personnes et les familles sans abri.</a:t>
            </a:r>
          </a:p>
          <a:p>
            <a:endParaRPr lang="fr-CA" noProof="0" dirty="0"/>
          </a:p>
          <a:p>
            <a:endParaRPr lang="fr-CA" noProof="0" dirty="0"/>
          </a:p>
        </p:txBody>
      </p:sp>
    </p:spTree>
    <p:extLst>
      <p:ext uri="{BB962C8B-B14F-4D97-AF65-F5344CB8AC3E}">
        <p14:creationId xmlns:p14="http://schemas.microsoft.com/office/powerpoint/2010/main" val="40080786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967E-C849-1D4C-B589-509231120A71}"/>
              </a:ext>
            </a:extLst>
          </p:cNvPr>
          <p:cNvSpPr>
            <a:spLocks noGrp="1"/>
          </p:cNvSpPr>
          <p:nvPr>
            <p:ph type="title"/>
            <p:custDataLst>
              <p:tags r:id="rId1"/>
            </p:custDataLst>
          </p:nvPr>
        </p:nvSpPr>
        <p:spPr/>
        <p:txBody>
          <a:bodyPr/>
          <a:lstStyle/>
          <a:p>
            <a:r>
              <a:rPr lang="fr-CA" noProof="0" dirty="0"/>
              <a:t>Vers un chez-soi (suite)</a:t>
            </a:r>
          </a:p>
        </p:txBody>
      </p:sp>
      <p:sp>
        <p:nvSpPr>
          <p:cNvPr id="3" name="Content Placeholder 2">
            <a:extLst>
              <a:ext uri="{FF2B5EF4-FFF2-40B4-BE49-F238E27FC236}">
                <a16:creationId xmlns:a16="http://schemas.microsoft.com/office/drawing/2014/main" id="{F3C14A5F-62DF-F249-B7D5-7D5BBFC5E8B7}"/>
              </a:ext>
            </a:extLst>
          </p:cNvPr>
          <p:cNvSpPr>
            <a:spLocks noGrp="1"/>
          </p:cNvSpPr>
          <p:nvPr>
            <p:ph idx="1"/>
            <p:custDataLst>
              <p:tags r:id="rId2"/>
            </p:custDataLst>
          </p:nvPr>
        </p:nvSpPr>
        <p:spPr/>
        <p:txBody>
          <a:bodyPr/>
          <a:lstStyle/>
          <a:p>
            <a:endParaRPr lang="fr-CA" noProof="0" dirty="0"/>
          </a:p>
          <a:p>
            <a:r>
              <a:rPr lang="fr-CA" noProof="0" dirty="0"/>
              <a:t>En ce qui concerne les activités admissibles, Vers un chez-soi sera beaucoup plus flexible que l’était la Stratégie des partenariats de lutte contre l’itinérance.</a:t>
            </a:r>
          </a:p>
          <a:p>
            <a:endParaRPr lang="fr-CA" noProof="0" dirty="0"/>
          </a:p>
          <a:p>
            <a:r>
              <a:rPr lang="fr-CA" noProof="0" dirty="0"/>
              <a:t>Les communautés ne sont plus régies aussi strictement concernant l’approche </a:t>
            </a:r>
            <a:r>
              <a:rPr lang="fr-CA" i="1" noProof="0" dirty="0"/>
              <a:t>Logement d’abord</a:t>
            </a:r>
            <a:r>
              <a:rPr lang="fr-CA" noProof="0" dirty="0"/>
              <a:t>.</a:t>
            </a:r>
          </a:p>
          <a:p>
            <a:endParaRPr lang="fr-CA" noProof="0" dirty="0"/>
          </a:p>
          <a:p>
            <a:r>
              <a:rPr lang="fr-CA" noProof="0" dirty="0"/>
              <a:t>Par exemple, on accordera plus de flexibilité pour consacrer le financement à la prévention.</a:t>
            </a:r>
          </a:p>
          <a:p>
            <a:endParaRPr lang="fr-CA" noProof="0" dirty="0"/>
          </a:p>
        </p:txBody>
      </p:sp>
    </p:spTree>
    <p:extLst>
      <p:ext uri="{BB962C8B-B14F-4D97-AF65-F5344CB8AC3E}">
        <p14:creationId xmlns:p14="http://schemas.microsoft.com/office/powerpoint/2010/main" val="256758811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B8D4-518F-D648-AAB4-4BE2BA9DEAF7}"/>
              </a:ext>
            </a:extLst>
          </p:cNvPr>
          <p:cNvSpPr>
            <a:spLocks noGrp="1"/>
          </p:cNvSpPr>
          <p:nvPr>
            <p:ph type="title"/>
            <p:custDataLst>
              <p:tags r:id="rId1"/>
            </p:custDataLst>
          </p:nvPr>
        </p:nvSpPr>
        <p:spPr/>
        <p:txBody>
          <a:bodyPr/>
          <a:lstStyle/>
          <a:p>
            <a:r>
              <a:rPr lang="fr-CA" noProof="0" dirty="0"/>
              <a:t>Mesures en réponse à la COVID</a:t>
            </a:r>
          </a:p>
        </p:txBody>
      </p:sp>
      <p:sp>
        <p:nvSpPr>
          <p:cNvPr id="3" name="Content Placeholder 2">
            <a:extLst>
              <a:ext uri="{FF2B5EF4-FFF2-40B4-BE49-F238E27FC236}">
                <a16:creationId xmlns:a16="http://schemas.microsoft.com/office/drawing/2014/main" id="{2B4C2248-9E95-C94A-AFEA-2AD3001D5DF9}"/>
              </a:ext>
            </a:extLst>
          </p:cNvPr>
          <p:cNvSpPr>
            <a:spLocks noGrp="1"/>
          </p:cNvSpPr>
          <p:nvPr>
            <p:ph idx="1"/>
            <p:custDataLst>
              <p:tags r:id="rId2"/>
            </p:custDataLst>
          </p:nvPr>
        </p:nvSpPr>
        <p:spPr/>
        <p:txBody>
          <a:bodyPr/>
          <a:lstStyle/>
          <a:p>
            <a:endParaRPr lang="fr-CA" noProof="0" dirty="0"/>
          </a:p>
          <a:p>
            <a:r>
              <a:rPr lang="fr-CA" noProof="0" dirty="0"/>
              <a:t>Le Plan d’intervention économique du Canada pour répondre à la COVID-19, annoncé le 13 mars 2020, comprend une injection additionnelle unique de fonds de 157,5 M$ dans Vers un chez-soi.</a:t>
            </a:r>
          </a:p>
          <a:p>
            <a:endParaRPr lang="fr-CA" noProof="0" dirty="0"/>
          </a:p>
          <a:p>
            <a:r>
              <a:rPr lang="fr-CA" noProof="0" dirty="0"/>
              <a:t>Par ailleurs, le 21 septembre 2020, le gouvernement du Canada a annoncé l’ajout de 236,7 M$ </a:t>
            </a:r>
            <a:r>
              <a:rPr lang="fr-CA" dirty="0"/>
              <a:t>à investir dans</a:t>
            </a:r>
            <a:r>
              <a:rPr lang="fr-CA" noProof="0" dirty="0"/>
              <a:t> Vers un chez-soi (un autre versement unique).</a:t>
            </a:r>
          </a:p>
          <a:p>
            <a:endParaRPr lang="fr-CA" noProof="0" dirty="0"/>
          </a:p>
          <a:p>
            <a:endParaRPr lang="fr-CA" noProof="0" dirty="0"/>
          </a:p>
          <a:p>
            <a:endParaRPr lang="fr-CA" noProof="0" dirty="0"/>
          </a:p>
        </p:txBody>
      </p:sp>
    </p:spTree>
    <p:extLst>
      <p:ext uri="{BB962C8B-B14F-4D97-AF65-F5344CB8AC3E}">
        <p14:creationId xmlns:p14="http://schemas.microsoft.com/office/powerpoint/2010/main" val="313554525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FD00-BAC6-354C-B05F-C2AB95C14589}"/>
              </a:ext>
            </a:extLst>
          </p:cNvPr>
          <p:cNvSpPr>
            <a:spLocks noGrp="1"/>
          </p:cNvSpPr>
          <p:nvPr>
            <p:ph type="title"/>
            <p:custDataLst>
              <p:tags r:id="rId1"/>
            </p:custDataLst>
          </p:nvPr>
        </p:nvSpPr>
        <p:spPr/>
        <p:txBody>
          <a:bodyPr>
            <a:normAutofit fontScale="90000"/>
          </a:bodyPr>
          <a:lstStyle/>
          <a:p>
            <a:r>
              <a:rPr lang="fr-CA" noProof="0" dirty="0"/>
              <a:t>Mesures en réponse à la COVID (suite)</a:t>
            </a:r>
          </a:p>
        </p:txBody>
      </p:sp>
      <p:sp>
        <p:nvSpPr>
          <p:cNvPr id="3" name="Content Placeholder 2">
            <a:extLst>
              <a:ext uri="{FF2B5EF4-FFF2-40B4-BE49-F238E27FC236}">
                <a16:creationId xmlns:a16="http://schemas.microsoft.com/office/drawing/2014/main" id="{02CB8C6C-B694-C743-AB51-BAE9EB3CB22D}"/>
              </a:ext>
            </a:extLst>
          </p:cNvPr>
          <p:cNvSpPr>
            <a:spLocks noGrp="1"/>
          </p:cNvSpPr>
          <p:nvPr>
            <p:ph idx="1"/>
            <p:custDataLst>
              <p:tags r:id="rId2"/>
            </p:custDataLst>
          </p:nvPr>
        </p:nvSpPr>
        <p:spPr/>
        <p:txBody>
          <a:bodyPr/>
          <a:lstStyle/>
          <a:p>
            <a:pPr marL="0" indent="0">
              <a:buNone/>
            </a:pPr>
            <a:endParaRPr lang="fr-CA" noProof="0" dirty="0"/>
          </a:p>
          <a:p>
            <a:r>
              <a:rPr lang="fr-CA" noProof="0" dirty="0"/>
              <a:t>Les bonifications de financement en réponse à la COVID-19 ont été accordées avec beaucoup plus de flexibilité que le financement précédent pour Vers un chez-soi (p</a:t>
            </a:r>
            <a:r>
              <a:rPr lang="fr-CA" dirty="0" err="1"/>
              <a:t>ar</a:t>
            </a:r>
            <a:r>
              <a:rPr lang="fr-CA" noProof="0" dirty="0"/>
              <a:t> exemple, en ce qui a trait à la stipulation sur les secteurs de responsabilité des provinces).</a:t>
            </a:r>
          </a:p>
          <a:p>
            <a:pPr marL="0" indent="0">
              <a:buNone/>
            </a:pPr>
            <a:endParaRPr lang="fr-CA" noProof="0" dirty="0"/>
          </a:p>
          <a:p>
            <a:r>
              <a:rPr lang="fr-CA" noProof="0" dirty="0"/>
              <a:t>Les « assouplissements pour la COVID » prennent fin le 31 mars 2023.</a:t>
            </a:r>
          </a:p>
          <a:p>
            <a:endParaRPr lang="fr-CA" noProof="0" dirty="0"/>
          </a:p>
          <a:p>
            <a:endParaRPr lang="fr-CA" noProof="0" dirty="0"/>
          </a:p>
          <a:p>
            <a:endParaRPr lang="fr-CA" noProof="0" dirty="0"/>
          </a:p>
          <a:p>
            <a:endParaRPr lang="fr-CA" noProof="0" dirty="0"/>
          </a:p>
          <a:p>
            <a:endParaRPr lang="fr-CA" noProof="0" dirty="0"/>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125260621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3918-AC23-6A44-BA9B-1CFC576B8626}"/>
              </a:ext>
            </a:extLst>
          </p:cNvPr>
          <p:cNvSpPr>
            <a:spLocks noGrp="1"/>
          </p:cNvSpPr>
          <p:nvPr>
            <p:ph type="title"/>
            <p:custDataLst>
              <p:tags r:id="rId1"/>
            </p:custDataLst>
          </p:nvPr>
        </p:nvSpPr>
        <p:spPr/>
        <p:txBody>
          <a:bodyPr/>
          <a:lstStyle/>
          <a:p>
            <a:r>
              <a:rPr lang="fr-CA" noProof="0" dirty="0"/>
              <a:t>Budgets récents</a:t>
            </a:r>
          </a:p>
        </p:txBody>
      </p:sp>
      <p:sp>
        <p:nvSpPr>
          <p:cNvPr id="3" name="Content Placeholder 2">
            <a:extLst>
              <a:ext uri="{FF2B5EF4-FFF2-40B4-BE49-F238E27FC236}">
                <a16:creationId xmlns:a16="http://schemas.microsoft.com/office/drawing/2014/main" id="{D8322A8D-6C02-DE48-83D1-B10F69A1F876}"/>
              </a:ext>
            </a:extLst>
          </p:cNvPr>
          <p:cNvSpPr>
            <a:spLocks noGrp="1"/>
          </p:cNvSpPr>
          <p:nvPr>
            <p:ph idx="1"/>
            <p:custDataLst>
              <p:tags r:id="rId2"/>
            </p:custDataLst>
          </p:nvPr>
        </p:nvSpPr>
        <p:spPr>
          <a:xfrm>
            <a:off x="457200" y="1524000"/>
            <a:ext cx="8229600" cy="4724400"/>
          </a:xfrm>
        </p:spPr>
        <p:txBody>
          <a:bodyPr/>
          <a:lstStyle/>
          <a:p>
            <a:r>
              <a:rPr lang="fr-CA" noProof="0" dirty="0"/>
              <a:t>En valeur nominale, le financement fédéral annuel pour la lutte contre l’itinérance a presque doublé depuis que Justin Trudeau est devenu premier ministre (sans compter les mesures en réponse à la COVID).</a:t>
            </a:r>
          </a:p>
          <a:p>
            <a:endParaRPr lang="fr-CA" noProof="0" dirty="0"/>
          </a:p>
          <a:p>
            <a:r>
              <a:rPr lang="fr-CA" noProof="0" dirty="0"/>
              <a:t>Quand M. Trudeau est arrivé au pouvoir en 2015, le financement annuel pour cette initiative était de seulement 119 M$.</a:t>
            </a:r>
          </a:p>
          <a:p>
            <a:endParaRPr lang="fr-CA" noProof="0" dirty="0"/>
          </a:p>
          <a:p>
            <a:r>
              <a:rPr lang="fr-CA" noProof="0" dirty="0"/>
              <a:t>Le financement de base de Vers un chez-soi pour 2023-2024 (excluant le financement concernant la COVID) est de 237 M$.</a:t>
            </a:r>
          </a:p>
        </p:txBody>
      </p:sp>
    </p:spTree>
    <p:extLst>
      <p:ext uri="{BB962C8B-B14F-4D97-AF65-F5344CB8AC3E}">
        <p14:creationId xmlns:p14="http://schemas.microsoft.com/office/powerpoint/2010/main" val="22178124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custDataLst>
              <p:tags r:id="rId1"/>
            </p:custDataLst>
          </p:nvPr>
        </p:nvSpPr>
        <p:spPr/>
        <p:txBody>
          <a:bodyPr/>
          <a:lstStyle/>
          <a:p>
            <a:r>
              <a:rPr lang="fr-CA" noProof="0" dirty="0"/>
              <a:t>Programme</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custDataLst>
              <p:tags r:id="rId2"/>
            </p:custDataLst>
          </p:nvPr>
        </p:nvSpPr>
        <p:spPr/>
        <p:txBody>
          <a:bodyPr/>
          <a:lstStyle/>
          <a:p>
            <a:endParaRPr lang="fr-CA" noProof="0" dirty="0"/>
          </a:p>
          <a:p>
            <a:r>
              <a:rPr lang="fr-CA" noProof="0" dirty="0"/>
              <a:t>Causes</a:t>
            </a:r>
          </a:p>
          <a:p>
            <a:endParaRPr lang="fr-CA" noProof="0" dirty="0"/>
          </a:p>
          <a:p>
            <a:r>
              <a:rPr lang="fr-CA" noProof="0" dirty="0"/>
              <a:t>Catégorisation</a:t>
            </a:r>
          </a:p>
          <a:p>
            <a:pPr marL="0" indent="0">
              <a:buNone/>
            </a:pPr>
            <a:endParaRPr lang="fr-CA" noProof="0" dirty="0"/>
          </a:p>
          <a:p>
            <a:r>
              <a:rPr lang="fr-CA" noProof="0" dirty="0"/>
              <a:t>Solutions</a:t>
            </a:r>
          </a:p>
          <a:p>
            <a:pPr marL="0" indent="0">
              <a:buNone/>
            </a:pPr>
            <a:endParaRPr lang="fr-CA" noProof="0" dirty="0"/>
          </a:p>
          <a:p>
            <a:endParaRPr lang="fr-CA" noProof="0" dirty="0"/>
          </a:p>
        </p:txBody>
      </p:sp>
    </p:spTree>
    <p:extLst>
      <p:ext uri="{BB962C8B-B14F-4D97-AF65-F5344CB8AC3E}">
        <p14:creationId xmlns:p14="http://schemas.microsoft.com/office/powerpoint/2010/main" val="31557989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F7532-0FB4-5E2E-435E-672AC79A50F9}"/>
              </a:ext>
            </a:extLst>
          </p:cNvPr>
          <p:cNvSpPr>
            <a:spLocks noGrp="1"/>
          </p:cNvSpPr>
          <p:nvPr>
            <p:ph type="title"/>
            <p:custDataLst>
              <p:tags r:id="rId1"/>
            </p:custDataLst>
          </p:nvPr>
        </p:nvSpPr>
        <p:spPr/>
        <p:txBody>
          <a:bodyPr/>
          <a:lstStyle/>
          <a:p>
            <a:r>
              <a:rPr lang="fr-CA" noProof="0" dirty="0"/>
              <a:t>Budgets récents (suite)</a:t>
            </a:r>
          </a:p>
        </p:txBody>
      </p:sp>
      <p:sp>
        <p:nvSpPr>
          <p:cNvPr id="3" name="Content Placeholder 2">
            <a:extLst>
              <a:ext uri="{FF2B5EF4-FFF2-40B4-BE49-F238E27FC236}">
                <a16:creationId xmlns:a16="http://schemas.microsoft.com/office/drawing/2014/main" id="{DA8BF943-59F9-243E-2308-25D0657D3E4A}"/>
              </a:ext>
            </a:extLst>
          </p:cNvPr>
          <p:cNvSpPr>
            <a:spLocks noGrp="1"/>
          </p:cNvSpPr>
          <p:nvPr>
            <p:ph idx="1"/>
            <p:custDataLst>
              <p:tags r:id="rId2"/>
            </p:custDataLst>
          </p:nvPr>
        </p:nvSpPr>
        <p:spPr/>
        <p:txBody>
          <a:bodyPr/>
          <a:lstStyle/>
          <a:p>
            <a:endParaRPr lang="fr-CA" noProof="0" dirty="0"/>
          </a:p>
          <a:p>
            <a:r>
              <a:rPr lang="fr-CA" noProof="0" dirty="0"/>
              <a:t>Un financement additionnel de 1,3 milliard de dollars sur quatre ans a été annoncé pour Vers un chez-soi, dont 250 millions de dollars seront alloués sur deux ans pour régler les « campements et […] l’itinérance hors refuge ».</a:t>
            </a:r>
          </a:p>
          <a:p>
            <a:endParaRPr lang="fr-CA" noProof="0" dirty="0"/>
          </a:p>
          <a:p>
            <a:r>
              <a:rPr lang="fr-CA" noProof="0" dirty="0"/>
              <a:t>Selon le document sur le budget, en retour de ce financement, « les provinces et les territoires devront réaliser des investissements égaux à ceux du gouvernement fédéral, ce qui portera le montant total à 500 millions de dollars ».</a:t>
            </a:r>
          </a:p>
        </p:txBody>
      </p:sp>
    </p:spTree>
    <p:extLst>
      <p:ext uri="{BB962C8B-B14F-4D97-AF65-F5344CB8AC3E}">
        <p14:creationId xmlns:p14="http://schemas.microsoft.com/office/powerpoint/2010/main" val="314186962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514AD0-FBDB-A447-AC5E-2841F33EE780}"/>
              </a:ext>
            </a:extLst>
          </p:cNvPr>
          <p:cNvSpPr>
            <a:spLocks noGrp="1"/>
          </p:cNvSpPr>
          <p:nvPr>
            <p:ph idx="1"/>
            <p:custDataLst>
              <p:tags r:id="rId1"/>
            </p:custDataLst>
          </p:nvPr>
        </p:nvSpPr>
        <p:spPr/>
        <p:txBody>
          <a:bodyPr/>
          <a:lstStyle/>
          <a:p>
            <a:pPr marL="0" indent="0">
              <a:buNone/>
            </a:pPr>
            <a:endParaRPr lang="fr-CA" noProof="0" dirty="0"/>
          </a:p>
          <a:p>
            <a:pPr marL="0" indent="0" algn="ctr">
              <a:buNone/>
            </a:pPr>
            <a:endParaRPr lang="fr-CA" noProof="0" dirty="0"/>
          </a:p>
          <a:p>
            <a:pPr marL="0" indent="0" algn="ctr">
              <a:buNone/>
            </a:pPr>
            <a:br>
              <a:rPr lang="fr-CA" noProof="0" dirty="0"/>
            </a:br>
            <a:r>
              <a:rPr lang="fr-CA" sz="5400" noProof="0" dirty="0"/>
              <a:t>Initiative pour la création rapide de logements</a:t>
            </a:r>
            <a:endParaRPr lang="fr-CA" noProof="0" dirty="0"/>
          </a:p>
        </p:txBody>
      </p:sp>
    </p:spTree>
    <p:extLst>
      <p:ext uri="{BB962C8B-B14F-4D97-AF65-F5344CB8AC3E}">
        <p14:creationId xmlns:p14="http://schemas.microsoft.com/office/powerpoint/2010/main" val="240799225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934B-23E6-A148-B9FE-34C385B4C922}"/>
              </a:ext>
            </a:extLst>
          </p:cNvPr>
          <p:cNvSpPr>
            <a:spLocks noGrp="1"/>
          </p:cNvSpPr>
          <p:nvPr>
            <p:ph type="title"/>
            <p:custDataLst>
              <p:tags r:id="rId1"/>
            </p:custDataLst>
          </p:nvPr>
        </p:nvSpPr>
        <p:spPr/>
        <p:txBody>
          <a:bodyPr>
            <a:normAutofit fontScale="90000"/>
          </a:bodyPr>
          <a:lstStyle/>
          <a:p>
            <a:r>
              <a:rPr lang="fr-CA" noProof="0" dirty="0"/>
              <a:t>Initiative pour la création rapide de logements</a:t>
            </a:r>
          </a:p>
        </p:txBody>
      </p:sp>
      <p:sp>
        <p:nvSpPr>
          <p:cNvPr id="3" name="Content Placeholder 2">
            <a:extLst>
              <a:ext uri="{FF2B5EF4-FFF2-40B4-BE49-F238E27FC236}">
                <a16:creationId xmlns:a16="http://schemas.microsoft.com/office/drawing/2014/main" id="{27153E8E-94D4-D148-81EC-06CE118A74FC}"/>
              </a:ext>
            </a:extLst>
          </p:cNvPr>
          <p:cNvSpPr>
            <a:spLocks noGrp="1"/>
          </p:cNvSpPr>
          <p:nvPr>
            <p:ph idx="1"/>
            <p:custDataLst>
              <p:tags r:id="rId2"/>
            </p:custDataLst>
          </p:nvPr>
        </p:nvSpPr>
        <p:spPr/>
        <p:txBody>
          <a:bodyPr/>
          <a:lstStyle/>
          <a:p>
            <a:endParaRPr lang="fr-CA" noProof="0" dirty="0"/>
          </a:p>
          <a:p>
            <a:r>
              <a:rPr lang="fr-CA" noProof="0" dirty="0"/>
              <a:t>En septembre 2020, le gouvernement du Canada a annoncé l’injection d’un milliard de dollars pour de nouveaux logements préfabriqués, l’acquisition de terrains, la conversion de bâtiments non résidentiels et la récupération de propriétés fermées ou abandonnées.</a:t>
            </a:r>
          </a:p>
          <a:p>
            <a:pPr marL="0" indent="0">
              <a:buNone/>
            </a:pPr>
            <a:endParaRPr lang="fr-CA" noProof="0" dirty="0"/>
          </a:p>
          <a:p>
            <a:r>
              <a:rPr lang="fr-CA" noProof="0" dirty="0"/>
              <a:t>Il s’agit de l’Initiative pour la création rapide de logements (ICRL).</a:t>
            </a:r>
          </a:p>
        </p:txBody>
      </p:sp>
    </p:spTree>
    <p:extLst>
      <p:ext uri="{BB962C8B-B14F-4D97-AF65-F5344CB8AC3E}">
        <p14:creationId xmlns:p14="http://schemas.microsoft.com/office/powerpoint/2010/main" val="177428745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C077-D4B2-CE46-B846-DB094C87162E}"/>
              </a:ext>
            </a:extLst>
          </p:cNvPr>
          <p:cNvSpPr>
            <a:spLocks noGrp="1"/>
          </p:cNvSpPr>
          <p:nvPr>
            <p:ph type="title"/>
            <p:custDataLst>
              <p:tags r:id="rId1"/>
            </p:custDataLst>
          </p:nvPr>
        </p:nvSpPr>
        <p:spPr/>
        <p:txBody>
          <a:bodyPr>
            <a:normAutofit fontScale="90000"/>
          </a:bodyPr>
          <a:lstStyle/>
          <a:p>
            <a:r>
              <a:rPr lang="fr-CA" noProof="0" dirty="0"/>
              <a:t>Initiative pour la création rapide de logements (suite)</a:t>
            </a:r>
          </a:p>
        </p:txBody>
      </p:sp>
      <p:sp>
        <p:nvSpPr>
          <p:cNvPr id="3" name="Content Placeholder 2">
            <a:extLst>
              <a:ext uri="{FF2B5EF4-FFF2-40B4-BE49-F238E27FC236}">
                <a16:creationId xmlns:a16="http://schemas.microsoft.com/office/drawing/2014/main" id="{1C598A63-79B6-5243-A317-BF7876955D59}"/>
              </a:ext>
            </a:extLst>
          </p:cNvPr>
          <p:cNvSpPr>
            <a:spLocks noGrp="1"/>
          </p:cNvSpPr>
          <p:nvPr>
            <p:ph idx="1"/>
            <p:custDataLst>
              <p:tags r:id="rId2"/>
            </p:custDataLst>
          </p:nvPr>
        </p:nvSpPr>
        <p:spPr/>
        <p:txBody>
          <a:bodyPr/>
          <a:lstStyle/>
          <a:p>
            <a:endParaRPr lang="fr-CA" noProof="0" dirty="0"/>
          </a:p>
          <a:p>
            <a:r>
              <a:rPr lang="fr-CA" noProof="0" dirty="0"/>
              <a:t>Demande de fonds très rapide.</a:t>
            </a:r>
          </a:p>
          <a:p>
            <a:endParaRPr lang="fr-CA" noProof="0" dirty="0"/>
          </a:p>
          <a:p>
            <a:r>
              <a:rPr lang="fr-CA" noProof="0" dirty="0"/>
              <a:t>Les dépenses en immobilisation sont entièrement couvertes.</a:t>
            </a:r>
          </a:p>
          <a:p>
            <a:pPr marL="0" indent="0">
              <a:buNone/>
            </a:pPr>
            <a:endParaRPr lang="fr-CA" noProof="0" dirty="0"/>
          </a:p>
          <a:p>
            <a:r>
              <a:rPr lang="fr-CA" noProof="0" dirty="0"/>
              <a:t>Certaines des personnes hébergées dans le cadre de l’ICRL se sont trouvées en situation d’itinérance (mais en l’absence de fonds de fonctionnement, il sera difficile d’aider les personnes en situation d’itinérance chronique).</a:t>
            </a:r>
          </a:p>
          <a:p>
            <a:endParaRPr lang="fr-CA" noProof="0" dirty="0"/>
          </a:p>
          <a:p>
            <a:endParaRPr lang="fr-CA" noProof="0" dirty="0"/>
          </a:p>
        </p:txBody>
      </p:sp>
    </p:spTree>
    <p:extLst>
      <p:ext uri="{BB962C8B-B14F-4D97-AF65-F5344CB8AC3E}">
        <p14:creationId xmlns:p14="http://schemas.microsoft.com/office/powerpoint/2010/main" val="383770129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B184-27EA-BB41-9386-497770B4D83A}"/>
              </a:ext>
            </a:extLst>
          </p:cNvPr>
          <p:cNvSpPr>
            <a:spLocks noGrp="1"/>
          </p:cNvSpPr>
          <p:nvPr>
            <p:ph type="title"/>
            <p:custDataLst>
              <p:tags r:id="rId1"/>
            </p:custDataLst>
          </p:nvPr>
        </p:nvSpPr>
        <p:spPr/>
        <p:txBody>
          <a:bodyPr>
            <a:normAutofit fontScale="90000"/>
          </a:bodyPr>
          <a:lstStyle/>
          <a:p>
            <a:r>
              <a:rPr lang="fr-CA" noProof="0" dirty="0"/>
              <a:t>Initiative pour la création rapide de logements (suite)</a:t>
            </a:r>
          </a:p>
        </p:txBody>
      </p:sp>
      <p:sp>
        <p:nvSpPr>
          <p:cNvPr id="3" name="Content Placeholder 2">
            <a:extLst>
              <a:ext uri="{FF2B5EF4-FFF2-40B4-BE49-F238E27FC236}">
                <a16:creationId xmlns:a16="http://schemas.microsoft.com/office/drawing/2014/main" id="{955E92A7-B434-B04A-AA75-EC96E9E399BB}"/>
              </a:ext>
            </a:extLst>
          </p:cNvPr>
          <p:cNvSpPr>
            <a:spLocks noGrp="1"/>
          </p:cNvSpPr>
          <p:nvPr>
            <p:ph idx="1"/>
            <p:custDataLst>
              <p:tags r:id="rId2"/>
            </p:custDataLst>
          </p:nvPr>
        </p:nvSpPr>
        <p:spPr>
          <a:xfrm>
            <a:off x="470556" y="1772816"/>
            <a:ext cx="8229600" cy="4421088"/>
          </a:xfrm>
        </p:spPr>
        <p:txBody>
          <a:bodyPr/>
          <a:lstStyle/>
          <a:p>
            <a:r>
              <a:rPr lang="fr-CA" noProof="0" dirty="0"/>
              <a:t>Les projets de l’ICRL comprennent une longue liste de groupes </a:t>
            </a:r>
            <a:r>
              <a:rPr lang="fr-CA" dirty="0"/>
              <a:t>cibles </a:t>
            </a:r>
            <a:r>
              <a:rPr lang="fr-CA" noProof="0" dirty="0"/>
              <a:t>admissibles (notamment les personnes en situation d’itinérance).</a:t>
            </a:r>
          </a:p>
          <a:p>
            <a:endParaRPr lang="fr-CA" noProof="0" dirty="0"/>
          </a:p>
          <a:p>
            <a:r>
              <a:rPr lang="fr-CA" noProof="0" dirty="0"/>
              <a:t>Toronto prévoit destiner la plupart de ses logements de l’ICRL aux personnes en situation d’itinérance chronique.</a:t>
            </a:r>
          </a:p>
          <a:p>
            <a:endParaRPr lang="fr-CA" noProof="0" dirty="0"/>
          </a:p>
          <a:p>
            <a:r>
              <a:rPr lang="fr-CA" dirty="0"/>
              <a:t>Actuellement, l</a:t>
            </a:r>
            <a:r>
              <a:rPr lang="fr-CA" noProof="0" dirty="0"/>
              <a:t>’ICRL est perçue comme la meilleure initiative fédérale sur le logement pour s’attaquer à l’itinérance chronique.</a:t>
            </a:r>
          </a:p>
          <a:p>
            <a:pPr marL="0" indent="0">
              <a:buNone/>
            </a:pPr>
            <a:endParaRPr lang="fr-CA" noProof="0" dirty="0"/>
          </a:p>
        </p:txBody>
      </p:sp>
    </p:spTree>
    <p:extLst>
      <p:ext uri="{BB962C8B-B14F-4D97-AF65-F5344CB8AC3E}">
        <p14:creationId xmlns:p14="http://schemas.microsoft.com/office/powerpoint/2010/main" val="54163926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3CAB-D30F-0D4F-A964-7147CED23303}"/>
              </a:ext>
            </a:extLst>
          </p:cNvPr>
          <p:cNvSpPr>
            <a:spLocks noGrp="1"/>
          </p:cNvSpPr>
          <p:nvPr>
            <p:ph type="title"/>
            <p:custDataLst>
              <p:tags r:id="rId1"/>
            </p:custDataLst>
          </p:nvPr>
        </p:nvSpPr>
        <p:spPr/>
        <p:txBody>
          <a:bodyPr>
            <a:normAutofit fontScale="90000"/>
          </a:bodyPr>
          <a:lstStyle/>
          <a:p>
            <a:r>
              <a:rPr lang="fr-CA" noProof="0" dirty="0"/>
              <a:t>Initiative pour la création rapide de logements (suite)</a:t>
            </a:r>
          </a:p>
        </p:txBody>
      </p:sp>
      <p:sp>
        <p:nvSpPr>
          <p:cNvPr id="3" name="Content Placeholder 2">
            <a:extLst>
              <a:ext uri="{FF2B5EF4-FFF2-40B4-BE49-F238E27FC236}">
                <a16:creationId xmlns:a16="http://schemas.microsoft.com/office/drawing/2014/main" id="{8F397134-DDF6-5448-930E-746879429A9D}"/>
              </a:ext>
            </a:extLst>
          </p:cNvPr>
          <p:cNvSpPr>
            <a:spLocks noGrp="1"/>
          </p:cNvSpPr>
          <p:nvPr>
            <p:ph idx="1"/>
            <p:custDataLst>
              <p:tags r:id="rId2"/>
            </p:custDataLst>
          </p:nvPr>
        </p:nvSpPr>
        <p:spPr/>
        <p:txBody>
          <a:bodyPr/>
          <a:lstStyle/>
          <a:p>
            <a:endParaRPr lang="fr-CA" noProof="0" dirty="0"/>
          </a:p>
          <a:p>
            <a:r>
              <a:rPr lang="fr-CA" dirty="0"/>
              <a:t>Pour bien</a:t>
            </a:r>
            <a:r>
              <a:rPr lang="fr-CA" noProof="0" dirty="0"/>
              <a:t> des projets, on attend que le gouvernement provincial concerné annonce s’il fournira des fonds de fonctionnement, ce qui déterminera les types de soutien social pouvant être apportés (et les ménages précis pouvant bénéficier des mesures).</a:t>
            </a:r>
          </a:p>
          <a:p>
            <a:endParaRPr lang="fr-CA" noProof="0" dirty="0"/>
          </a:p>
          <a:p>
            <a:r>
              <a:rPr lang="fr-CA" noProof="0" dirty="0"/>
              <a:t>Certains des projets approuvés ont fait l’objet d’engagements de soutien municipal, souvent sous forme d’annulations de frais ou de terres données ou vendues à prix réduit.</a:t>
            </a:r>
          </a:p>
        </p:txBody>
      </p:sp>
    </p:spTree>
    <p:extLst>
      <p:ext uri="{BB962C8B-B14F-4D97-AF65-F5344CB8AC3E}">
        <p14:creationId xmlns:p14="http://schemas.microsoft.com/office/powerpoint/2010/main" val="109927982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B239-427E-2C46-BB38-C6DC67CB755B}"/>
              </a:ext>
            </a:extLst>
          </p:cNvPr>
          <p:cNvSpPr>
            <a:spLocks noGrp="1"/>
          </p:cNvSpPr>
          <p:nvPr>
            <p:ph type="title"/>
            <p:custDataLst>
              <p:tags r:id="rId1"/>
            </p:custDataLst>
          </p:nvPr>
        </p:nvSpPr>
        <p:spPr/>
        <p:txBody>
          <a:bodyPr>
            <a:normAutofit fontScale="90000"/>
          </a:bodyPr>
          <a:lstStyle/>
          <a:p>
            <a:r>
              <a:rPr lang="fr-CA" noProof="0" dirty="0"/>
              <a:t>Initiative pour la création rapide de logements (suite)</a:t>
            </a:r>
          </a:p>
        </p:txBody>
      </p:sp>
      <p:sp>
        <p:nvSpPr>
          <p:cNvPr id="3" name="Content Placeholder 2">
            <a:extLst>
              <a:ext uri="{FF2B5EF4-FFF2-40B4-BE49-F238E27FC236}">
                <a16:creationId xmlns:a16="http://schemas.microsoft.com/office/drawing/2014/main" id="{998F5983-5E09-8544-8BE7-5485ABCDDA7B}"/>
              </a:ext>
            </a:extLst>
          </p:cNvPr>
          <p:cNvSpPr>
            <a:spLocks noGrp="1"/>
          </p:cNvSpPr>
          <p:nvPr>
            <p:ph idx="1"/>
            <p:custDataLst>
              <p:tags r:id="rId2"/>
            </p:custDataLst>
          </p:nvPr>
        </p:nvSpPr>
        <p:spPr/>
        <p:txBody>
          <a:bodyPr/>
          <a:lstStyle/>
          <a:p>
            <a:pPr marL="0" indent="0">
              <a:buNone/>
            </a:pPr>
            <a:endParaRPr lang="fr-CA" noProof="0" dirty="0"/>
          </a:p>
          <a:p>
            <a:r>
              <a:rPr lang="fr-CA" noProof="0" dirty="0"/>
              <a:t>Dans le budget fédéral de 2021, on a annoncé une bonification de l’ICRL de 1,5 milliard de dollars pour 2021-2022.</a:t>
            </a:r>
          </a:p>
          <a:p>
            <a:endParaRPr lang="fr-CA" noProof="0" dirty="0"/>
          </a:p>
          <a:p>
            <a:r>
              <a:rPr lang="fr-CA" noProof="0" dirty="0"/>
              <a:t>Dans le budget fédéral de 2022, on a </a:t>
            </a:r>
            <a:r>
              <a:rPr lang="fr-CA" dirty="0"/>
              <a:t>prévu </a:t>
            </a:r>
            <a:r>
              <a:rPr lang="fr-CA" noProof="0" dirty="0"/>
              <a:t>une autre injection de fonds </a:t>
            </a:r>
            <a:r>
              <a:rPr lang="fr-CA" dirty="0"/>
              <a:t>dans l’ICRL de</a:t>
            </a:r>
            <a:r>
              <a:rPr lang="fr-CA" noProof="0" dirty="0"/>
              <a:t> 1,5 milliard de dollars sur deux ans.</a:t>
            </a:r>
          </a:p>
        </p:txBody>
      </p:sp>
    </p:spTree>
    <p:extLst>
      <p:ext uri="{BB962C8B-B14F-4D97-AF65-F5344CB8AC3E}">
        <p14:creationId xmlns:p14="http://schemas.microsoft.com/office/powerpoint/2010/main" val="66889138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48EF-F36A-EFFD-010C-D0941480CF32}"/>
              </a:ext>
            </a:extLst>
          </p:cNvPr>
          <p:cNvSpPr>
            <a:spLocks noGrp="1"/>
          </p:cNvSpPr>
          <p:nvPr>
            <p:ph type="title"/>
            <p:custDataLst>
              <p:tags r:id="rId1"/>
            </p:custDataLst>
          </p:nvPr>
        </p:nvSpPr>
        <p:spPr/>
        <p:txBody>
          <a:bodyPr/>
          <a:lstStyle/>
          <a:p>
            <a:r>
              <a:rPr lang="fr-CA" noProof="0" dirty="0"/>
              <a:t>Ajouts </a:t>
            </a:r>
            <a:r>
              <a:rPr lang="fr-CA" dirty="0"/>
              <a:t>au budget fédéral de </a:t>
            </a:r>
            <a:r>
              <a:rPr lang="fr-CA" noProof="0" dirty="0"/>
              <a:t>2022</a:t>
            </a:r>
          </a:p>
        </p:txBody>
      </p:sp>
      <p:sp>
        <p:nvSpPr>
          <p:cNvPr id="3" name="Content Placeholder 2">
            <a:extLst>
              <a:ext uri="{FF2B5EF4-FFF2-40B4-BE49-F238E27FC236}">
                <a16:creationId xmlns:a16="http://schemas.microsoft.com/office/drawing/2014/main" id="{50B470BA-1EEF-9E62-F0CF-F9876CEB69C0}"/>
              </a:ext>
            </a:extLst>
          </p:cNvPr>
          <p:cNvSpPr>
            <a:spLocks noGrp="1"/>
          </p:cNvSpPr>
          <p:nvPr>
            <p:ph idx="1"/>
            <p:custDataLst>
              <p:tags r:id="rId2"/>
            </p:custDataLst>
          </p:nvPr>
        </p:nvSpPr>
        <p:spPr/>
        <p:txBody>
          <a:bodyPr/>
          <a:lstStyle/>
          <a:p>
            <a:endParaRPr lang="fr-CA" noProof="0" dirty="0"/>
          </a:p>
          <a:p>
            <a:r>
              <a:rPr lang="fr-CA" noProof="0" dirty="0"/>
              <a:t>Dans le budget fédéral de 2022, on a aussi annoncé l’ajout de 62,2 M$ sur trois ans (dès 2024-2025) pour lancer le nouveau Programme de lutte contre l’itinérance chez les vétérans, « qui offrira des services et des suppléments au loyer aux vétérans qui vivent dans l’itinérance ».</a:t>
            </a:r>
          </a:p>
          <a:p>
            <a:endParaRPr lang="fr-CA" noProof="0" dirty="0"/>
          </a:p>
          <a:p>
            <a:r>
              <a:rPr lang="fr-CA" noProof="0" dirty="0"/>
              <a:t>Il a également annoncé un investissement de 18,1 M$ sur trois ans pour la recherche sur l’itinérance chronique.</a:t>
            </a:r>
          </a:p>
        </p:txBody>
      </p:sp>
    </p:spTree>
    <p:extLst>
      <p:ext uri="{BB962C8B-B14F-4D97-AF65-F5344CB8AC3E}">
        <p14:creationId xmlns:p14="http://schemas.microsoft.com/office/powerpoint/2010/main" val="214348801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694C-B372-E547-B91F-7BAAA91F9520}"/>
              </a:ext>
            </a:extLst>
          </p:cNvPr>
          <p:cNvSpPr>
            <a:spLocks noGrp="1"/>
          </p:cNvSpPr>
          <p:nvPr>
            <p:ph type="title"/>
            <p:custDataLst>
              <p:tags r:id="rId1"/>
            </p:custDataLst>
          </p:nvPr>
        </p:nvSpPr>
        <p:spPr/>
        <p:txBody>
          <a:bodyPr/>
          <a:lstStyle/>
          <a:p>
            <a:r>
              <a:rPr lang="fr-CA" noProof="0" dirty="0"/>
              <a:t>Fin du module</a:t>
            </a:r>
          </a:p>
        </p:txBody>
      </p:sp>
      <p:sp>
        <p:nvSpPr>
          <p:cNvPr id="3" name="Content Placeholder 2">
            <a:extLst>
              <a:ext uri="{FF2B5EF4-FFF2-40B4-BE49-F238E27FC236}">
                <a16:creationId xmlns:a16="http://schemas.microsoft.com/office/drawing/2014/main" id="{35A88CCF-4A80-B74C-8D2A-5FC1BD683132}"/>
              </a:ext>
            </a:extLst>
          </p:cNvPr>
          <p:cNvSpPr>
            <a:spLocks noGrp="1"/>
          </p:cNvSpPr>
          <p:nvPr>
            <p:ph idx="1"/>
            <p:custDataLst>
              <p:tags r:id="rId2"/>
            </p:custDataLst>
          </p:nvPr>
        </p:nvSpPr>
        <p:spPr/>
        <p:txBody>
          <a:bodyPr/>
          <a:lstStyle/>
          <a:p>
            <a:endParaRPr lang="fr-CA" noProof="0" dirty="0"/>
          </a:p>
          <a:p>
            <a:r>
              <a:rPr lang="fr-CA" noProof="0" dirty="0"/>
              <a:t>Qu’en pensez-vous?</a:t>
            </a:r>
          </a:p>
        </p:txBody>
      </p:sp>
    </p:spTree>
    <p:extLst>
      <p:ext uri="{BB962C8B-B14F-4D97-AF65-F5344CB8AC3E}">
        <p14:creationId xmlns:p14="http://schemas.microsoft.com/office/powerpoint/2010/main" val="350461714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custDataLst>
              <p:tags r:id="rId1"/>
            </p:custDataLst>
          </p:nvPr>
        </p:nvSpPr>
        <p:spPr/>
        <p:txBody>
          <a:bodyPr/>
          <a:lstStyle/>
          <a:p>
            <a:pPr algn="ctr" fontAlgn="auto">
              <a:spcAft>
                <a:spcPct val="0"/>
              </a:spcAft>
              <a:defRPr/>
            </a:pPr>
            <a:br>
              <a:rPr lang="fr-CA" noProof="0" dirty="0">
                <a:ea typeface="+mj-ea"/>
                <a:cs typeface="+mj-cs"/>
              </a:rPr>
            </a:br>
            <a:br>
              <a:rPr lang="fr-CA" noProof="0" dirty="0">
                <a:ea typeface="+mj-ea"/>
                <a:cs typeface="+mj-cs"/>
              </a:rPr>
            </a:br>
            <a:r>
              <a:rPr lang="fr-CA" noProof="0" dirty="0">
                <a:ea typeface="+mj-ea"/>
                <a:cs typeface="+mj-cs"/>
              </a:rPr>
              <a:t> </a:t>
            </a:r>
            <a:br>
              <a:rPr lang="fr-CA" noProof="0" dirty="0">
                <a:ea typeface="+mj-ea"/>
                <a:cs typeface="+mj-cs"/>
              </a:rPr>
            </a:br>
            <a:r>
              <a:rPr lang="fr-CA" noProof="0" dirty="0"/>
              <a:t>Thèmes émergents</a:t>
            </a:r>
            <a:endParaRPr lang="fr-CA" noProof="0"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custDataLst>
              <p:tags r:id="rId2"/>
            </p:custDataLst>
          </p:nvPr>
        </p:nvSpPr>
        <p:spPr>
          <a:xfrm>
            <a:off x="685800" y="3505200"/>
            <a:ext cx="7630616" cy="2804120"/>
          </a:xfrm>
        </p:spPr>
        <p:txBody>
          <a:bodyPr rtlCol="0">
            <a:normAutofit lnSpcReduction="10000"/>
          </a:bodyPr>
          <a:lstStyle/>
          <a:p>
            <a:pPr algn="ctr" fontAlgn="auto">
              <a:spcAft>
                <a:spcPct val="0"/>
              </a:spcAft>
              <a:defRPr/>
            </a:pPr>
            <a:r>
              <a:rPr lang="fr-CA" sz="2000" b="1" noProof="0" dirty="0">
                <a:ea typeface="+mn-ea"/>
                <a:cs typeface="+mn-cs"/>
              </a:rPr>
              <a:t>Nick </a:t>
            </a:r>
            <a:r>
              <a:rPr lang="fr-CA" sz="2000" b="1" noProof="0" dirty="0" err="1">
                <a:ea typeface="+mn-ea"/>
                <a:cs typeface="+mn-cs"/>
              </a:rPr>
              <a:t>Falvo</a:t>
            </a:r>
            <a:r>
              <a:rPr lang="fr-CA" sz="2000" b="1" noProof="0" dirty="0">
                <a:ea typeface="+mn-ea"/>
                <a:cs typeface="+mn-cs"/>
              </a:rPr>
              <a:t>, Ph. D.</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Introduction à l’itinérance</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Préparé pour :</a:t>
            </a:r>
          </a:p>
          <a:p>
            <a:pPr algn="ctr" fontAlgn="auto">
              <a:spcAft>
                <a:spcPct val="0"/>
              </a:spcAft>
              <a:defRPr/>
            </a:pPr>
            <a:r>
              <a:rPr lang="fr-CA" sz="2000" noProof="0" dirty="0">
                <a:ea typeface="+mn-ea"/>
                <a:cs typeface="+mn-cs"/>
              </a:rPr>
              <a:t>Excellence en santé Canada</a:t>
            </a:r>
          </a:p>
          <a:p>
            <a:pPr algn="ctr" fontAlgn="auto">
              <a:spcAft>
                <a:spcPct val="0"/>
              </a:spcAft>
              <a:defRPr/>
            </a:pPr>
            <a:endParaRPr lang="fr-CA" sz="2000" noProof="0" dirty="0">
              <a:ea typeface="+mn-ea"/>
              <a:cs typeface="+mn-cs"/>
            </a:endParaRPr>
          </a:p>
          <a:p>
            <a:pPr algn="ctr" fontAlgn="auto">
              <a:spcAft>
                <a:spcPct val="0"/>
              </a:spcAft>
              <a:defRPr/>
            </a:pPr>
            <a:r>
              <a:rPr lang="fr-CA" sz="2000" noProof="0" dirty="0">
                <a:ea typeface="+mn-ea"/>
                <a:cs typeface="+mn-cs"/>
              </a:rPr>
              <a:t>Les 16 et 17 octobre 2024</a:t>
            </a:r>
          </a:p>
          <a:p>
            <a:pPr algn="ctr" fontAlgn="auto">
              <a:spcAft>
                <a:spcPct val="0"/>
              </a:spcAft>
              <a:defRPr/>
            </a:pPr>
            <a:endParaRPr lang="fr-CA" sz="2000" noProof="0" dirty="0">
              <a:ea typeface="+mn-ea"/>
              <a:cs typeface="+mn-cs"/>
            </a:endParaRPr>
          </a:p>
          <a:p>
            <a:pPr fontAlgn="auto">
              <a:spcAft>
                <a:spcPct val="0"/>
              </a:spcAft>
              <a:defRPr/>
            </a:pPr>
            <a:endParaRPr lang="fr-CA" sz="1800" b="1" noProof="0" dirty="0">
              <a:ea typeface="+mn-ea"/>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144C6-4400-E744-B095-D5EC192C4BBF}"/>
              </a:ext>
            </a:extLst>
          </p:cNvPr>
          <p:cNvSpPr>
            <a:spLocks noGrp="1"/>
          </p:cNvSpPr>
          <p:nvPr>
            <p:ph idx="1"/>
            <p:custDataLst>
              <p:tags r:id="rId1"/>
            </p:custDataLst>
          </p:nvPr>
        </p:nvSpPr>
        <p:spPr/>
        <p:txBody>
          <a:bodyPr/>
          <a:lstStyle/>
          <a:p>
            <a:pPr marL="0" indent="0">
              <a:buNone/>
            </a:pPr>
            <a:endParaRPr lang="fr-CA" noProof="0" dirty="0"/>
          </a:p>
          <a:p>
            <a:pPr marL="0" indent="0" algn="ctr">
              <a:buNone/>
            </a:pPr>
            <a:endParaRPr lang="fr-CA" sz="4000" noProof="0" dirty="0"/>
          </a:p>
          <a:p>
            <a:pPr marL="0" indent="0" algn="ctr">
              <a:buNone/>
            </a:pPr>
            <a:r>
              <a:rPr lang="fr-CA" sz="4000" noProof="0" dirty="0"/>
              <a:t>Qu’est-ce qui cause l’itinérance?</a:t>
            </a:r>
          </a:p>
        </p:txBody>
      </p:sp>
    </p:spTree>
    <p:extLst>
      <p:ext uri="{BB962C8B-B14F-4D97-AF65-F5344CB8AC3E}">
        <p14:creationId xmlns:p14="http://schemas.microsoft.com/office/powerpoint/2010/main" val="54175361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custDataLst>
              <p:tags r:id="rId1"/>
            </p:custDataLst>
          </p:nvPr>
        </p:nvSpPr>
        <p:spPr/>
        <p:txBody>
          <a:bodyPr/>
          <a:lstStyle/>
          <a:p>
            <a:r>
              <a:rPr lang="fr-CA" noProof="0" dirty="0"/>
              <a:t>Programme</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custDataLst>
              <p:tags r:id="rId2"/>
            </p:custDataLst>
          </p:nvPr>
        </p:nvSpPr>
        <p:spPr/>
        <p:txBody>
          <a:bodyPr/>
          <a:lstStyle/>
          <a:p>
            <a:endParaRPr lang="fr-CA" noProof="0" dirty="0"/>
          </a:p>
          <a:p>
            <a:r>
              <a:rPr lang="fr-CA" noProof="0" dirty="0"/>
              <a:t>Hausse du nombre de personnes dormant dans la rue</a:t>
            </a:r>
          </a:p>
          <a:p>
            <a:endParaRPr lang="fr-CA" noProof="0" dirty="0"/>
          </a:p>
          <a:p>
            <a:r>
              <a:rPr lang="fr-CA" noProof="0" dirty="0"/>
              <a:t>Crise des surdose</a:t>
            </a:r>
            <a:r>
              <a:rPr lang="fr-CA" dirty="0"/>
              <a:t>s</a:t>
            </a:r>
            <a:endParaRPr lang="fr-CA" noProof="0" dirty="0"/>
          </a:p>
          <a:p>
            <a:endParaRPr lang="fr-CA" noProof="0" dirty="0"/>
          </a:p>
          <a:p>
            <a:r>
              <a:rPr lang="fr-CA" noProof="0" dirty="0"/>
              <a:t>Population vieillissante</a:t>
            </a:r>
          </a:p>
          <a:p>
            <a:endParaRPr lang="fr-CA" noProof="0" dirty="0"/>
          </a:p>
          <a:p>
            <a:r>
              <a:rPr lang="fr-CA" noProof="0" dirty="0"/>
              <a:t>Peuples autochtones</a:t>
            </a:r>
          </a:p>
          <a:p>
            <a:pPr marL="0" indent="0">
              <a:buNone/>
            </a:pPr>
            <a:endParaRPr lang="fr-CA" noProof="0" dirty="0"/>
          </a:p>
        </p:txBody>
      </p:sp>
    </p:spTree>
    <p:extLst>
      <p:ext uri="{BB962C8B-B14F-4D97-AF65-F5344CB8AC3E}">
        <p14:creationId xmlns:p14="http://schemas.microsoft.com/office/powerpoint/2010/main" val="407567767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9D47-F3B6-0747-BF87-1C2DA9D29937}"/>
              </a:ext>
            </a:extLst>
          </p:cNvPr>
          <p:cNvSpPr>
            <a:spLocks noGrp="1"/>
          </p:cNvSpPr>
          <p:nvPr>
            <p:ph type="title"/>
            <p:custDataLst>
              <p:tags r:id="rId1"/>
            </p:custDataLst>
          </p:nvPr>
        </p:nvSpPr>
        <p:spPr/>
        <p:txBody>
          <a:bodyPr>
            <a:normAutofit fontScale="90000"/>
          </a:bodyPr>
          <a:lstStyle/>
          <a:p>
            <a:r>
              <a:rPr lang="fr-CA" noProof="0" dirty="0"/>
              <a:t>Hausse </a:t>
            </a:r>
            <a:r>
              <a:rPr lang="fr-CA" dirty="0"/>
              <a:t>du nombre de personnes dormant dans la rue</a:t>
            </a:r>
          </a:p>
        </p:txBody>
      </p:sp>
      <p:sp>
        <p:nvSpPr>
          <p:cNvPr id="3" name="Content Placeholder 2">
            <a:extLst>
              <a:ext uri="{FF2B5EF4-FFF2-40B4-BE49-F238E27FC236}">
                <a16:creationId xmlns:a16="http://schemas.microsoft.com/office/drawing/2014/main" id="{D2BF4974-BD6F-A849-8BEF-6E1FC4C130B8}"/>
              </a:ext>
            </a:extLst>
          </p:cNvPr>
          <p:cNvSpPr>
            <a:spLocks noGrp="1"/>
          </p:cNvSpPr>
          <p:nvPr>
            <p:ph idx="1"/>
            <p:custDataLst>
              <p:tags r:id="rId2"/>
            </p:custDataLst>
          </p:nvPr>
        </p:nvSpPr>
        <p:spPr/>
        <p:txBody>
          <a:bodyPr/>
          <a:lstStyle/>
          <a:p>
            <a:r>
              <a:rPr lang="fr-CA" noProof="0" dirty="0"/>
              <a:t>Dans bien des villes, on voit de plus en plus de gens dormir dans les rues (notamment par crainte de la transmission de maladies), quoique la plupart des villes ne possèdent pas de méthode rigoureuse pour compter les personnes dormant à la dure.</a:t>
            </a:r>
          </a:p>
          <a:p>
            <a:endParaRPr lang="fr-CA" noProof="0" dirty="0"/>
          </a:p>
          <a:p>
            <a:r>
              <a:rPr lang="fr-CA" noProof="0" dirty="0"/>
              <a:t>C’est devenu un problème politique épineux, surtout en raison des risques d’incendie, des plaintes du voisinage et des démantèlements forcés.</a:t>
            </a:r>
          </a:p>
          <a:p>
            <a:endParaRPr lang="fr-CA" noProof="0" dirty="0"/>
          </a:p>
          <a:p>
            <a:r>
              <a:rPr lang="fr-CA" noProof="0" dirty="0"/>
              <a:t>Le problème se pose particulièrement par temps doux.</a:t>
            </a:r>
          </a:p>
        </p:txBody>
      </p:sp>
    </p:spTree>
    <p:extLst>
      <p:ext uri="{BB962C8B-B14F-4D97-AF65-F5344CB8AC3E}">
        <p14:creationId xmlns:p14="http://schemas.microsoft.com/office/powerpoint/2010/main" val="428255051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59E9-DE1D-5141-8F8D-0F0C37344684}"/>
              </a:ext>
            </a:extLst>
          </p:cNvPr>
          <p:cNvSpPr>
            <a:spLocks noGrp="1"/>
          </p:cNvSpPr>
          <p:nvPr>
            <p:ph type="title"/>
            <p:custDataLst>
              <p:tags r:id="rId1"/>
            </p:custDataLst>
          </p:nvPr>
        </p:nvSpPr>
        <p:spPr/>
        <p:txBody>
          <a:bodyPr>
            <a:normAutofit fontScale="90000"/>
          </a:bodyPr>
          <a:lstStyle/>
          <a:p>
            <a:r>
              <a:rPr lang="fr-CA" noProof="0" dirty="0"/>
              <a:t>Hausse </a:t>
            </a:r>
            <a:r>
              <a:rPr lang="fr-CA" dirty="0"/>
              <a:t>du nombre de personnes dormant dans la rue </a:t>
            </a:r>
            <a:r>
              <a:rPr lang="fr-CA" noProof="0" dirty="0"/>
              <a:t>: données de Calgary</a:t>
            </a:r>
          </a:p>
        </p:txBody>
      </p:sp>
      <p:pic>
        <p:nvPicPr>
          <p:cNvPr id="4" name="Content Placeholder 3">
            <a:extLst>
              <a:ext uri="{FF2B5EF4-FFF2-40B4-BE49-F238E27FC236}">
                <a16:creationId xmlns:a16="http://schemas.microsoft.com/office/drawing/2014/main" id="{701C794E-A41A-7046-E95F-640C4504CBA0}"/>
              </a:ext>
            </a:extLst>
          </p:cNvPr>
          <p:cNvPicPr>
            <a:picLocks noGrp="1" noChangeAspect="1"/>
          </p:cNvPicPr>
          <p:nvPr>
            <p:ph idx="1"/>
            <p:custDataLst>
              <p:tags r:id="rId2"/>
            </p:custDataLst>
          </p:nvPr>
        </p:nvPicPr>
        <p:blipFill>
          <a:blip r:embed="rId5"/>
          <a:stretch>
            <a:fillRect/>
          </a:stretch>
        </p:blipFill>
        <p:spPr>
          <a:xfrm>
            <a:off x="1276350" y="1670844"/>
            <a:ext cx="6591300" cy="4279900"/>
          </a:xfrm>
          <a:prstGeom prst="rect">
            <a:avLst/>
          </a:prstGeom>
        </p:spPr>
      </p:pic>
    </p:spTree>
    <p:extLst>
      <p:ext uri="{BB962C8B-B14F-4D97-AF65-F5344CB8AC3E}">
        <p14:creationId xmlns:p14="http://schemas.microsoft.com/office/powerpoint/2010/main" val="159660235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CF41-85C2-828F-3F30-EA4D78953817}"/>
              </a:ext>
            </a:extLst>
          </p:cNvPr>
          <p:cNvSpPr>
            <a:spLocks noGrp="1"/>
          </p:cNvSpPr>
          <p:nvPr>
            <p:ph type="title"/>
            <p:custDataLst>
              <p:tags r:id="rId1"/>
            </p:custDataLst>
          </p:nvPr>
        </p:nvSpPr>
        <p:spPr/>
        <p:txBody>
          <a:bodyPr>
            <a:normAutofit fontScale="90000"/>
          </a:bodyPr>
          <a:lstStyle/>
          <a:p>
            <a:r>
              <a:rPr lang="fr-CA" noProof="0" dirty="0"/>
              <a:t>Hausse </a:t>
            </a:r>
            <a:r>
              <a:rPr lang="fr-CA" dirty="0"/>
              <a:t>du nombre de personnes dormant dans la rue</a:t>
            </a:r>
            <a:r>
              <a:rPr lang="fr-CA" noProof="0" dirty="0">
                <a:solidFill>
                  <a:srgbClr val="7030A0"/>
                </a:solidFill>
              </a:rPr>
              <a:t> </a:t>
            </a:r>
            <a:r>
              <a:rPr lang="fr-CA" noProof="0" dirty="0"/>
              <a:t>(suite)</a:t>
            </a:r>
          </a:p>
        </p:txBody>
      </p:sp>
      <p:sp>
        <p:nvSpPr>
          <p:cNvPr id="3" name="Content Placeholder 2">
            <a:extLst>
              <a:ext uri="{FF2B5EF4-FFF2-40B4-BE49-F238E27FC236}">
                <a16:creationId xmlns:a16="http://schemas.microsoft.com/office/drawing/2014/main" id="{5EF88DDE-038A-539B-31F0-E33026F8CC6B}"/>
              </a:ext>
            </a:extLst>
          </p:cNvPr>
          <p:cNvSpPr>
            <a:spLocks noGrp="1"/>
          </p:cNvSpPr>
          <p:nvPr>
            <p:ph idx="1"/>
            <p:custDataLst>
              <p:tags r:id="rId2"/>
            </p:custDataLst>
          </p:nvPr>
        </p:nvSpPr>
        <p:spPr/>
        <p:txBody>
          <a:bodyPr/>
          <a:lstStyle/>
          <a:p>
            <a:endParaRPr lang="fr-CA" noProof="0" dirty="0"/>
          </a:p>
          <a:p>
            <a:r>
              <a:rPr lang="fr-CA" noProof="0" dirty="0"/>
              <a:t>En Alberta, nous avons vu le gouvernement provincial travailler directement avec le chef de police d’Edmonton pour accélérer le démantèlement des campements.</a:t>
            </a:r>
          </a:p>
          <a:p>
            <a:endParaRPr lang="fr-CA" noProof="0" dirty="0"/>
          </a:p>
          <a:p>
            <a:r>
              <a:rPr lang="fr-CA" noProof="0" dirty="0"/>
              <a:t>Cela a entraîné la création d’un Navigation and Support Centre à Edmonton (et maintenant d’un autre à Calgary).</a:t>
            </a:r>
          </a:p>
          <a:p>
            <a:endParaRPr lang="fr-CA" noProof="0" dirty="0"/>
          </a:p>
          <a:p>
            <a:endParaRPr lang="fr-CA" noProof="0" dirty="0"/>
          </a:p>
        </p:txBody>
      </p:sp>
    </p:spTree>
    <p:extLst>
      <p:ext uri="{BB962C8B-B14F-4D97-AF65-F5344CB8AC3E}">
        <p14:creationId xmlns:p14="http://schemas.microsoft.com/office/powerpoint/2010/main" val="3457518915"/>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B162-AB8C-4C41-AA1E-98C48BEAD3A3}"/>
              </a:ext>
            </a:extLst>
          </p:cNvPr>
          <p:cNvSpPr>
            <a:spLocks noGrp="1"/>
          </p:cNvSpPr>
          <p:nvPr>
            <p:ph type="title"/>
            <p:custDataLst>
              <p:tags r:id="rId1"/>
            </p:custDataLst>
          </p:nvPr>
        </p:nvSpPr>
        <p:spPr/>
        <p:txBody>
          <a:bodyPr>
            <a:normAutofit fontScale="90000"/>
          </a:bodyPr>
          <a:lstStyle/>
          <a:p>
            <a:r>
              <a:rPr lang="fr-CA" noProof="0" dirty="0"/>
              <a:t>Hausse </a:t>
            </a:r>
            <a:r>
              <a:rPr lang="fr-CA" dirty="0"/>
              <a:t>du nombre de personnes dormant dans la rue</a:t>
            </a:r>
            <a:r>
              <a:rPr lang="fr-CA" noProof="0" dirty="0">
                <a:solidFill>
                  <a:srgbClr val="7030A0"/>
                </a:solidFill>
              </a:rPr>
              <a:t> </a:t>
            </a:r>
            <a:r>
              <a:rPr lang="fr-CA" noProof="0" dirty="0"/>
              <a:t>(suite)</a:t>
            </a:r>
            <a:endParaRPr lang="fr-CA" noProof="0" dirty="0">
              <a:highlight>
                <a:srgbClr val="C0C0C0"/>
              </a:highlight>
            </a:endParaRPr>
          </a:p>
        </p:txBody>
      </p:sp>
      <p:sp>
        <p:nvSpPr>
          <p:cNvPr id="3" name="Content Placeholder 2">
            <a:extLst>
              <a:ext uri="{FF2B5EF4-FFF2-40B4-BE49-F238E27FC236}">
                <a16:creationId xmlns:a16="http://schemas.microsoft.com/office/drawing/2014/main" id="{F5846F8F-FDFE-6D4E-8654-EFD682A9DDE2}"/>
              </a:ext>
            </a:extLst>
          </p:cNvPr>
          <p:cNvSpPr>
            <a:spLocks noGrp="1"/>
          </p:cNvSpPr>
          <p:nvPr>
            <p:ph idx="1"/>
            <p:custDataLst>
              <p:tags r:id="rId2"/>
            </p:custDataLst>
          </p:nvPr>
        </p:nvSpPr>
        <p:spPr/>
        <p:txBody>
          <a:bodyPr/>
          <a:lstStyle/>
          <a:p>
            <a:endParaRPr lang="fr-CA" noProof="0" dirty="0"/>
          </a:p>
          <a:p>
            <a:r>
              <a:rPr lang="fr-CA" noProof="0" dirty="0"/>
              <a:t>Une innovation technologique méritant notre attention est le nouveau système d’information géographique d’Ottawa, qui sert à la fois à repérer les campements et à conserver des notes de cas sur les personnes qui y résident (pour améliorer les services fournis).</a:t>
            </a:r>
          </a:p>
        </p:txBody>
      </p:sp>
    </p:spTree>
    <p:extLst>
      <p:ext uri="{BB962C8B-B14F-4D97-AF65-F5344CB8AC3E}">
        <p14:creationId xmlns:p14="http://schemas.microsoft.com/office/powerpoint/2010/main" val="2601800548"/>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FE55-7335-1845-F7E4-7566E0F2E5EC}"/>
              </a:ext>
            </a:extLst>
          </p:cNvPr>
          <p:cNvSpPr>
            <a:spLocks noGrp="1"/>
          </p:cNvSpPr>
          <p:nvPr>
            <p:ph type="title"/>
            <p:custDataLst>
              <p:tags r:id="rId1"/>
            </p:custDataLst>
          </p:nvPr>
        </p:nvSpPr>
        <p:spPr/>
        <p:txBody>
          <a:bodyPr/>
          <a:lstStyle/>
          <a:p>
            <a:r>
              <a:rPr lang="fr-CA" noProof="0" dirty="0"/>
              <a:t>Crise des surdoses</a:t>
            </a:r>
          </a:p>
        </p:txBody>
      </p:sp>
      <p:sp>
        <p:nvSpPr>
          <p:cNvPr id="3" name="Content Placeholder 2">
            <a:extLst>
              <a:ext uri="{FF2B5EF4-FFF2-40B4-BE49-F238E27FC236}">
                <a16:creationId xmlns:a16="http://schemas.microsoft.com/office/drawing/2014/main" id="{69E05619-A199-1A31-7B49-B46B6A846522}"/>
              </a:ext>
            </a:extLst>
          </p:cNvPr>
          <p:cNvSpPr>
            <a:spLocks noGrp="1"/>
          </p:cNvSpPr>
          <p:nvPr>
            <p:ph idx="1"/>
            <p:custDataLst>
              <p:tags r:id="rId2"/>
            </p:custDataLst>
          </p:nvPr>
        </p:nvSpPr>
        <p:spPr/>
        <p:txBody>
          <a:bodyPr/>
          <a:lstStyle/>
          <a:p>
            <a:endParaRPr lang="fr-CA" noProof="0" dirty="0"/>
          </a:p>
          <a:p>
            <a:endParaRPr lang="fr-CA" noProof="0" dirty="0"/>
          </a:p>
        </p:txBody>
      </p:sp>
      <p:pic>
        <p:nvPicPr>
          <p:cNvPr id="4" name="Picture 3">
            <a:extLst>
              <a:ext uri="{FF2B5EF4-FFF2-40B4-BE49-F238E27FC236}">
                <a16:creationId xmlns:a16="http://schemas.microsoft.com/office/drawing/2014/main" id="{5C4BC003-052F-E8FC-E3F6-8D967ED254B1}"/>
              </a:ext>
            </a:extLst>
          </p:cNvPr>
          <p:cNvPicPr>
            <a:picLocks noChangeAspect="1"/>
          </p:cNvPicPr>
          <p:nvPr>
            <p:custDataLst>
              <p:tags r:id="rId3"/>
            </p:custDataLst>
          </p:nvPr>
        </p:nvPicPr>
        <p:blipFill>
          <a:blip r:embed="rId6"/>
          <a:stretch>
            <a:fillRect/>
          </a:stretch>
        </p:blipFill>
        <p:spPr>
          <a:xfrm>
            <a:off x="1263650" y="1524000"/>
            <a:ext cx="6616700" cy="4470400"/>
          </a:xfrm>
          <a:prstGeom prst="rect">
            <a:avLst/>
          </a:prstGeom>
        </p:spPr>
      </p:pic>
    </p:spTree>
    <p:extLst>
      <p:ext uri="{BB962C8B-B14F-4D97-AF65-F5344CB8AC3E}">
        <p14:creationId xmlns:p14="http://schemas.microsoft.com/office/powerpoint/2010/main" val="218355868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B766-C2B5-CA07-4387-649431D385DD}"/>
              </a:ext>
            </a:extLst>
          </p:cNvPr>
          <p:cNvSpPr>
            <a:spLocks noGrp="1"/>
          </p:cNvSpPr>
          <p:nvPr>
            <p:ph type="title"/>
            <p:custDataLst>
              <p:tags r:id="rId1"/>
            </p:custDataLst>
          </p:nvPr>
        </p:nvSpPr>
        <p:spPr/>
        <p:txBody>
          <a:bodyPr/>
          <a:lstStyle/>
          <a:p>
            <a:r>
              <a:rPr lang="fr-CA" noProof="0" dirty="0"/>
              <a:t>Crise des surdoses (suite)</a:t>
            </a:r>
          </a:p>
        </p:txBody>
      </p:sp>
      <p:pic>
        <p:nvPicPr>
          <p:cNvPr id="4" name="Content Placeholder 3">
            <a:extLst>
              <a:ext uri="{FF2B5EF4-FFF2-40B4-BE49-F238E27FC236}">
                <a16:creationId xmlns:a16="http://schemas.microsoft.com/office/drawing/2014/main" id="{761F1D48-58D2-B7DE-8773-7A04D88334F1}"/>
              </a:ext>
            </a:extLst>
          </p:cNvPr>
          <p:cNvPicPr>
            <a:picLocks noGrp="1" noChangeAspect="1"/>
          </p:cNvPicPr>
          <p:nvPr>
            <p:ph idx="1"/>
            <p:custDataLst>
              <p:tags r:id="rId2"/>
            </p:custDataLst>
          </p:nvPr>
        </p:nvPicPr>
        <p:blipFill>
          <a:blip r:embed="rId5"/>
          <a:stretch>
            <a:fillRect/>
          </a:stretch>
        </p:blipFill>
        <p:spPr>
          <a:xfrm>
            <a:off x="1275057" y="1600200"/>
            <a:ext cx="6593886" cy="4421188"/>
          </a:xfrm>
          <a:prstGeom prst="rect">
            <a:avLst/>
          </a:prstGeom>
        </p:spPr>
      </p:pic>
    </p:spTree>
    <p:extLst>
      <p:ext uri="{BB962C8B-B14F-4D97-AF65-F5344CB8AC3E}">
        <p14:creationId xmlns:p14="http://schemas.microsoft.com/office/powerpoint/2010/main" val="15180898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D503-11B6-4FE6-3DFF-C1FF88C050C9}"/>
              </a:ext>
            </a:extLst>
          </p:cNvPr>
          <p:cNvSpPr>
            <a:spLocks noGrp="1"/>
          </p:cNvSpPr>
          <p:nvPr>
            <p:ph type="title"/>
            <p:custDataLst>
              <p:tags r:id="rId1"/>
            </p:custDataLst>
          </p:nvPr>
        </p:nvSpPr>
        <p:spPr/>
        <p:txBody>
          <a:bodyPr/>
          <a:lstStyle/>
          <a:p>
            <a:r>
              <a:rPr lang="fr-CA" noProof="0" dirty="0"/>
              <a:t>Crise des surdoses (suite)</a:t>
            </a:r>
          </a:p>
        </p:txBody>
      </p:sp>
      <p:pic>
        <p:nvPicPr>
          <p:cNvPr id="4" name="Content Placeholder 3">
            <a:extLst>
              <a:ext uri="{FF2B5EF4-FFF2-40B4-BE49-F238E27FC236}">
                <a16:creationId xmlns:a16="http://schemas.microsoft.com/office/drawing/2014/main" id="{EB4F4228-DCD7-D6DA-4BE3-BBB057F2A8DC}"/>
              </a:ext>
            </a:extLst>
          </p:cNvPr>
          <p:cNvPicPr>
            <a:picLocks noGrp="1" noChangeAspect="1"/>
          </p:cNvPicPr>
          <p:nvPr>
            <p:ph idx="1"/>
            <p:custDataLst>
              <p:tags r:id="rId2"/>
            </p:custDataLst>
          </p:nvPr>
        </p:nvPicPr>
        <p:blipFill>
          <a:blip r:embed="rId5"/>
          <a:stretch>
            <a:fillRect/>
          </a:stretch>
        </p:blipFill>
        <p:spPr>
          <a:xfrm>
            <a:off x="1422661" y="1600200"/>
            <a:ext cx="6298678" cy="4421188"/>
          </a:xfrm>
          <a:prstGeom prst="rect">
            <a:avLst/>
          </a:prstGeom>
        </p:spPr>
      </p:pic>
    </p:spTree>
    <p:extLst>
      <p:ext uri="{BB962C8B-B14F-4D97-AF65-F5344CB8AC3E}">
        <p14:creationId xmlns:p14="http://schemas.microsoft.com/office/powerpoint/2010/main" val="278973234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21B4-1629-210C-B63F-0BC0A59A8B37}"/>
              </a:ext>
            </a:extLst>
          </p:cNvPr>
          <p:cNvSpPr>
            <a:spLocks noGrp="1"/>
          </p:cNvSpPr>
          <p:nvPr>
            <p:ph type="title"/>
            <p:custDataLst>
              <p:tags r:id="rId1"/>
            </p:custDataLst>
          </p:nvPr>
        </p:nvSpPr>
        <p:spPr/>
        <p:txBody>
          <a:bodyPr/>
          <a:lstStyle/>
          <a:p>
            <a:r>
              <a:rPr lang="fr-CA" noProof="0" dirty="0"/>
              <a:t>Crise de</a:t>
            </a:r>
            <a:r>
              <a:rPr lang="fr-CA" dirty="0"/>
              <a:t>s</a:t>
            </a:r>
            <a:r>
              <a:rPr lang="fr-CA" noProof="0" dirty="0"/>
              <a:t> surdoses (suite)</a:t>
            </a:r>
          </a:p>
        </p:txBody>
      </p:sp>
      <p:pic>
        <p:nvPicPr>
          <p:cNvPr id="4" name="Content Placeholder 3">
            <a:extLst>
              <a:ext uri="{FF2B5EF4-FFF2-40B4-BE49-F238E27FC236}">
                <a16:creationId xmlns:a16="http://schemas.microsoft.com/office/drawing/2014/main" id="{EC72CE5C-DE7D-C601-C62E-91F5477AC45C}"/>
              </a:ext>
            </a:extLst>
          </p:cNvPr>
          <p:cNvPicPr>
            <a:picLocks noGrp="1" noChangeAspect="1"/>
          </p:cNvPicPr>
          <p:nvPr>
            <p:ph idx="1"/>
            <p:custDataLst>
              <p:tags r:id="rId2"/>
            </p:custDataLst>
          </p:nvPr>
        </p:nvPicPr>
        <p:blipFill>
          <a:blip r:embed="rId5"/>
          <a:stretch>
            <a:fillRect/>
          </a:stretch>
        </p:blipFill>
        <p:spPr>
          <a:xfrm>
            <a:off x="1289050" y="1670844"/>
            <a:ext cx="6565900" cy="4279900"/>
          </a:xfrm>
          <a:prstGeom prst="rect">
            <a:avLst/>
          </a:prstGeom>
        </p:spPr>
      </p:pic>
    </p:spTree>
    <p:extLst>
      <p:ext uri="{BB962C8B-B14F-4D97-AF65-F5344CB8AC3E}">
        <p14:creationId xmlns:p14="http://schemas.microsoft.com/office/powerpoint/2010/main" val="1928024634"/>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E4DB-E09C-97E5-4D73-DF094E0A028D}"/>
              </a:ext>
            </a:extLst>
          </p:cNvPr>
          <p:cNvSpPr>
            <a:spLocks noGrp="1"/>
          </p:cNvSpPr>
          <p:nvPr>
            <p:ph type="title"/>
            <p:custDataLst>
              <p:tags r:id="rId1"/>
            </p:custDataLst>
          </p:nvPr>
        </p:nvSpPr>
        <p:spPr/>
        <p:txBody>
          <a:bodyPr/>
          <a:lstStyle/>
          <a:p>
            <a:r>
              <a:rPr lang="fr-CA" noProof="0" dirty="0"/>
              <a:t>Crise des surdoses (suite)</a:t>
            </a:r>
          </a:p>
        </p:txBody>
      </p:sp>
      <p:sp>
        <p:nvSpPr>
          <p:cNvPr id="3" name="Content Placeholder 2">
            <a:extLst>
              <a:ext uri="{FF2B5EF4-FFF2-40B4-BE49-F238E27FC236}">
                <a16:creationId xmlns:a16="http://schemas.microsoft.com/office/drawing/2014/main" id="{35712317-F521-265E-E579-C5728D390776}"/>
              </a:ext>
            </a:extLst>
          </p:cNvPr>
          <p:cNvSpPr>
            <a:spLocks noGrp="1"/>
          </p:cNvSpPr>
          <p:nvPr>
            <p:ph idx="1"/>
            <p:custDataLst>
              <p:tags r:id="rId2"/>
            </p:custDataLst>
          </p:nvPr>
        </p:nvSpPr>
        <p:spPr/>
        <p:txBody>
          <a:bodyPr/>
          <a:lstStyle/>
          <a:p>
            <a:endParaRPr lang="fr-CA" noProof="0" dirty="0"/>
          </a:p>
          <a:p>
            <a:endParaRPr lang="fr-CA" noProof="0" dirty="0"/>
          </a:p>
        </p:txBody>
      </p:sp>
      <p:pic>
        <p:nvPicPr>
          <p:cNvPr id="4" name="Picture 3">
            <a:extLst>
              <a:ext uri="{FF2B5EF4-FFF2-40B4-BE49-F238E27FC236}">
                <a16:creationId xmlns:a16="http://schemas.microsoft.com/office/drawing/2014/main" id="{EC1020EC-5113-2CD0-36C9-B1E162B9C974}"/>
              </a:ext>
            </a:extLst>
          </p:cNvPr>
          <p:cNvPicPr>
            <a:picLocks noChangeAspect="1"/>
          </p:cNvPicPr>
          <p:nvPr>
            <p:custDataLst>
              <p:tags r:id="rId3"/>
            </p:custDataLst>
          </p:nvPr>
        </p:nvPicPr>
        <p:blipFill>
          <a:blip r:embed="rId6"/>
          <a:stretch>
            <a:fillRect/>
          </a:stretch>
        </p:blipFill>
        <p:spPr>
          <a:xfrm>
            <a:off x="1187624" y="1412776"/>
            <a:ext cx="6604000" cy="4457700"/>
          </a:xfrm>
          <a:prstGeom prst="rect">
            <a:avLst/>
          </a:prstGeom>
        </p:spPr>
      </p:pic>
    </p:spTree>
    <p:extLst>
      <p:ext uri="{BB962C8B-B14F-4D97-AF65-F5344CB8AC3E}">
        <p14:creationId xmlns:p14="http://schemas.microsoft.com/office/powerpoint/2010/main" val="245885912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3.04.30"/>
  <p:tag name="AS_TITLE" val="Aspose.Slides for Java"/>
  <p:tag name="AS_VERSION" val="23.4"/>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NFC_THEME" id="{69B92CF1-4FD0-40FB-9609-F586933B280D}" vid="{7F2CDE7F-91B8-4DD2-B7BE-79D6084D8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2d5024-d063-49bc-9df2-e9dd7583ded3" xsi:nil="true"/>
    <lcf76f155ced4ddcb4097134ff3c332f xmlns="501cb0fe-3e73-4cac-aace-bb417978870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A13B329E2A194FA3BEBE768ACA7A24" ma:contentTypeVersion="18" ma:contentTypeDescription="Create a new document." ma:contentTypeScope="" ma:versionID="4abd4d492c7cd9662c3a88db18bc471c">
  <xsd:schema xmlns:xsd="http://www.w3.org/2001/XMLSchema" xmlns:xs="http://www.w3.org/2001/XMLSchema" xmlns:p="http://schemas.microsoft.com/office/2006/metadata/properties" xmlns:ns2="501cb0fe-3e73-4cac-aace-bb417978870e" xmlns:ns3="1c2d5024-d063-49bc-9df2-e9dd7583ded3" targetNamespace="http://schemas.microsoft.com/office/2006/metadata/properties" ma:root="true" ma:fieldsID="303c572704af46ad659ef90d0f1b69d2" ns2:_="" ns3:_="">
    <xsd:import namespace="501cb0fe-3e73-4cac-aace-bb417978870e"/>
    <xsd:import namespace="1c2d5024-d063-49bc-9df2-e9dd7583de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cb0fe-3e73-4cac-aace-bb4179788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bde02f-0584-40b5-9add-4084884bb6e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d5024-d063-49bc-9df2-e9dd7583de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b79dae-d421-4994-8d6b-bc6fd25dc647}" ma:internalName="TaxCatchAll" ma:showField="CatchAllData" ma:web="1c2d5024-d063-49bc-9df2-e9dd7583d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8BC593-F388-434C-A615-731A510F80A5}">
  <ds:schemaRefs>
    <ds:schemaRef ds:uri="http://schemas.microsoft.com/office/infopath/2007/PartnerControls"/>
    <ds:schemaRef ds:uri="http://purl.org/dc/dcmitype/"/>
    <ds:schemaRef ds:uri="76e6362f-b40e-4b38-8a04-e44debdff04d"/>
    <ds:schemaRef ds:uri="http://schemas.microsoft.com/office/2006/documentManagement/types"/>
    <ds:schemaRef ds:uri="http://purl.org/dc/terms/"/>
    <ds:schemaRef ds:uri="http://purl.org/dc/elements/1.1/"/>
    <ds:schemaRef ds:uri="http://schemas.microsoft.com/office/2006/metadata/properties"/>
    <ds:schemaRef ds:uri="http://www.w3.org/XML/1998/namespace"/>
    <ds:schemaRef ds:uri="http://schemas.openxmlformats.org/package/2006/metadata/core-properties"/>
    <ds:schemaRef ds:uri="4ea80a34-cb20-47ab-8fd5-97715170d4d7"/>
    <ds:schemaRef ds:uri="1c2d5024-d063-49bc-9df2-e9dd7583ded3"/>
    <ds:schemaRef ds:uri="501cb0fe-3e73-4cac-aace-bb417978870e"/>
  </ds:schemaRefs>
</ds:datastoreItem>
</file>

<file path=customXml/itemProps2.xml><?xml version="1.0" encoding="utf-8"?>
<ds:datastoreItem xmlns:ds="http://schemas.openxmlformats.org/officeDocument/2006/customXml" ds:itemID="{C34202E9-1FF4-4373-BAAC-7C411EF7ADA9}">
  <ds:schemaRefs>
    <ds:schemaRef ds:uri="http://schemas.microsoft.com/sharepoint/v3/contenttype/forms"/>
  </ds:schemaRefs>
</ds:datastoreItem>
</file>

<file path=customXml/itemProps3.xml><?xml version="1.0" encoding="utf-8"?>
<ds:datastoreItem xmlns:ds="http://schemas.openxmlformats.org/officeDocument/2006/customXml" ds:itemID="{4BBD0F2C-4EE4-48B4-8172-381E768AE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1cb0fe-3e73-4cac-aace-bb417978870e"/>
    <ds:schemaRef ds:uri="1c2d5024-d063-49bc-9df2-e9dd7583d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Clarity</Template>
  <TotalTime>4806</TotalTime>
  <Words>4825</Words>
  <Application>Microsoft Macintosh PowerPoint</Application>
  <PresentationFormat>On-screen Show (4:3)</PresentationFormat>
  <Paragraphs>717</Paragraphs>
  <Slides>113</Slides>
  <Notes>113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113</vt:i4>
      </vt:variant>
    </vt:vector>
  </HeadingPairs>
  <TitlesOfParts>
    <vt:vector size="117" baseType="lpstr">
      <vt:lpstr>Arial</vt:lpstr>
      <vt:lpstr>Calibri</vt:lpstr>
      <vt:lpstr>Helvetica</vt:lpstr>
      <vt:lpstr>Clarity</vt:lpstr>
      <vt:lpstr>    PROGRAMME</vt:lpstr>
      <vt:lpstr>Reconnaissance du territoire</vt:lpstr>
      <vt:lpstr>Programme</vt:lpstr>
      <vt:lpstr>Programme (suite)</vt:lpstr>
      <vt:lpstr>Programme (suite)</vt:lpstr>
      <vt:lpstr>Programme (suite)</vt:lpstr>
      <vt:lpstr>    Les bases</vt:lpstr>
      <vt:lpstr>Programme</vt:lpstr>
      <vt:lpstr>PowerPoint Presentation</vt:lpstr>
      <vt:lpstr>Causes structurelles</vt:lpstr>
      <vt:lpstr>Causes structurelles (suite)</vt:lpstr>
      <vt:lpstr>Causes structurelles (suite)</vt:lpstr>
      <vt:lpstr>Causes structurelles (suite)</vt:lpstr>
      <vt:lpstr>Causes structurelles (suite)</vt:lpstr>
      <vt:lpstr>Causes structurelles (suite)</vt:lpstr>
      <vt:lpstr>Causes structurelles (suite)</vt:lpstr>
      <vt:lpstr>Facteurs de risque individuels</vt:lpstr>
      <vt:lpstr>Facteurs de risque individuels (suite)</vt:lpstr>
      <vt:lpstr>Facteurs de risque individuels (suite)</vt:lpstr>
      <vt:lpstr>Facteurs de risque individuels (suite)</vt:lpstr>
      <vt:lpstr>Facteurs de risque individuels (suite)</vt:lpstr>
      <vt:lpstr>Facteurs de risque individuels (suite)</vt:lpstr>
      <vt:lpstr>Défaillances des systèmes</vt:lpstr>
      <vt:lpstr>Défaillances des systèmes (suite)</vt:lpstr>
      <vt:lpstr>Défaillances des systèmes (suite)</vt:lpstr>
      <vt:lpstr>Défaillances des systèmes (suite)</vt:lpstr>
      <vt:lpstr>PowerPoint Presentation</vt:lpstr>
      <vt:lpstr>Qui est en situation d’itinérance?</vt:lpstr>
      <vt:lpstr>Qui est en situation d’itinérance (suite)?</vt:lpstr>
      <vt:lpstr>Qui est en situation d’itinérance (suite)?</vt:lpstr>
      <vt:lpstr>Directives de Vers un chez-soi</vt:lpstr>
      <vt:lpstr>Directives de Vers un chez-soi (suite)</vt:lpstr>
      <vt:lpstr>Analyse typologique</vt:lpstr>
      <vt:lpstr>Analyse typologique (suite)</vt:lpstr>
      <vt:lpstr>Analyse typologique (suite)</vt:lpstr>
      <vt:lpstr>Analyse typologique (suite)</vt:lpstr>
      <vt:lpstr>Analyse typologique (suite)</vt:lpstr>
      <vt:lpstr>Analyse typologique (suite)</vt:lpstr>
      <vt:lpstr>PowerPoint Presentation</vt:lpstr>
      <vt:lpstr>PowerPoint Presentation</vt:lpstr>
      <vt:lpstr>Solutions (suite)</vt:lpstr>
      <vt:lpstr>Bien décanter</vt:lpstr>
      <vt:lpstr>    Affections ET soins de santé</vt:lpstr>
      <vt:lpstr>Programme</vt:lpstr>
      <vt:lpstr>Street Health Stories</vt:lpstr>
      <vt:lpstr>PowerPoint Presentation</vt:lpstr>
      <vt:lpstr>The Street Health Report</vt:lpstr>
      <vt:lpstr>Santé mentale</vt:lpstr>
      <vt:lpstr>Santé mentale (suite)</vt:lpstr>
      <vt:lpstr>Victimisation</vt:lpstr>
      <vt:lpstr>Comparaison à la population générale</vt:lpstr>
      <vt:lpstr>Douleur</vt:lpstr>
      <vt:lpstr>Mortalité</vt:lpstr>
      <vt:lpstr>Facteurs contributifs</vt:lpstr>
      <vt:lpstr>Facteurs contributifs (suite)</vt:lpstr>
      <vt:lpstr>Facteurs contributifs (suite)</vt:lpstr>
      <vt:lpstr>Pratiques prometteuses</vt:lpstr>
      <vt:lpstr>Lectures supplémentaires</vt:lpstr>
      <vt:lpstr>Fin du module</vt:lpstr>
      <vt:lpstr>    La Stratégie nationale sur le logement ET Vers un chez-soi</vt:lpstr>
      <vt:lpstr>Programme</vt:lpstr>
      <vt:lpstr>Portrait du financement</vt:lpstr>
      <vt:lpstr>Le paysage du financement (suite)</vt:lpstr>
      <vt:lpstr>Stratégie nationale sur le logement</vt:lpstr>
      <vt:lpstr>Stratégie nationale sur le logement (suite)</vt:lpstr>
      <vt:lpstr>Stratégie nationale sur le logement (suite)</vt:lpstr>
      <vt:lpstr>Allocation canadienne pour le logement</vt:lpstr>
      <vt:lpstr>Allocation canadienne pour le logement (suite)</vt:lpstr>
      <vt:lpstr>Allocation canadienne pour le logement (suite)</vt:lpstr>
      <vt:lpstr>Allocation canadienne pour le logement (suite)</vt:lpstr>
      <vt:lpstr>Allocation canadienne pour le logement (suite)</vt:lpstr>
      <vt:lpstr>Vers un chez-soi</vt:lpstr>
      <vt:lpstr>Vers un chez-soi (suite)</vt:lpstr>
      <vt:lpstr>Vers un chez-soi (suite)</vt:lpstr>
      <vt:lpstr>Vers un chez-soi (suite)</vt:lpstr>
      <vt:lpstr>Vers un chez-soi (suite)</vt:lpstr>
      <vt:lpstr>Mesures en réponse à la COVID</vt:lpstr>
      <vt:lpstr>Mesures en réponse à la COVID (suite)</vt:lpstr>
      <vt:lpstr>Budgets récents</vt:lpstr>
      <vt:lpstr>Budgets récents (suite)</vt:lpstr>
      <vt:lpstr>PowerPoint Presentation</vt:lpstr>
      <vt:lpstr>Initiative pour la création rapide de logements</vt:lpstr>
      <vt:lpstr>Initiative pour la création rapide de logements (suite)</vt:lpstr>
      <vt:lpstr>Initiative pour la création rapide de logements (suite)</vt:lpstr>
      <vt:lpstr>Initiative pour la création rapide de logements (suite)</vt:lpstr>
      <vt:lpstr>Initiative pour la création rapide de logements (suite)</vt:lpstr>
      <vt:lpstr>Ajouts au budget fédéral de 2022</vt:lpstr>
      <vt:lpstr>Fin du module</vt:lpstr>
      <vt:lpstr>    Thèmes émergents</vt:lpstr>
      <vt:lpstr>Programme</vt:lpstr>
      <vt:lpstr>Hausse du nombre de personnes dormant dans la rue</vt:lpstr>
      <vt:lpstr>Hausse du nombre de personnes dormant dans la rue : données de Calgary</vt:lpstr>
      <vt:lpstr>Hausse du nombre de personnes dormant dans la rue (suite)</vt:lpstr>
      <vt:lpstr>Hausse du nombre de personnes dormant dans la rue (suite)</vt:lpstr>
      <vt:lpstr>Crise des surdoses</vt:lpstr>
      <vt:lpstr>Crise des surdoses (suite)</vt:lpstr>
      <vt:lpstr>Crise des surdoses (suite)</vt:lpstr>
      <vt:lpstr>Crise des surdoses (suite)</vt:lpstr>
      <vt:lpstr>Crise des surdoses (suite)</vt:lpstr>
      <vt:lpstr>Population vieillissante</vt:lpstr>
      <vt:lpstr>Population vieillissante (suite)</vt:lpstr>
      <vt:lpstr>Population vieillissante (suite)</vt:lpstr>
      <vt:lpstr>Population vieillissante (suite)</vt:lpstr>
      <vt:lpstr>Étude nationale sur les refuges</vt:lpstr>
      <vt:lpstr>Peuples autochtones</vt:lpstr>
      <vt:lpstr>Peuples autochtones (suite)</vt:lpstr>
      <vt:lpstr>Peuples autochtones (suite)</vt:lpstr>
      <vt:lpstr>Peuples autochtones (suite)</vt:lpstr>
      <vt:lpstr>Lectures supplémentaires</vt:lpstr>
      <vt:lpstr>Analyse des données sur les refuges</vt:lpstr>
      <vt:lpstr>Analyse des données sur les refuges (suite)</vt:lpstr>
      <vt:lpstr>Analyse des données sur les refuges (suite)</vt:lpstr>
      <vt:lpstr>Fin de la première journée -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Falvo</dc:creator>
  <cp:lastModifiedBy>Nick Falvo</cp:lastModifiedBy>
  <cp:revision>160</cp:revision>
  <dcterms:created xsi:type="dcterms:W3CDTF">2019-08-19T21:05:27Z</dcterms:created>
  <dcterms:modified xsi:type="dcterms:W3CDTF">2024-10-08T00:16:04Z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0x01010074A13B329E2A194FA3BEBE768ACA7A24</vt:lpwstr>
  </property>
  <property fmtid="{D5CDD505-2E9C-101B-9397-08002B2CF9AE}" pid="3" name="MediaServiceImageTags">
    <vt:lpwstr/>
  </property>
</Properties>
</file>