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4.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8.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10.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11.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3.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4.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5.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5"/>
  </p:notesMasterIdLst>
  <p:sldIdLst>
    <p:sldId id="423" r:id="rId5"/>
    <p:sldId id="424" r:id="rId6"/>
    <p:sldId id="425" r:id="rId7"/>
    <p:sldId id="426" r:id="rId8"/>
    <p:sldId id="427" r:id="rId9"/>
    <p:sldId id="428" r:id="rId10"/>
    <p:sldId id="429" r:id="rId11"/>
    <p:sldId id="430" r:id="rId12"/>
    <p:sldId id="431" r:id="rId13"/>
    <p:sldId id="432" r:id="rId14"/>
    <p:sldId id="433" r:id="rId15"/>
    <p:sldId id="434" r:id="rId16"/>
    <p:sldId id="435" r:id="rId17"/>
    <p:sldId id="436" r:id="rId18"/>
    <p:sldId id="437" r:id="rId19"/>
    <p:sldId id="438" r:id="rId20"/>
    <p:sldId id="439" r:id="rId21"/>
    <p:sldId id="440" r:id="rId22"/>
    <p:sldId id="441" r:id="rId23"/>
    <p:sldId id="442" r:id="rId24"/>
    <p:sldId id="443" r:id="rId25"/>
    <p:sldId id="444" r:id="rId26"/>
    <p:sldId id="445" r:id="rId27"/>
    <p:sldId id="446" r:id="rId28"/>
    <p:sldId id="447" r:id="rId29"/>
    <p:sldId id="448" r:id="rId30"/>
    <p:sldId id="449" r:id="rId31"/>
    <p:sldId id="450" r:id="rId32"/>
    <p:sldId id="451" r:id="rId33"/>
    <p:sldId id="452" r:id="rId34"/>
    <p:sldId id="453" r:id="rId35"/>
    <p:sldId id="454" r:id="rId36"/>
    <p:sldId id="455" r:id="rId37"/>
    <p:sldId id="456" r:id="rId38"/>
    <p:sldId id="457" r:id="rId39"/>
    <p:sldId id="458" r:id="rId40"/>
    <p:sldId id="459" r:id="rId41"/>
    <p:sldId id="460" r:id="rId42"/>
    <p:sldId id="461" r:id="rId43"/>
    <p:sldId id="462" r:id="rId44"/>
    <p:sldId id="463" r:id="rId45"/>
    <p:sldId id="464" r:id="rId46"/>
    <p:sldId id="465" r:id="rId47"/>
    <p:sldId id="466" r:id="rId48"/>
    <p:sldId id="467" r:id="rId49"/>
    <p:sldId id="468" r:id="rId50"/>
    <p:sldId id="469" r:id="rId51"/>
    <p:sldId id="470" r:id="rId52"/>
    <p:sldId id="471" r:id="rId53"/>
    <p:sldId id="472" r:id="rId54"/>
    <p:sldId id="473" r:id="rId55"/>
    <p:sldId id="474" r:id="rId56"/>
    <p:sldId id="475" r:id="rId57"/>
    <p:sldId id="476" r:id="rId58"/>
    <p:sldId id="477" r:id="rId59"/>
    <p:sldId id="478" r:id="rId60"/>
    <p:sldId id="479" r:id="rId61"/>
    <p:sldId id="480" r:id="rId62"/>
    <p:sldId id="481" r:id="rId63"/>
    <p:sldId id="482" r:id="rId64"/>
    <p:sldId id="483" r:id="rId65"/>
    <p:sldId id="484" r:id="rId66"/>
    <p:sldId id="485" r:id="rId67"/>
    <p:sldId id="486" r:id="rId68"/>
    <p:sldId id="487" r:id="rId69"/>
    <p:sldId id="323" r:id="rId70"/>
    <p:sldId id="324" r:id="rId71"/>
    <p:sldId id="325" r:id="rId72"/>
    <p:sldId id="374" r:id="rId73"/>
    <p:sldId id="375" r:id="rId74"/>
    <p:sldId id="376" r:id="rId75"/>
    <p:sldId id="377" r:id="rId76"/>
    <p:sldId id="378" r:id="rId77"/>
    <p:sldId id="379" r:id="rId78"/>
    <p:sldId id="380" r:id="rId79"/>
    <p:sldId id="381" r:id="rId80"/>
    <p:sldId id="382" r:id="rId81"/>
    <p:sldId id="383" r:id="rId82"/>
    <p:sldId id="326" r:id="rId83"/>
    <p:sldId id="327" r:id="rId84"/>
    <p:sldId id="328" r:id="rId85"/>
    <p:sldId id="329" r:id="rId86"/>
    <p:sldId id="330" r:id="rId87"/>
    <p:sldId id="331" r:id="rId88"/>
    <p:sldId id="359" r:id="rId89"/>
    <p:sldId id="360" r:id="rId90"/>
    <p:sldId id="361" r:id="rId91"/>
    <p:sldId id="332" r:id="rId92"/>
    <p:sldId id="393" r:id="rId93"/>
    <p:sldId id="394" r:id="rId94"/>
    <p:sldId id="395" r:id="rId95"/>
    <p:sldId id="386" r:id="rId96"/>
    <p:sldId id="387" r:id="rId97"/>
    <p:sldId id="385" r:id="rId98"/>
    <p:sldId id="396" r:id="rId99"/>
    <p:sldId id="397" r:id="rId100"/>
    <p:sldId id="398" r:id="rId101"/>
    <p:sldId id="384" r:id="rId102"/>
    <p:sldId id="388" r:id="rId103"/>
    <p:sldId id="389" r:id="rId104"/>
    <p:sldId id="390" r:id="rId105"/>
    <p:sldId id="488" r:id="rId106"/>
    <p:sldId id="489" r:id="rId107"/>
    <p:sldId id="490" r:id="rId108"/>
    <p:sldId id="491" r:id="rId109"/>
    <p:sldId id="492" r:id="rId110"/>
    <p:sldId id="493" r:id="rId111"/>
    <p:sldId id="494" r:id="rId112"/>
    <p:sldId id="495" r:id="rId113"/>
    <p:sldId id="496" r:id="rId114"/>
    <p:sldId id="497" r:id="rId115"/>
    <p:sldId id="498" r:id="rId116"/>
    <p:sldId id="499" r:id="rId117"/>
    <p:sldId id="500" r:id="rId118"/>
    <p:sldId id="501" r:id="rId119"/>
    <p:sldId id="503" r:id="rId120"/>
    <p:sldId id="504" r:id="rId121"/>
    <p:sldId id="505" r:id="rId122"/>
    <p:sldId id="506" r:id="rId123"/>
    <p:sldId id="507" r:id="rId124"/>
    <p:sldId id="508" r:id="rId125"/>
    <p:sldId id="509" r:id="rId126"/>
    <p:sldId id="510" r:id="rId127"/>
    <p:sldId id="511" r:id="rId128"/>
    <p:sldId id="512" r:id="rId129"/>
    <p:sldId id="513" r:id="rId130"/>
    <p:sldId id="514" r:id="rId131"/>
    <p:sldId id="515" r:id="rId132"/>
    <p:sldId id="516" r:id="rId133"/>
    <p:sldId id="517" r:id="rId134"/>
    <p:sldId id="518" r:id="rId135"/>
    <p:sldId id="519" r:id="rId136"/>
    <p:sldId id="520" r:id="rId137"/>
    <p:sldId id="521" r:id="rId138"/>
    <p:sldId id="522" r:id="rId139"/>
    <p:sldId id="523" r:id="rId140"/>
    <p:sldId id="524" r:id="rId141"/>
    <p:sldId id="525" r:id="rId142"/>
    <p:sldId id="526" r:id="rId143"/>
    <p:sldId id="527" r:id="rId144"/>
  </p:sldIdLst>
  <p:sldSz cx="9144000" cy="6858000" type="screen4x3"/>
  <p:notesSz cx="6858000" cy="9144000"/>
  <p:custDataLst>
    <p:tags r:id="rId14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21BA2D-10D3-263C-AEF5-349DBFB1FAB7}" name="Coop Edgar" initials="CE" userId="Coop Edgar" providerId="None"/>
  <p188:author id="{702DD442-F5C7-02AA-EC16-88E7458D42A4}" name="Eva Barloy-Headley" initials="EBH" userId="Eva Barloy-Headle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5118" autoAdjust="0"/>
  </p:normalViewPr>
  <p:slideViewPr>
    <p:cSldViewPr>
      <p:cViewPr varScale="1">
        <p:scale>
          <a:sx n="92" d="100"/>
          <a:sy n="92" d="100"/>
        </p:scale>
        <p:origin x="2744" y="184"/>
      </p:cViewPr>
      <p:guideLst>
        <p:guide orient="horz" pos="216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17D5D-073B-E341-9DF4-93C6145262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ct val="0"/>
              </a:spcBef>
              <a:spcAft>
                <a:spcPct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0AF0124-970C-724E-8C4B-A37744369FD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B6DFABC-9905-AC40-BB4C-6559B1C2CD7E}" type="datetimeFigureOut">
              <a:rPr lang="fr-CA" altLang="en-US" smtClean="0"/>
              <a:pPr>
                <a:defRPr/>
              </a:pPr>
              <a:t>2024-10-07</a:t>
            </a:fld>
            <a:endParaRPr lang="fr-CA" altLang="en-US" dirty="0"/>
          </a:p>
        </p:txBody>
      </p:sp>
      <p:sp>
        <p:nvSpPr>
          <p:cNvPr id="4" name="Slide Image Placeholder 3">
            <a:extLst>
              <a:ext uri="{FF2B5EF4-FFF2-40B4-BE49-F238E27FC236}">
                <a16:creationId xmlns:a16="http://schemas.microsoft.com/office/drawing/2014/main" id="{69B86C09-A027-274C-B860-6BE9B010D34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a:extLst>
              <a:ext uri="{FF2B5EF4-FFF2-40B4-BE49-F238E27FC236}">
                <a16:creationId xmlns:a16="http://schemas.microsoft.com/office/drawing/2014/main" id="{9FF38831-0054-3447-B24B-6CA99BA5B31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noProof="0"/>
              <a:t>Click to edit Master text styles</a:t>
            </a:r>
          </a:p>
          <a:p>
            <a:pPr lvl="1"/>
            <a:r>
              <a:rPr lang="fr-CA" noProof="0"/>
              <a:t>Second level</a:t>
            </a:r>
          </a:p>
          <a:p>
            <a:pPr lvl="2"/>
            <a:r>
              <a:rPr lang="fr-CA" noProof="0"/>
              <a:t>Third level</a:t>
            </a:r>
          </a:p>
          <a:p>
            <a:pPr lvl="3"/>
            <a:r>
              <a:rPr lang="fr-CA" noProof="0"/>
              <a:t>Fourth level</a:t>
            </a:r>
          </a:p>
          <a:p>
            <a:pPr lvl="4"/>
            <a:r>
              <a:rPr lang="fr-CA" noProof="0"/>
              <a:t>Fifth level</a:t>
            </a:r>
            <a:endParaRPr lang="fr-CA" noProof="0" dirty="0"/>
          </a:p>
        </p:txBody>
      </p:sp>
      <p:sp>
        <p:nvSpPr>
          <p:cNvPr id="6" name="Footer Placeholder 5">
            <a:extLst>
              <a:ext uri="{FF2B5EF4-FFF2-40B4-BE49-F238E27FC236}">
                <a16:creationId xmlns:a16="http://schemas.microsoft.com/office/drawing/2014/main" id="{B605E688-295B-B241-AF66-59181D3AFE6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D062CD3-000D-DB43-8C25-6CA89D20C7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C3A386A-7FE6-C444-9422-05F76F224545}" type="slidenum">
              <a:rPr lang="fr-CA" altLang="en-US" smtClean="0"/>
              <a:pPr>
                <a:defRPr/>
              </a:pPr>
              <a:t>‹#›</a:t>
            </a:fld>
            <a:endParaRPr lang="fr-CA" altLang="en-US" dirty="0"/>
          </a:p>
        </p:txBody>
      </p:sp>
    </p:spTree>
    <p:extLst>
      <p:ext uri="{BB962C8B-B14F-4D97-AF65-F5344CB8AC3E}">
        <p14:creationId xmlns:p14="http://schemas.microsoft.com/office/powerpoint/2010/main" val="1978339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dslaw.ca/site/overdue-for-a-change-full-report/?lang=e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Source</a:t>
            </a:r>
            <a:r>
              <a:rPr lang="en-US" dirty="0"/>
              <a:t>: Hopper, E. K, </a:t>
            </a:r>
            <a:r>
              <a:rPr lang="en-US" dirty="0" err="1"/>
              <a:t>Bassuk</a:t>
            </a:r>
            <a:r>
              <a:rPr lang="en-US" dirty="0"/>
              <a:t>, E. L., &amp; Olivet, J. (2010). Shelter from the storm: Trauma-informed care in homelessness services settings. </a:t>
            </a:r>
            <a:r>
              <a:rPr lang="en-US" i="1" dirty="0"/>
              <a:t>The Open Health Services and Policy Journal</a:t>
            </a:r>
            <a:r>
              <a:rPr lang="en-US" dirty="0"/>
              <a:t>, </a:t>
            </a:r>
            <a:r>
              <a:rPr lang="en-US" i="1" dirty="0"/>
              <a:t>3</a:t>
            </a:r>
            <a:r>
              <a:rPr lang="en-US" dirty="0"/>
              <a:t>(1). Quote is from p. 98.</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23</a:t>
            </a:fld>
            <a:endParaRPr lang="en-US" altLang="en-US"/>
          </a:p>
        </p:txBody>
      </p:sp>
    </p:spTree>
    <p:extLst>
      <p:ext uri="{BB962C8B-B14F-4D97-AF65-F5344CB8AC3E}">
        <p14:creationId xmlns:p14="http://schemas.microsoft.com/office/powerpoint/2010/main" val="364222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fr-CA"/>
              <a:t>Source: BC Housing.   URL: https://www.flickr.com/photos/bc_housing/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fr-CA" altLang="en-US" smtClean="0"/>
              <a:pPr>
                <a:defRPr/>
              </a:pPr>
              <a:t>77</a:t>
            </a:fld>
            <a:endParaRPr lang="fr-CA" altLang="en-US" dirty="0"/>
          </a:p>
        </p:txBody>
      </p:sp>
    </p:spTree>
    <p:extLst>
      <p:ext uri="{BB962C8B-B14F-4D97-AF65-F5344CB8AC3E}">
        <p14:creationId xmlns:p14="http://schemas.microsoft.com/office/powerpoint/2010/main" val="199188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fr-CA" dirty="0"/>
              <a:t>Source: BC </a:t>
            </a:r>
            <a:r>
              <a:rPr lang="fr-CA" dirty="0" err="1"/>
              <a:t>Housing</a:t>
            </a:r>
            <a:r>
              <a:rPr lang="fr-CA" dirty="0"/>
              <a:t>.   URL: https://www.flickr.com/photos/bc_housing/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fr-CA" altLang="en-US" smtClean="0"/>
              <a:pPr>
                <a:defRPr/>
              </a:pPr>
              <a:t>78</a:t>
            </a:fld>
            <a:endParaRPr lang="fr-CA" altLang="en-US" dirty="0"/>
          </a:p>
        </p:txBody>
      </p:sp>
    </p:spTree>
    <p:extLst>
      <p:ext uri="{BB962C8B-B14F-4D97-AF65-F5344CB8AC3E}">
        <p14:creationId xmlns:p14="http://schemas.microsoft.com/office/powerpoint/2010/main" val="77768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3A386A-7FE6-C444-9422-05F76F224545}" type="slidenum">
              <a:rPr lang="fr-CA" altLang="en-US" smtClean="0"/>
              <a:pPr>
                <a:defRPr/>
              </a:pPr>
              <a:t>105</a:t>
            </a:fld>
            <a:endParaRPr lang="fr-CA" altLang="en-US" dirty="0"/>
          </a:p>
        </p:txBody>
      </p:sp>
    </p:spTree>
    <p:extLst>
      <p:ext uri="{BB962C8B-B14F-4D97-AF65-F5344CB8AC3E}">
        <p14:creationId xmlns:p14="http://schemas.microsoft.com/office/powerpoint/2010/main" val="350389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fr-CA" altLang="en-US" smtClean="0"/>
              <a:pPr>
                <a:defRPr/>
              </a:pPr>
              <a:t>118</a:t>
            </a:fld>
            <a:endParaRPr lang="fr-CA" altLang="en-US" dirty="0"/>
          </a:p>
        </p:txBody>
      </p:sp>
    </p:spTree>
    <p:extLst>
      <p:ext uri="{BB962C8B-B14F-4D97-AF65-F5344CB8AC3E}">
        <p14:creationId xmlns:p14="http://schemas.microsoft.com/office/powerpoint/2010/main" val="28823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3A386A-7FE6-C444-9422-05F76F224545}" type="slidenum">
              <a:rPr lang="fr-CA" altLang="en-US" smtClean="0"/>
              <a:pPr>
                <a:defRPr/>
              </a:pPr>
              <a:t>124</a:t>
            </a:fld>
            <a:endParaRPr lang="fr-CA" altLang="en-US" dirty="0"/>
          </a:p>
        </p:txBody>
      </p:sp>
    </p:spTree>
    <p:extLst>
      <p:ext uri="{BB962C8B-B14F-4D97-AF65-F5344CB8AC3E}">
        <p14:creationId xmlns:p14="http://schemas.microsoft.com/office/powerpoint/2010/main" val="246275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3A386A-7FE6-C444-9422-05F76F224545}" type="slidenum">
              <a:rPr lang="fr-CA" altLang="en-US" smtClean="0"/>
              <a:pPr>
                <a:defRPr/>
              </a:pPr>
              <a:t>126</a:t>
            </a:fld>
            <a:endParaRPr lang="fr-CA" altLang="en-US" dirty="0"/>
          </a:p>
        </p:txBody>
      </p:sp>
    </p:spTree>
    <p:extLst>
      <p:ext uri="{BB962C8B-B14F-4D97-AF65-F5344CB8AC3E}">
        <p14:creationId xmlns:p14="http://schemas.microsoft.com/office/powerpoint/2010/main" val="139936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https://health-infobase.canada.ca/substance-related-harms/opioids-stimulants/maps.html</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43</a:t>
            </a:fld>
            <a:endParaRPr lang="en-US" altLang="en-US"/>
          </a:p>
        </p:txBody>
      </p:sp>
    </p:spTree>
    <p:extLst>
      <p:ext uri="{BB962C8B-B14F-4D97-AF65-F5344CB8AC3E}">
        <p14:creationId xmlns:p14="http://schemas.microsoft.com/office/powerpoint/2010/main" val="202987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Source</a:t>
            </a:r>
            <a:r>
              <a:rPr lang="en-US"/>
              <a:t>: https://health-infobase.canada.ca/substance-related-harms/opioids-stimulants/graphs.html?ind=9&amp;unit=0</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44</a:t>
            </a:fld>
            <a:endParaRPr lang="en-US" altLang="en-US"/>
          </a:p>
        </p:txBody>
      </p:sp>
    </p:spTree>
    <p:extLst>
      <p:ext uri="{BB962C8B-B14F-4D97-AF65-F5344CB8AC3E}">
        <p14:creationId xmlns:p14="http://schemas.microsoft.com/office/powerpoint/2010/main" val="370656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https://www.homelesshub.ca/resource/housing-and-harm-reduction-what-role-harm-reduction-addressing-homelessness</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45</a:t>
            </a:fld>
            <a:endParaRPr lang="en-US" altLang="en-US"/>
          </a:p>
        </p:txBody>
      </p:sp>
    </p:spTree>
    <p:extLst>
      <p:ext uri="{BB962C8B-B14F-4D97-AF65-F5344CB8AC3E}">
        <p14:creationId xmlns:p14="http://schemas.microsoft.com/office/powerpoint/2010/main" val="41850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CA" sz="1200" kern="1200">
                <a:solidFill>
                  <a:schemeClr val="tx1"/>
                </a:solidFill>
                <a:effectLst/>
                <a:latin typeface="+mn-lt"/>
                <a:ea typeface="MS PGothic" panose="020B0600070205080204" pitchFamily="34" charset="-128"/>
                <a:cs typeface="MS PGothic" charset="0"/>
              </a:rPr>
              <a:t>Source: </a:t>
            </a:r>
            <a:r>
              <a:rPr lang="en-CA" sz="1200" u="sng" kern="1200">
                <a:solidFill>
                  <a:schemeClr val="tx1"/>
                </a:solidFill>
                <a:effectLst/>
                <a:latin typeface="+mn-lt"/>
                <a:ea typeface="MS PGothic" panose="020B0600070205080204" pitchFamily="34" charset="-128"/>
                <a:cs typeface="MS PGothic" charset="0"/>
                <a:hlinkClick r:id="rId3"/>
              </a:rPr>
              <a:t>http://www.aidslaw.ca/site/overdue-for-a-change-full-report/?lang=en</a:t>
            </a:r>
            <a:r>
              <a:rPr lang="en-CA" sz="1200" kern="1200">
                <a:solidFill>
                  <a:schemeClr val="tx1"/>
                </a:solidFill>
                <a:effectLst/>
                <a:latin typeface="+mn-lt"/>
                <a:ea typeface="MS PGothic" panose="020B0600070205080204" pitchFamily="34" charset="-128"/>
                <a:cs typeface="MS PGothic" charset="0"/>
              </a:rPr>
              <a:t>  Quote is from p. 2.</a:t>
            </a:r>
          </a:p>
          <a:p>
            <a:endParaRPr lang="en-US"/>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60</a:t>
            </a:fld>
            <a:endParaRPr lang="en-US" altLang="en-US"/>
          </a:p>
        </p:txBody>
      </p:sp>
    </p:spTree>
    <p:extLst>
      <p:ext uri="{BB962C8B-B14F-4D97-AF65-F5344CB8AC3E}">
        <p14:creationId xmlns:p14="http://schemas.microsoft.com/office/powerpoint/2010/main" val="194147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mn-lt"/>
                <a:ea typeface="MS PGothic" panose="020B0600070205080204" pitchFamily="34" charset="-128"/>
                <a:cs typeface="MS PGothic" charset="0"/>
              </a:rPr>
              <a:t>Source: https://open.alberta.ca/dataset/f4b74c38-88cb-41ed-aa6f-32db93c7c391/resource/be32cc97-4424-4933-b253-5fee0dd573bb/download/opioid-q4-infographic-2019-03-18.pdf</a:t>
            </a:r>
            <a:r>
              <a:rPr lang="en-CA">
                <a:effectLst/>
              </a:rPr>
              <a:t> </a:t>
            </a:r>
            <a:endParaRPr lang="en-US"/>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61</a:t>
            </a:fld>
            <a:endParaRPr lang="en-US" altLang="en-US"/>
          </a:p>
        </p:txBody>
      </p:sp>
    </p:spTree>
    <p:extLst>
      <p:ext uri="{BB962C8B-B14F-4D97-AF65-F5344CB8AC3E}">
        <p14:creationId xmlns:p14="http://schemas.microsoft.com/office/powerpoint/2010/main" val="18664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64</a:t>
            </a:fld>
            <a:endParaRPr lang="en-US" altLang="en-US"/>
          </a:p>
        </p:txBody>
      </p:sp>
    </p:spTree>
    <p:extLst>
      <p:ext uri="{BB962C8B-B14F-4D97-AF65-F5344CB8AC3E}">
        <p14:creationId xmlns:p14="http://schemas.microsoft.com/office/powerpoint/2010/main" val="392429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Source: BC Housing.   URL: https://www.flickr.com/photos/bc_housing/ </a:t>
            </a:r>
            <a:endParaRPr lang="fr-CA" dirty="0"/>
          </a:p>
        </p:txBody>
      </p:sp>
      <p:sp>
        <p:nvSpPr>
          <p:cNvPr id="4" name="Slide Number Placeholder 3"/>
          <p:cNvSpPr>
            <a:spLocks noGrp="1"/>
          </p:cNvSpPr>
          <p:nvPr>
            <p:ph type="sldNum" sz="quarter" idx="5"/>
          </p:nvPr>
        </p:nvSpPr>
        <p:spPr/>
        <p:txBody>
          <a:bodyPr/>
          <a:lstStyle/>
          <a:p>
            <a:pPr>
              <a:defRPr/>
            </a:pPr>
            <a:fld id="{CC3A386A-7FE6-C444-9422-05F76F224545}" type="slidenum">
              <a:rPr lang="fr-CA" altLang="en-US" smtClean="0"/>
              <a:pPr>
                <a:defRPr/>
              </a:pPr>
              <a:t>75</a:t>
            </a:fld>
            <a:endParaRPr lang="fr-CA" altLang="en-US" dirty="0"/>
          </a:p>
        </p:txBody>
      </p:sp>
    </p:spTree>
    <p:extLst>
      <p:ext uri="{BB962C8B-B14F-4D97-AF65-F5344CB8AC3E}">
        <p14:creationId xmlns:p14="http://schemas.microsoft.com/office/powerpoint/2010/main" val="185880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fr-CA"/>
              <a:t>Source: BC Housing.   URL: https://www.flickr.com/photos/bc_housing/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fr-CA" altLang="en-US" smtClean="0"/>
              <a:pPr>
                <a:defRPr/>
              </a:pPr>
              <a:t>76</a:t>
            </a:fld>
            <a:endParaRPr lang="fr-CA" altLang="en-US" dirty="0"/>
          </a:p>
        </p:txBody>
      </p:sp>
    </p:spTree>
    <p:extLst>
      <p:ext uri="{BB962C8B-B14F-4D97-AF65-F5344CB8AC3E}">
        <p14:creationId xmlns:p14="http://schemas.microsoft.com/office/powerpoint/2010/main" val="1415785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AB02DD-9804-2647-BC01-65D649C6FC43}"/>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685800" y="1371600"/>
            <a:ext cx="7848600" cy="1927225"/>
          </a:xfrm>
        </p:spPr>
        <p:txBody>
          <a:bodyPr anchor="b">
            <a:noAutofit/>
          </a:bodyPr>
          <a:lstStyle>
            <a:lvl1pPr>
              <a:defRPr sz="5400" cap="all" baseline="0"/>
            </a:lvl1pPr>
          </a:lstStyle>
          <a:p>
            <a:r>
              <a:rPr lang="fr-CA" dirty="0"/>
              <a:t>Click to </a:t>
            </a:r>
            <a:r>
              <a:rPr lang="fr-CA" dirty="0" err="1"/>
              <a:t>edit</a:t>
            </a:r>
            <a:r>
              <a:rPr lang="fr-CA" dirty="0"/>
              <a:t> Master </a:t>
            </a:r>
            <a:r>
              <a:rPr lang="fr-CA" dirty="0" err="1"/>
              <a:t>title</a:t>
            </a:r>
            <a:r>
              <a:rPr lang="fr-CA" dirty="0"/>
              <a:t> style</a:t>
            </a:r>
          </a:p>
        </p:txBody>
      </p:sp>
      <p:sp>
        <p:nvSpPr>
          <p:cNvPr id="3" name="Subtitle 2"/>
          <p:cNvSpPr>
            <a:spLocks noGrp="1"/>
          </p:cNvSpPr>
          <p:nvPr>
            <p:ph type="subTitle" idx="1" hasCustomPrompt="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p>
        </p:txBody>
      </p:sp>
      <p:sp>
        <p:nvSpPr>
          <p:cNvPr id="5" name="Date Placeholder 3">
            <a:extLst>
              <a:ext uri="{FF2B5EF4-FFF2-40B4-BE49-F238E27FC236}">
                <a16:creationId xmlns:a16="http://schemas.microsoft.com/office/drawing/2014/main" id="{9864819C-AFCA-CB42-927B-70653AC19922}"/>
              </a:ext>
            </a:extLst>
          </p:cNvPr>
          <p:cNvSpPr>
            <a:spLocks noGrp="1"/>
          </p:cNvSpPr>
          <p:nvPr>
            <p:ph type="dt" sz="half" idx="10"/>
          </p:nvPr>
        </p:nvSpPr>
        <p:spPr/>
        <p:txBody>
          <a:bodyPr/>
          <a:lstStyle>
            <a:lvl1pPr>
              <a:defRPr smtClean="0"/>
            </a:lvl1pPr>
          </a:lstStyle>
          <a:p>
            <a:pPr>
              <a:defRPr/>
            </a:pPr>
            <a:fld id="{2F4B1B71-3FE1-8342-9139-E32FBE6FDF63}" type="datetimeFigureOut">
              <a:rPr lang="fr-CA" altLang="en-US" smtClean="0"/>
              <a:pPr>
                <a:defRPr/>
              </a:pPr>
              <a:t>2024-10-07</a:t>
            </a:fld>
            <a:endParaRPr lang="fr-CA" altLang="en-US" dirty="0"/>
          </a:p>
        </p:txBody>
      </p:sp>
      <p:sp>
        <p:nvSpPr>
          <p:cNvPr id="6" name="Footer Placeholder 4">
            <a:extLst>
              <a:ext uri="{FF2B5EF4-FFF2-40B4-BE49-F238E27FC236}">
                <a16:creationId xmlns:a16="http://schemas.microsoft.com/office/drawing/2014/main" id="{D159B2E2-F639-8644-B4D0-3EE5492D94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625FF9-BEEA-C046-AE80-DC5FE3BAC9C6}"/>
              </a:ext>
            </a:extLst>
          </p:cNvPr>
          <p:cNvSpPr>
            <a:spLocks noGrp="1"/>
          </p:cNvSpPr>
          <p:nvPr>
            <p:ph type="sldNum" sz="quarter" idx="12"/>
          </p:nvPr>
        </p:nvSpPr>
        <p:spPr/>
        <p:txBody>
          <a:bodyPr/>
          <a:lstStyle>
            <a:lvl1pPr>
              <a:defRPr smtClean="0"/>
            </a:lvl1pPr>
          </a:lstStyle>
          <a:p>
            <a:pPr>
              <a:defRPr/>
            </a:pPr>
            <a:fld id="{EF8FC694-872A-DD44-8771-0734AE59738D}" type="slidenum">
              <a:rPr lang="fr-CA" altLang="en-US" smtClean="0"/>
              <a:pPr>
                <a:defRPr/>
              </a:pPr>
              <a:t>‹#›</a:t>
            </a:fld>
            <a:endParaRPr lang="fr-CA" altLang="en-US" dirty="0"/>
          </a:p>
        </p:txBody>
      </p:sp>
      <p:pic>
        <p:nvPicPr>
          <p:cNvPr id="8" name="Picture 7" descr="NFC_logo_horizont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cxnSp>
        <p:nvCxnSpPr>
          <p:cNvPr id="9" name="Straight Connector 8"/>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A drawing of a face&#10;&#10;Description automatically generated">
            <a:extLst>
              <a:ext uri="{FF2B5EF4-FFF2-40B4-BE49-F238E27FC236}">
                <a16:creationId xmlns:a16="http://schemas.microsoft.com/office/drawing/2014/main" id="{0E569ED6-353D-4C62-968F-61847137D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4" name="Picture 13">
            <a:extLst>
              <a:ext uri="{FF2B5EF4-FFF2-40B4-BE49-F238E27FC236}">
                <a16:creationId xmlns:a16="http://schemas.microsoft.com/office/drawing/2014/main" id="{AF1C1E65-130A-4D20-8CB3-7854478D0F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9285236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a:t>Click to edit Master title style</a:t>
            </a:r>
            <a:endParaRPr lang="fr-CA" dirty="0"/>
          </a:p>
        </p:txBody>
      </p:sp>
      <p:sp>
        <p:nvSpPr>
          <p:cNvPr id="3" name="Content Placeholder 2"/>
          <p:cNvSpPr>
            <a:spLocks noGrp="1"/>
          </p:cNvSpPr>
          <p:nvPr>
            <p:ph idx="1" hasCustomPrompt="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4" name="Date Placeholder 3">
            <a:extLst>
              <a:ext uri="{FF2B5EF4-FFF2-40B4-BE49-F238E27FC236}">
                <a16:creationId xmlns:a16="http://schemas.microsoft.com/office/drawing/2014/main" id="{C5189819-7450-7A49-8FA0-F0D97356F127}"/>
              </a:ext>
            </a:extLst>
          </p:cNvPr>
          <p:cNvSpPr>
            <a:spLocks noGrp="1"/>
          </p:cNvSpPr>
          <p:nvPr>
            <p:ph type="dt" sz="half" idx="10"/>
          </p:nvPr>
        </p:nvSpPr>
        <p:spPr/>
        <p:txBody>
          <a:bodyPr/>
          <a:lstStyle>
            <a:lvl1pPr>
              <a:defRPr/>
            </a:lvl1pPr>
          </a:lstStyle>
          <a:p>
            <a:pPr>
              <a:defRPr/>
            </a:pPr>
            <a:fld id="{1F25571F-34A5-474B-9615-96FD29E6693F}" type="datetimeFigureOut">
              <a:rPr lang="fr-CA" altLang="en-US" smtClean="0"/>
              <a:pPr>
                <a:defRPr/>
              </a:pPr>
              <a:t>2024-10-07</a:t>
            </a:fld>
            <a:endParaRPr lang="fr-CA" altLang="en-US" dirty="0"/>
          </a:p>
        </p:txBody>
      </p:sp>
      <p:sp>
        <p:nvSpPr>
          <p:cNvPr id="5" name="Footer Placeholder 4">
            <a:extLst>
              <a:ext uri="{FF2B5EF4-FFF2-40B4-BE49-F238E27FC236}">
                <a16:creationId xmlns:a16="http://schemas.microsoft.com/office/drawing/2014/main" id="{BBC8301B-B0EF-CB4A-9515-4962C8234F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5309B9-3642-6942-AE11-225F99029CFF}"/>
              </a:ext>
            </a:extLst>
          </p:cNvPr>
          <p:cNvSpPr>
            <a:spLocks noGrp="1"/>
          </p:cNvSpPr>
          <p:nvPr>
            <p:ph type="sldNum" sz="quarter" idx="12"/>
          </p:nvPr>
        </p:nvSpPr>
        <p:spPr/>
        <p:txBody>
          <a:bodyPr/>
          <a:lstStyle>
            <a:lvl1pPr>
              <a:defRPr/>
            </a:lvl1pPr>
          </a:lstStyle>
          <a:p>
            <a:pPr>
              <a:defRPr/>
            </a:pPr>
            <a:fld id="{02C3D890-0BC3-D04B-8590-BCB56F8997D1}" type="slidenum">
              <a:rPr lang="fr-CA" altLang="en-US" smtClean="0"/>
              <a:pPr>
                <a:defRPr/>
              </a:pPr>
              <a:t>‹#›</a:t>
            </a:fld>
            <a:endParaRPr lang="fr-CA" altLang="en-US" dirty="0"/>
          </a:p>
        </p:txBody>
      </p:sp>
      <p:cxnSp>
        <p:nvCxnSpPr>
          <p:cNvPr id="8" name="Straight Connector 7"/>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NFC_logo_horizontal.eps">
            <a:extLst>
              <a:ext uri="{FF2B5EF4-FFF2-40B4-BE49-F238E27FC236}">
                <a16:creationId xmlns:a16="http://schemas.microsoft.com/office/drawing/2014/main" id="{4B763254-CFDF-4E5A-B290-379689CF8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424664"/>
            <a:ext cx="1440160" cy="308606"/>
          </a:xfrm>
          <a:prstGeom prst="rect">
            <a:avLst/>
          </a:prstGeom>
        </p:spPr>
      </p:pic>
      <p:pic>
        <p:nvPicPr>
          <p:cNvPr id="11" name="Picture 10" descr="A drawing of a face&#10;&#10;Description automatically generated">
            <a:extLst>
              <a:ext uri="{FF2B5EF4-FFF2-40B4-BE49-F238E27FC236}">
                <a16:creationId xmlns:a16="http://schemas.microsoft.com/office/drawing/2014/main" id="{429B1DEC-3C80-4498-AE19-466A54CF1C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314584"/>
            <a:ext cx="1207368" cy="476279"/>
          </a:xfrm>
          <a:prstGeom prst="rect">
            <a:avLst/>
          </a:prstGeom>
        </p:spPr>
      </p:pic>
      <p:pic>
        <p:nvPicPr>
          <p:cNvPr id="12" name="Picture 11">
            <a:extLst>
              <a:ext uri="{FF2B5EF4-FFF2-40B4-BE49-F238E27FC236}">
                <a16:creationId xmlns:a16="http://schemas.microsoft.com/office/drawing/2014/main" id="{1A99F9E0-D9E1-4583-A775-041A38D01F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9952" y="6280915"/>
            <a:ext cx="694479" cy="543619"/>
          </a:xfrm>
          <a:prstGeom prst="rect">
            <a:avLst/>
          </a:prstGeom>
        </p:spPr>
      </p:pic>
    </p:spTree>
    <p:extLst>
      <p:ext uri="{BB962C8B-B14F-4D97-AF65-F5344CB8AC3E}">
        <p14:creationId xmlns:p14="http://schemas.microsoft.com/office/powerpoint/2010/main" val="22756126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85791B-4F29-F04B-83D7-1F89737617BD}"/>
              </a:ext>
            </a:extLst>
          </p:cNvPr>
          <p:cNvCxnSpPr/>
          <p:nvPr/>
        </p:nvCxnSpPr>
        <p:spPr>
          <a:xfrm>
            <a:off x="467544" y="4225628"/>
            <a:ext cx="8250918" cy="236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05644" y="1988840"/>
            <a:ext cx="8170812" cy="2200275"/>
          </a:xfrm>
        </p:spPr>
        <p:txBody>
          <a:bodyPr anchor="b"/>
          <a:lstStyle>
            <a:lvl1pPr algn="l">
              <a:defRPr sz="4800" b="0" cap="all"/>
            </a:lvl1pPr>
          </a:lstStyle>
          <a:p>
            <a:r>
              <a:rPr lang="fr-CA"/>
              <a:t>Click to edit Master title style</a:t>
            </a:r>
            <a:endParaRPr lang="fr-CA" dirty="0"/>
          </a:p>
        </p:txBody>
      </p:sp>
      <p:sp>
        <p:nvSpPr>
          <p:cNvPr id="3" name="Text Placeholder 2"/>
          <p:cNvSpPr>
            <a:spLocks noGrp="1"/>
          </p:cNvSpPr>
          <p:nvPr>
            <p:ph type="body" idx="1" hasCustomPrompt="1"/>
          </p:nvPr>
        </p:nvSpPr>
        <p:spPr>
          <a:xfrm>
            <a:off x="505644" y="4253504"/>
            <a:ext cx="8170812"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endParaRPr lang="fr-CA" dirty="0"/>
          </a:p>
        </p:txBody>
      </p:sp>
      <p:sp>
        <p:nvSpPr>
          <p:cNvPr id="5" name="Date Placeholder 3">
            <a:extLst>
              <a:ext uri="{FF2B5EF4-FFF2-40B4-BE49-F238E27FC236}">
                <a16:creationId xmlns:a16="http://schemas.microsoft.com/office/drawing/2014/main" id="{FE969BBC-8354-FC48-930F-670DF5E6B28F}"/>
              </a:ext>
            </a:extLst>
          </p:cNvPr>
          <p:cNvSpPr>
            <a:spLocks noGrp="1"/>
          </p:cNvSpPr>
          <p:nvPr>
            <p:ph type="dt" sz="half" idx="10"/>
          </p:nvPr>
        </p:nvSpPr>
        <p:spPr/>
        <p:txBody>
          <a:bodyPr/>
          <a:lstStyle>
            <a:lvl1pPr>
              <a:defRPr smtClean="0"/>
            </a:lvl1pPr>
          </a:lstStyle>
          <a:p>
            <a:pPr>
              <a:defRPr/>
            </a:pPr>
            <a:fld id="{B74360FA-CF2E-E84B-B4B9-B93F01B41B5C}" type="datetimeFigureOut">
              <a:rPr lang="fr-CA" altLang="en-US" smtClean="0"/>
              <a:pPr>
                <a:defRPr/>
              </a:pPr>
              <a:t>2024-10-07</a:t>
            </a:fld>
            <a:endParaRPr lang="fr-CA" altLang="en-US" dirty="0"/>
          </a:p>
        </p:txBody>
      </p:sp>
      <p:sp>
        <p:nvSpPr>
          <p:cNvPr id="6" name="Footer Placeholder 4">
            <a:extLst>
              <a:ext uri="{FF2B5EF4-FFF2-40B4-BE49-F238E27FC236}">
                <a16:creationId xmlns:a16="http://schemas.microsoft.com/office/drawing/2014/main" id="{F16A5ABA-2C12-4641-8C36-8A341E082E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89E004-DC21-2243-9E6C-57CB6A9DEBBE}"/>
              </a:ext>
            </a:extLst>
          </p:cNvPr>
          <p:cNvSpPr>
            <a:spLocks noGrp="1"/>
          </p:cNvSpPr>
          <p:nvPr>
            <p:ph type="sldNum" sz="quarter" idx="12"/>
          </p:nvPr>
        </p:nvSpPr>
        <p:spPr/>
        <p:txBody>
          <a:bodyPr/>
          <a:lstStyle>
            <a:lvl1pPr>
              <a:defRPr smtClean="0"/>
            </a:lvl1pPr>
          </a:lstStyle>
          <a:p>
            <a:pPr>
              <a:defRPr/>
            </a:pPr>
            <a:fld id="{D089C757-5FFD-954F-948E-8A2C6CE34ACF}" type="slidenum">
              <a:rPr lang="fr-CA" altLang="en-US" smtClean="0"/>
              <a:pPr>
                <a:defRPr/>
              </a:pPr>
              <a:t>‹#›</a:t>
            </a:fld>
            <a:endParaRPr lang="fr-CA" altLang="en-US" dirty="0"/>
          </a:p>
        </p:txBody>
      </p:sp>
      <p:cxnSp>
        <p:nvCxnSpPr>
          <p:cNvPr id="9" name="Straight Connector 8"/>
          <p:cNvCxnSpPr/>
          <p:nvPr userDrawn="1"/>
        </p:nvCxnSpPr>
        <p:spPr>
          <a:xfrm>
            <a:off x="467544" y="6237312"/>
            <a:ext cx="8208912"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1" name="Picture 10" descr="NFC_logo_horizontal.eps">
            <a:extLst>
              <a:ext uri="{FF2B5EF4-FFF2-40B4-BE49-F238E27FC236}">
                <a16:creationId xmlns:a16="http://schemas.microsoft.com/office/drawing/2014/main" id="{2009C391-6D03-4308-9388-E0383835EC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2" name="Picture 11" descr="A drawing of a face&#10;&#10;Description automatically generated">
            <a:extLst>
              <a:ext uri="{FF2B5EF4-FFF2-40B4-BE49-F238E27FC236}">
                <a16:creationId xmlns:a16="http://schemas.microsoft.com/office/drawing/2014/main" id="{549938CC-1D87-4CDD-914B-5AA239C596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3" name="Picture 12">
            <a:extLst>
              <a:ext uri="{FF2B5EF4-FFF2-40B4-BE49-F238E27FC236}">
                <a16:creationId xmlns:a16="http://schemas.microsoft.com/office/drawing/2014/main" id="{7B5FCE4B-3F5A-49E7-A03D-78A7682669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94371534"/>
      </p:ext>
    </p:extLst>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a:t>Click to edit Master title style</a:t>
            </a:r>
            <a:endParaRPr lang="fr-CA" dirty="0"/>
          </a:p>
        </p:txBody>
      </p:sp>
      <p:sp>
        <p:nvSpPr>
          <p:cNvPr id="3" name="Content Placeholder 2"/>
          <p:cNvSpPr>
            <a:spLocks noGrp="1"/>
          </p:cNvSpPr>
          <p:nvPr>
            <p:ph sz="half" idx="1" hasCustomPrompt="1"/>
          </p:nvPr>
        </p:nvSpPr>
        <p:spPr>
          <a:xfrm>
            <a:off x="457200" y="1673352"/>
            <a:ext cx="4038600" cy="42759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4" name="Content Placeholder 3"/>
          <p:cNvSpPr>
            <a:spLocks noGrp="1"/>
          </p:cNvSpPr>
          <p:nvPr>
            <p:ph sz="half" idx="2" hasCustomPrompt="1"/>
          </p:nvPr>
        </p:nvSpPr>
        <p:spPr>
          <a:xfrm>
            <a:off x="4648200" y="1673352"/>
            <a:ext cx="4038600" cy="42759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5" name="Date Placeholder 3">
            <a:extLst>
              <a:ext uri="{FF2B5EF4-FFF2-40B4-BE49-F238E27FC236}">
                <a16:creationId xmlns:a16="http://schemas.microsoft.com/office/drawing/2014/main" id="{D6A4B94B-AA51-CF43-AF87-1D8C892E3FD5}"/>
              </a:ext>
            </a:extLst>
          </p:cNvPr>
          <p:cNvSpPr>
            <a:spLocks noGrp="1"/>
          </p:cNvSpPr>
          <p:nvPr>
            <p:ph type="dt" sz="half" idx="10"/>
          </p:nvPr>
        </p:nvSpPr>
        <p:spPr/>
        <p:txBody>
          <a:bodyPr/>
          <a:lstStyle>
            <a:lvl1pPr>
              <a:defRPr/>
            </a:lvl1pPr>
          </a:lstStyle>
          <a:p>
            <a:pPr>
              <a:defRPr/>
            </a:pPr>
            <a:fld id="{A30FF137-A55B-F240-9415-D6BB833CBD44}" type="datetimeFigureOut">
              <a:rPr lang="fr-CA" altLang="en-US" smtClean="0"/>
              <a:pPr>
                <a:defRPr/>
              </a:pPr>
              <a:t>2024-10-07</a:t>
            </a:fld>
            <a:endParaRPr lang="fr-CA" altLang="en-US" dirty="0"/>
          </a:p>
        </p:txBody>
      </p:sp>
      <p:sp>
        <p:nvSpPr>
          <p:cNvPr id="6" name="Footer Placeholder 4">
            <a:extLst>
              <a:ext uri="{FF2B5EF4-FFF2-40B4-BE49-F238E27FC236}">
                <a16:creationId xmlns:a16="http://schemas.microsoft.com/office/drawing/2014/main" id="{20F480B1-0ACD-AE4A-AB32-60E17E87E0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058B0C-38FD-4A4E-952D-BD8018E50EE1}"/>
              </a:ext>
            </a:extLst>
          </p:cNvPr>
          <p:cNvSpPr>
            <a:spLocks noGrp="1"/>
          </p:cNvSpPr>
          <p:nvPr>
            <p:ph type="sldNum" sz="quarter" idx="12"/>
          </p:nvPr>
        </p:nvSpPr>
        <p:spPr/>
        <p:txBody>
          <a:bodyPr/>
          <a:lstStyle>
            <a:lvl1pPr>
              <a:defRPr/>
            </a:lvl1pPr>
          </a:lstStyle>
          <a:p>
            <a:pPr>
              <a:defRPr/>
            </a:pPr>
            <a:fld id="{E2D8DB71-A5B9-3D4B-8FA0-0EB965A18141}" type="slidenum">
              <a:rPr lang="fr-CA" altLang="en-US" smtClean="0"/>
              <a:pPr>
                <a:defRPr/>
              </a:pPr>
              <a:t>‹#›</a:t>
            </a:fld>
            <a:endParaRPr lang="fr-CA" altLang="en-US" dirty="0"/>
          </a:p>
        </p:txBody>
      </p:sp>
      <p:cxnSp>
        <p:nvCxnSpPr>
          <p:cNvPr id="9" name="Straight Connector 8"/>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NFC_logo_horizontal.eps">
            <a:extLst>
              <a:ext uri="{FF2B5EF4-FFF2-40B4-BE49-F238E27FC236}">
                <a16:creationId xmlns:a16="http://schemas.microsoft.com/office/drawing/2014/main" id="{D0D567BF-72AE-45C7-BDC0-A7B81A585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2" name="Picture 11" descr="A drawing of a face&#10;&#10;Description automatically generated">
            <a:extLst>
              <a:ext uri="{FF2B5EF4-FFF2-40B4-BE49-F238E27FC236}">
                <a16:creationId xmlns:a16="http://schemas.microsoft.com/office/drawing/2014/main" id="{2117FF5C-F279-462B-9891-7E86E6B210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3" name="Picture 12">
            <a:extLst>
              <a:ext uri="{FF2B5EF4-FFF2-40B4-BE49-F238E27FC236}">
                <a16:creationId xmlns:a16="http://schemas.microsoft.com/office/drawing/2014/main" id="{1A515FB5-008C-4A42-86A8-161333FF0C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40209041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4F5A47D-1D79-2A44-B1BB-686C3D8BBAA2}"/>
              </a:ext>
            </a:extLst>
          </p:cNvPr>
          <p:cNvCxnSpPr/>
          <p:nvPr/>
        </p:nvCxnSpPr>
        <p:spPr>
          <a:xfrm flipH="1">
            <a:off x="4572000" y="1692275"/>
            <a:ext cx="1588" cy="42570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fr-CA"/>
              <a:t>Click to edit Master title style</a:t>
            </a:r>
            <a:endParaRPr lang="fr-CA" dirty="0"/>
          </a:p>
        </p:txBody>
      </p:sp>
      <p:sp>
        <p:nvSpPr>
          <p:cNvPr id="3" name="Text Placeholder 2"/>
          <p:cNvSpPr>
            <a:spLocks noGrp="1"/>
          </p:cNvSpPr>
          <p:nvPr>
            <p:ph type="body" idx="1" hasCustomPrompt="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endParaRPr lang="fr-CA" dirty="0"/>
          </a:p>
        </p:txBody>
      </p:sp>
      <p:sp>
        <p:nvSpPr>
          <p:cNvPr id="4" name="Content Placeholder 3"/>
          <p:cNvSpPr>
            <a:spLocks noGrp="1"/>
          </p:cNvSpPr>
          <p:nvPr>
            <p:ph sz="half" idx="2" hasCustomPrompt="1"/>
          </p:nvPr>
        </p:nvSpPr>
        <p:spPr>
          <a:xfrm>
            <a:off x="457200" y="2438400"/>
            <a:ext cx="3931920" cy="3510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5" name="Text Placeholder 4"/>
          <p:cNvSpPr>
            <a:spLocks noGrp="1"/>
          </p:cNvSpPr>
          <p:nvPr>
            <p:ph type="body" sz="quarter" idx="3" hasCustomPrompt="1"/>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endParaRPr lang="fr-CA" dirty="0"/>
          </a:p>
        </p:txBody>
      </p:sp>
      <p:sp>
        <p:nvSpPr>
          <p:cNvPr id="6" name="Content Placeholder 5"/>
          <p:cNvSpPr>
            <a:spLocks noGrp="1"/>
          </p:cNvSpPr>
          <p:nvPr>
            <p:ph sz="quarter" idx="4" hasCustomPrompt="1"/>
          </p:nvPr>
        </p:nvSpPr>
        <p:spPr>
          <a:xfrm>
            <a:off x="4754880" y="2438400"/>
            <a:ext cx="3931920" cy="3510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8" name="Date Placeholder 6">
            <a:extLst>
              <a:ext uri="{FF2B5EF4-FFF2-40B4-BE49-F238E27FC236}">
                <a16:creationId xmlns:a16="http://schemas.microsoft.com/office/drawing/2014/main" id="{01498577-C11F-BA4B-AC31-54C6E5DBC4A3}"/>
              </a:ext>
            </a:extLst>
          </p:cNvPr>
          <p:cNvSpPr>
            <a:spLocks noGrp="1"/>
          </p:cNvSpPr>
          <p:nvPr>
            <p:ph type="dt" sz="half" idx="10"/>
          </p:nvPr>
        </p:nvSpPr>
        <p:spPr/>
        <p:txBody>
          <a:bodyPr/>
          <a:lstStyle>
            <a:lvl1pPr>
              <a:defRPr smtClean="0"/>
            </a:lvl1pPr>
          </a:lstStyle>
          <a:p>
            <a:pPr>
              <a:defRPr/>
            </a:pPr>
            <a:fld id="{AF885FDE-3643-5440-944E-F2D9B844C8B9}" type="datetimeFigureOut">
              <a:rPr lang="fr-CA" altLang="en-US" smtClean="0"/>
              <a:pPr>
                <a:defRPr/>
              </a:pPr>
              <a:t>2024-10-07</a:t>
            </a:fld>
            <a:endParaRPr lang="fr-CA" altLang="en-US" dirty="0"/>
          </a:p>
        </p:txBody>
      </p:sp>
      <p:sp>
        <p:nvSpPr>
          <p:cNvPr id="9" name="Footer Placeholder 7">
            <a:extLst>
              <a:ext uri="{FF2B5EF4-FFF2-40B4-BE49-F238E27FC236}">
                <a16:creationId xmlns:a16="http://schemas.microsoft.com/office/drawing/2014/main" id="{0129E204-E749-5841-B313-3833A0FD45B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E1338224-C761-2A40-B0C2-067707ED5E96}"/>
              </a:ext>
            </a:extLst>
          </p:cNvPr>
          <p:cNvSpPr>
            <a:spLocks noGrp="1"/>
          </p:cNvSpPr>
          <p:nvPr>
            <p:ph type="sldNum" sz="quarter" idx="12"/>
          </p:nvPr>
        </p:nvSpPr>
        <p:spPr/>
        <p:txBody>
          <a:bodyPr/>
          <a:lstStyle>
            <a:lvl1pPr>
              <a:defRPr smtClean="0"/>
            </a:lvl1pPr>
          </a:lstStyle>
          <a:p>
            <a:pPr>
              <a:defRPr/>
            </a:pPr>
            <a:fld id="{B1A10F70-2F75-134C-A340-1FDA919D5A7F}" type="slidenum">
              <a:rPr lang="fr-CA" altLang="en-US" smtClean="0"/>
              <a:pPr>
                <a:defRPr/>
              </a:pPr>
              <a:t>‹#›</a:t>
            </a:fld>
            <a:endParaRPr lang="fr-CA" altLang="en-US" dirty="0"/>
          </a:p>
        </p:txBody>
      </p:sp>
      <p:cxnSp>
        <p:nvCxnSpPr>
          <p:cNvPr id="12" name="Straight Connector 11"/>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descr="NFC_logo_horizontal.eps">
            <a:extLst>
              <a:ext uri="{FF2B5EF4-FFF2-40B4-BE49-F238E27FC236}">
                <a16:creationId xmlns:a16="http://schemas.microsoft.com/office/drawing/2014/main" id="{7ED1C323-87E0-4B4D-9E8D-25BB2DCF8B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5" name="Picture 14" descr="A drawing of a face&#10;&#10;Description automatically generated">
            <a:extLst>
              <a:ext uri="{FF2B5EF4-FFF2-40B4-BE49-F238E27FC236}">
                <a16:creationId xmlns:a16="http://schemas.microsoft.com/office/drawing/2014/main" id="{93B94634-27A7-4306-80A0-B89242BFA8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6" name="Picture 15">
            <a:extLst>
              <a:ext uri="{FF2B5EF4-FFF2-40B4-BE49-F238E27FC236}">
                <a16:creationId xmlns:a16="http://schemas.microsoft.com/office/drawing/2014/main" id="{219880AD-24AD-42E5-A416-F8E188DCE1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16262749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a:t>Click to edit Master title style</a:t>
            </a:r>
            <a:endParaRPr lang="fr-CA" dirty="0"/>
          </a:p>
        </p:txBody>
      </p:sp>
      <p:sp>
        <p:nvSpPr>
          <p:cNvPr id="3" name="Date Placeholder 3">
            <a:extLst>
              <a:ext uri="{FF2B5EF4-FFF2-40B4-BE49-F238E27FC236}">
                <a16:creationId xmlns:a16="http://schemas.microsoft.com/office/drawing/2014/main" id="{23C6266B-D02B-2E45-93D2-0B8916B8796F}"/>
              </a:ext>
            </a:extLst>
          </p:cNvPr>
          <p:cNvSpPr>
            <a:spLocks noGrp="1"/>
          </p:cNvSpPr>
          <p:nvPr>
            <p:ph type="dt" sz="half" idx="10"/>
          </p:nvPr>
        </p:nvSpPr>
        <p:spPr/>
        <p:txBody>
          <a:bodyPr/>
          <a:lstStyle>
            <a:lvl1pPr>
              <a:defRPr/>
            </a:lvl1pPr>
          </a:lstStyle>
          <a:p>
            <a:pPr>
              <a:defRPr/>
            </a:pPr>
            <a:fld id="{4318B508-AAFD-9542-9295-0CEB385ABC1F}" type="datetimeFigureOut">
              <a:rPr lang="fr-CA" altLang="en-US" smtClean="0"/>
              <a:pPr>
                <a:defRPr/>
              </a:pPr>
              <a:t>2024-10-07</a:t>
            </a:fld>
            <a:endParaRPr lang="fr-CA" altLang="en-US" dirty="0"/>
          </a:p>
        </p:txBody>
      </p:sp>
      <p:sp>
        <p:nvSpPr>
          <p:cNvPr id="4" name="Footer Placeholder 4">
            <a:extLst>
              <a:ext uri="{FF2B5EF4-FFF2-40B4-BE49-F238E27FC236}">
                <a16:creationId xmlns:a16="http://schemas.microsoft.com/office/drawing/2014/main" id="{4ECF1976-DB16-F549-A0D3-331BCA2D49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ED4586-BDF3-144C-8416-543C75C40097}"/>
              </a:ext>
            </a:extLst>
          </p:cNvPr>
          <p:cNvSpPr>
            <a:spLocks noGrp="1"/>
          </p:cNvSpPr>
          <p:nvPr>
            <p:ph type="sldNum" sz="quarter" idx="12"/>
          </p:nvPr>
        </p:nvSpPr>
        <p:spPr/>
        <p:txBody>
          <a:bodyPr/>
          <a:lstStyle>
            <a:lvl1pPr>
              <a:defRPr/>
            </a:lvl1pPr>
          </a:lstStyle>
          <a:p>
            <a:pPr>
              <a:defRPr/>
            </a:pPr>
            <a:fld id="{8DB738C0-EBB5-BB42-A710-D326C5CB4A17}" type="slidenum">
              <a:rPr lang="fr-CA" altLang="en-US" smtClean="0"/>
              <a:pPr>
                <a:defRPr/>
              </a:pPr>
              <a:t>‹#›</a:t>
            </a:fld>
            <a:endParaRPr lang="fr-CA" altLang="en-US" dirty="0"/>
          </a:p>
        </p:txBody>
      </p:sp>
      <p:cxnSp>
        <p:nvCxnSpPr>
          <p:cNvPr id="7" name="Straight Connector 6"/>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NFC_logo_horizontal.eps">
            <a:extLst>
              <a:ext uri="{FF2B5EF4-FFF2-40B4-BE49-F238E27FC236}">
                <a16:creationId xmlns:a16="http://schemas.microsoft.com/office/drawing/2014/main" id="{40208B9D-F9D5-41A3-B683-F5DD9DE77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0" name="Picture 9" descr="A drawing of a face&#10;&#10;Description automatically generated">
            <a:extLst>
              <a:ext uri="{FF2B5EF4-FFF2-40B4-BE49-F238E27FC236}">
                <a16:creationId xmlns:a16="http://schemas.microsoft.com/office/drawing/2014/main" id="{F78B808B-C872-4DA9-8CED-24C86CEABE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1" name="Picture 10">
            <a:extLst>
              <a:ext uri="{FF2B5EF4-FFF2-40B4-BE49-F238E27FC236}">
                <a16:creationId xmlns:a16="http://schemas.microsoft.com/office/drawing/2014/main" id="{AE64E6E3-A872-48D6-BB23-5587498A52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14067006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D41BBC-7AAF-A444-BFE8-A0DECC3845A9}"/>
              </a:ext>
            </a:extLst>
          </p:cNvPr>
          <p:cNvSpPr>
            <a:spLocks noGrp="1"/>
          </p:cNvSpPr>
          <p:nvPr>
            <p:ph type="dt" sz="half" idx="10"/>
          </p:nvPr>
        </p:nvSpPr>
        <p:spPr/>
        <p:txBody>
          <a:bodyPr/>
          <a:lstStyle>
            <a:lvl1pPr>
              <a:defRPr/>
            </a:lvl1pPr>
          </a:lstStyle>
          <a:p>
            <a:pPr>
              <a:defRPr/>
            </a:pPr>
            <a:fld id="{F4DE643C-8B35-F24D-895D-737BCD559C24}" type="datetimeFigureOut">
              <a:rPr lang="fr-CA" altLang="en-US" smtClean="0"/>
              <a:pPr>
                <a:defRPr/>
              </a:pPr>
              <a:t>2024-10-07</a:t>
            </a:fld>
            <a:endParaRPr lang="fr-CA" altLang="en-US" dirty="0"/>
          </a:p>
        </p:txBody>
      </p:sp>
      <p:sp>
        <p:nvSpPr>
          <p:cNvPr id="3" name="Footer Placeholder 4">
            <a:extLst>
              <a:ext uri="{FF2B5EF4-FFF2-40B4-BE49-F238E27FC236}">
                <a16:creationId xmlns:a16="http://schemas.microsoft.com/office/drawing/2014/main" id="{72AF35E5-0C9B-7846-B928-262DAAC31C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3428B8-C7CE-B442-BD0E-C5502CBD3455}"/>
              </a:ext>
            </a:extLst>
          </p:cNvPr>
          <p:cNvSpPr>
            <a:spLocks noGrp="1"/>
          </p:cNvSpPr>
          <p:nvPr>
            <p:ph type="sldNum" sz="quarter" idx="12"/>
          </p:nvPr>
        </p:nvSpPr>
        <p:spPr/>
        <p:txBody>
          <a:bodyPr/>
          <a:lstStyle>
            <a:lvl1pPr>
              <a:defRPr/>
            </a:lvl1pPr>
          </a:lstStyle>
          <a:p>
            <a:pPr>
              <a:defRPr/>
            </a:pPr>
            <a:fld id="{EC1CC62C-9B9B-3049-B651-4848EF8A36F2}" type="slidenum">
              <a:rPr lang="fr-CA" altLang="en-US" smtClean="0"/>
              <a:pPr>
                <a:defRPr/>
              </a:pPr>
              <a:t>‹#›</a:t>
            </a:fld>
            <a:endParaRPr lang="fr-CA" altLang="en-US" dirty="0"/>
          </a:p>
        </p:txBody>
      </p:sp>
      <p:cxnSp>
        <p:nvCxnSpPr>
          <p:cNvPr id="6" name="Straight Connector 5"/>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descr="NFC_logo_horizontal.eps">
            <a:extLst>
              <a:ext uri="{FF2B5EF4-FFF2-40B4-BE49-F238E27FC236}">
                <a16:creationId xmlns:a16="http://schemas.microsoft.com/office/drawing/2014/main" id="{3C51CA45-DF78-4682-9490-BEC79126C9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9" name="Picture 8" descr="A drawing of a face&#10;&#10;Description automatically generated">
            <a:extLst>
              <a:ext uri="{FF2B5EF4-FFF2-40B4-BE49-F238E27FC236}">
                <a16:creationId xmlns:a16="http://schemas.microsoft.com/office/drawing/2014/main" id="{7B2D3343-4883-4EC2-8C7D-9CF4D12BC2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0" name="Picture 9">
            <a:extLst>
              <a:ext uri="{FF2B5EF4-FFF2-40B4-BE49-F238E27FC236}">
                <a16:creationId xmlns:a16="http://schemas.microsoft.com/office/drawing/2014/main" id="{336D50DA-B3F5-4E48-8C51-ABBCB8890D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3244338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0A9A7DC-025A-1648-BF22-47113C854562}"/>
              </a:ext>
            </a:extLst>
          </p:cNvPr>
          <p:cNvCxnSpPr/>
          <p:nvPr/>
        </p:nvCxnSpPr>
        <p:spPr>
          <a:xfrm flipH="1">
            <a:off x="2771800" y="792163"/>
            <a:ext cx="4738" cy="515711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792080"/>
            <a:ext cx="2139696" cy="1261872"/>
          </a:xfrm>
        </p:spPr>
        <p:txBody>
          <a:bodyPr anchor="b">
            <a:noAutofit/>
          </a:bodyPr>
          <a:lstStyle>
            <a:lvl1pPr algn="l">
              <a:defRPr sz="2400" b="0"/>
            </a:lvl1pPr>
          </a:lstStyle>
          <a:p>
            <a:r>
              <a:rPr lang="fr-CA"/>
              <a:t>Click to edit Master title style</a:t>
            </a:r>
            <a:endParaRPr lang="fr-CA" dirty="0"/>
          </a:p>
        </p:txBody>
      </p:sp>
      <p:sp>
        <p:nvSpPr>
          <p:cNvPr id="3" name="Content Placeholder 2"/>
          <p:cNvSpPr>
            <a:spLocks noGrp="1"/>
          </p:cNvSpPr>
          <p:nvPr>
            <p:ph idx="1" hasCustomPrompt="1"/>
          </p:nvPr>
        </p:nvSpPr>
        <p:spPr>
          <a:xfrm>
            <a:off x="2971800" y="792080"/>
            <a:ext cx="5715000" cy="5157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fr-CA" dirty="0"/>
          </a:p>
        </p:txBody>
      </p:sp>
      <p:sp>
        <p:nvSpPr>
          <p:cNvPr id="4" name="Text Placeholder 3"/>
          <p:cNvSpPr>
            <a:spLocks noGrp="1"/>
          </p:cNvSpPr>
          <p:nvPr>
            <p:ph type="body" sz="half" idx="2" hasCustomPrompt="1"/>
          </p:nvPr>
        </p:nvSpPr>
        <p:spPr>
          <a:xfrm>
            <a:off x="457201" y="2130553"/>
            <a:ext cx="2139696" cy="38187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endParaRPr lang="fr-CA" dirty="0"/>
          </a:p>
        </p:txBody>
      </p:sp>
      <p:sp>
        <p:nvSpPr>
          <p:cNvPr id="6" name="Date Placeholder 4">
            <a:extLst>
              <a:ext uri="{FF2B5EF4-FFF2-40B4-BE49-F238E27FC236}">
                <a16:creationId xmlns:a16="http://schemas.microsoft.com/office/drawing/2014/main" id="{883E7E80-73CC-6B4E-892D-B319114962E2}"/>
              </a:ext>
            </a:extLst>
          </p:cNvPr>
          <p:cNvSpPr>
            <a:spLocks noGrp="1"/>
          </p:cNvSpPr>
          <p:nvPr>
            <p:ph type="dt" sz="half" idx="10"/>
          </p:nvPr>
        </p:nvSpPr>
        <p:spPr/>
        <p:txBody>
          <a:bodyPr/>
          <a:lstStyle>
            <a:lvl1pPr>
              <a:defRPr smtClean="0"/>
            </a:lvl1pPr>
          </a:lstStyle>
          <a:p>
            <a:pPr>
              <a:defRPr/>
            </a:pPr>
            <a:fld id="{4359B4DA-D465-704B-82FA-9C560F293AB1}" type="datetimeFigureOut">
              <a:rPr lang="fr-CA" altLang="en-US" smtClean="0"/>
              <a:pPr>
                <a:defRPr/>
              </a:pPr>
              <a:t>2024-10-07</a:t>
            </a:fld>
            <a:endParaRPr lang="fr-CA" altLang="en-US" dirty="0"/>
          </a:p>
        </p:txBody>
      </p:sp>
      <p:sp>
        <p:nvSpPr>
          <p:cNvPr id="7" name="Footer Placeholder 5">
            <a:extLst>
              <a:ext uri="{FF2B5EF4-FFF2-40B4-BE49-F238E27FC236}">
                <a16:creationId xmlns:a16="http://schemas.microsoft.com/office/drawing/2014/main" id="{438A9399-5A7C-B444-9384-91D5E53297F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82BB77C-575A-A24A-9D15-CFDE7F0A3649}"/>
              </a:ext>
            </a:extLst>
          </p:cNvPr>
          <p:cNvSpPr>
            <a:spLocks noGrp="1"/>
          </p:cNvSpPr>
          <p:nvPr>
            <p:ph type="sldNum" sz="quarter" idx="12"/>
          </p:nvPr>
        </p:nvSpPr>
        <p:spPr/>
        <p:txBody>
          <a:bodyPr/>
          <a:lstStyle>
            <a:lvl1pPr>
              <a:defRPr smtClean="0"/>
            </a:lvl1pPr>
          </a:lstStyle>
          <a:p>
            <a:pPr>
              <a:defRPr/>
            </a:pPr>
            <a:fld id="{016D7D7F-4572-A34C-B33D-1962B232E148}" type="slidenum">
              <a:rPr lang="fr-CA" altLang="en-US" smtClean="0"/>
              <a:pPr>
                <a:defRPr/>
              </a:pPr>
              <a:t>‹#›</a:t>
            </a:fld>
            <a:endParaRPr lang="fr-CA" altLang="en-US" dirty="0"/>
          </a:p>
        </p:txBody>
      </p:sp>
      <p:cxnSp>
        <p:nvCxnSpPr>
          <p:cNvPr id="10" name="Straight Connector 9"/>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NFC_logo_horizontal.eps">
            <a:extLst>
              <a:ext uri="{FF2B5EF4-FFF2-40B4-BE49-F238E27FC236}">
                <a16:creationId xmlns:a16="http://schemas.microsoft.com/office/drawing/2014/main" id="{27B61FDD-2CB5-4B07-8479-18C00B5D3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3" name="Picture 12" descr="A drawing of a face&#10;&#10;Description automatically generated">
            <a:extLst>
              <a:ext uri="{FF2B5EF4-FFF2-40B4-BE49-F238E27FC236}">
                <a16:creationId xmlns:a16="http://schemas.microsoft.com/office/drawing/2014/main" id="{8353B9DA-5755-4FDE-A0A4-2BCFA0AADD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4" name="Picture 13">
            <a:extLst>
              <a:ext uri="{FF2B5EF4-FFF2-40B4-BE49-F238E27FC236}">
                <a16:creationId xmlns:a16="http://schemas.microsoft.com/office/drawing/2014/main" id="{96A86898-00DE-46C4-8CF4-139F41FCF3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6358429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D5D83B-0CDD-524D-980D-3B765D49257F}"/>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US"/>
          </a:p>
        </p:txBody>
      </p:sp>
      <p:sp>
        <p:nvSpPr>
          <p:cNvPr id="2" name="Title Placeholder 1">
            <a:extLst>
              <a:ext uri="{FF2B5EF4-FFF2-40B4-BE49-F238E27FC236}">
                <a16:creationId xmlns:a16="http://schemas.microsoft.com/office/drawing/2014/main" id="{C6D04CA9-3E91-4648-A823-BC7A6A64731A}"/>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CA"/>
              <a:t>Click to edit Master title style</a:t>
            </a:r>
            <a:endParaRPr lang="fr-CA" dirty="0"/>
          </a:p>
        </p:txBody>
      </p:sp>
      <p:sp>
        <p:nvSpPr>
          <p:cNvPr id="1028" name="Text Placeholder 2">
            <a:extLst>
              <a:ext uri="{FF2B5EF4-FFF2-40B4-BE49-F238E27FC236}">
                <a16:creationId xmlns:a16="http://schemas.microsoft.com/office/drawing/2014/main" id="{658F1595-06B7-4A4A-B832-4AE16ED80801}"/>
              </a:ext>
            </a:extLst>
          </p:cNvPr>
          <p:cNvSpPr>
            <a:spLocks noGrp="1"/>
          </p:cNvSpPr>
          <p:nvPr>
            <p:ph type="body" idx="1"/>
          </p:nvPr>
        </p:nvSpPr>
        <p:spPr bwMode="auto">
          <a:xfrm>
            <a:off x="457200" y="1600200"/>
            <a:ext cx="8229600" cy="442108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mc="http://schemas.openxmlformats.org/markup-compatibility/2006"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en-US"/>
              <a:t>Click to edit Master text styles</a:t>
            </a:r>
          </a:p>
          <a:p>
            <a:pPr lvl="1"/>
            <a:r>
              <a:rPr lang="fr-CA" altLang="en-US"/>
              <a:t>Second level</a:t>
            </a:r>
          </a:p>
          <a:p>
            <a:pPr lvl="2"/>
            <a:r>
              <a:rPr lang="fr-CA" altLang="en-US"/>
              <a:t>Third level</a:t>
            </a:r>
          </a:p>
          <a:p>
            <a:pPr lvl="3"/>
            <a:r>
              <a:rPr lang="fr-CA" altLang="en-US"/>
              <a:t>Fourth level</a:t>
            </a:r>
          </a:p>
          <a:p>
            <a:pPr lvl="4"/>
            <a:r>
              <a:rPr lang="fr-CA" altLang="en-US"/>
              <a:t>Fifth level</a:t>
            </a:r>
            <a:endParaRPr lang="fr-CA" altLang="en-US" dirty="0"/>
          </a:p>
        </p:txBody>
      </p:sp>
      <p:sp>
        <p:nvSpPr>
          <p:cNvPr id="7" name="Rectangle 6">
            <a:extLst>
              <a:ext uri="{FF2B5EF4-FFF2-40B4-BE49-F238E27FC236}">
                <a16:creationId xmlns:a16="http://schemas.microsoft.com/office/drawing/2014/main" id="{A2641AC5-1647-4F43-B8ED-40A3D6D2D6D0}"/>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US"/>
          </a:p>
        </p:txBody>
      </p:sp>
      <p:sp>
        <p:nvSpPr>
          <p:cNvPr id="4" name="Date Placeholder 3">
            <a:extLst>
              <a:ext uri="{FF2B5EF4-FFF2-40B4-BE49-F238E27FC236}">
                <a16:creationId xmlns:a16="http://schemas.microsoft.com/office/drawing/2014/main" id="{89BB5C50-143C-7647-B1EC-66F41E3D12B7}"/>
              </a:ext>
            </a:extLst>
          </p:cNvPr>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FFFFFF"/>
                </a:solidFill>
              </a:defRPr>
            </a:lvl1pPr>
          </a:lstStyle>
          <a:p>
            <a:pPr>
              <a:defRPr/>
            </a:pPr>
            <a:fld id="{8063069F-3DBC-F849-84D6-D58D7F7287AA}" type="datetimeFigureOut">
              <a:rPr lang="fr-CA" altLang="en-US" smtClean="0"/>
              <a:pPr>
                <a:defRPr/>
              </a:pPr>
              <a:t>2024-10-07</a:t>
            </a:fld>
            <a:endParaRPr lang="fr-CA" altLang="en-US" dirty="0"/>
          </a:p>
        </p:txBody>
      </p:sp>
      <p:sp>
        <p:nvSpPr>
          <p:cNvPr id="5" name="Footer Placeholder 4">
            <a:extLst>
              <a:ext uri="{FF2B5EF4-FFF2-40B4-BE49-F238E27FC236}">
                <a16:creationId xmlns:a16="http://schemas.microsoft.com/office/drawing/2014/main" id="{6D8493F6-A0D9-B24B-AAF7-83D2640A9B6C}"/>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rgbClr val="FFFFFF"/>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3309B0D-7420-B248-B636-BF29E8A504F0}"/>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rgbClr val="FFFFFF"/>
                </a:solidFill>
              </a:defRPr>
            </a:lvl1pPr>
          </a:lstStyle>
          <a:p>
            <a:pPr>
              <a:defRPr/>
            </a:pPr>
            <a:fld id="{0625BF09-BEB7-8247-8A2F-99BD299D02E7}" type="slidenum">
              <a:rPr lang="fr-CA" altLang="en-US" smtClean="0"/>
              <a:pPr>
                <a:defRPr/>
              </a:pPr>
              <a:t>‹#›</a:t>
            </a:fld>
            <a:endParaRPr lang="fr-CA" altLang="en-US" dirty="0"/>
          </a:p>
        </p:txBody>
      </p:sp>
    </p:spTree>
  </p:cSld>
  <p:clrMap bg1="lt1" tx1="dk1" bg2="lt2" tx2="dk2" accent1="accent1" accent2="accent2" accent3="accent3" accent4="accent4" accent5="accent5" accent6="accent6" hlink="hlink" folHlink="folHlink"/>
  <p:sldLayoutIdLst>
    <p:sldLayoutId id="2147483878" r:id="rId1"/>
    <p:sldLayoutId id="2147483871" r:id="rId2"/>
    <p:sldLayoutId id="2147483879" r:id="rId3"/>
    <p:sldLayoutId id="2147483872" r:id="rId4"/>
    <p:sldLayoutId id="2147483880" r:id="rId5"/>
    <p:sldLayoutId id="2147483873" r:id="rId6"/>
    <p:sldLayoutId id="2147483874" r:id="rId7"/>
    <p:sldLayoutId id="2147483881" r:id="rId8"/>
  </p:sldLayoutIdLst>
  <p:transition/>
  <p:txStyles>
    <p:titleStyle>
      <a:lvl1pPr algn="l" rtl="0" eaLnBrk="1" fontAlgn="base" hangingPunct="1">
        <a:spcBef>
          <a:spcPct val="0"/>
        </a:spcBef>
        <a:spcAft>
          <a:spcPct val="0"/>
        </a:spcAft>
        <a:defRPr sz="4000" kern="1200" spc="-100">
          <a:solidFill>
            <a:schemeClr val="tx2"/>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4000">
          <a:solidFill>
            <a:schemeClr val="tx2"/>
          </a:solidFill>
          <a:latin typeface="Arial"/>
          <a:ea typeface="MS PGothic" panose="020B0600070205080204" pitchFamily="34" charset="-128"/>
          <a:cs typeface="MS PGothic" charset="0"/>
        </a:defRPr>
      </a:lvl2pPr>
      <a:lvl3pPr algn="l" rtl="0" eaLnBrk="1" fontAlgn="base" hangingPunct="1">
        <a:spcBef>
          <a:spcPct val="0"/>
        </a:spcBef>
        <a:spcAft>
          <a:spcPct val="0"/>
        </a:spcAft>
        <a:defRPr sz="4000">
          <a:solidFill>
            <a:schemeClr val="tx2"/>
          </a:solidFill>
          <a:latin typeface="Arial"/>
          <a:ea typeface="MS PGothic" panose="020B0600070205080204" pitchFamily="34" charset="-128"/>
          <a:cs typeface="MS PGothic" charset="0"/>
        </a:defRPr>
      </a:lvl3pPr>
      <a:lvl4pPr algn="l" rtl="0" eaLnBrk="1" fontAlgn="base" hangingPunct="1">
        <a:spcBef>
          <a:spcPct val="0"/>
        </a:spcBef>
        <a:spcAft>
          <a:spcPct val="0"/>
        </a:spcAft>
        <a:defRPr sz="4000">
          <a:solidFill>
            <a:schemeClr val="tx2"/>
          </a:solidFill>
          <a:latin typeface="Arial"/>
          <a:ea typeface="MS PGothic" panose="020B0600070205080204" pitchFamily="34" charset="-128"/>
          <a:cs typeface="MS PGothic" charset="0"/>
        </a:defRPr>
      </a:lvl4pPr>
      <a:lvl5pPr algn="l" rtl="0" eaLnBrk="1" fontAlgn="base" hangingPunct="1">
        <a:spcBef>
          <a:spcPct val="0"/>
        </a:spcBef>
        <a:spcAft>
          <a:spcPct val="0"/>
        </a:spcAft>
        <a:defRPr sz="4000">
          <a:solidFill>
            <a:schemeClr val="tx2"/>
          </a:solidFill>
          <a:latin typeface="Arial"/>
          <a:ea typeface="MS PGothic" panose="020B0600070205080204" pitchFamily="34" charset="-128"/>
          <a:cs typeface="MS PGothic" charset="0"/>
        </a:defRPr>
      </a:lvl5pPr>
      <a:lvl6pPr marL="457200" algn="l" rtl="0" eaLnBrk="1" fontAlgn="base" hangingPunct="1">
        <a:spcBef>
          <a:spcPct val="0"/>
        </a:spcBef>
        <a:spcAft>
          <a:spcPct val="0"/>
        </a:spcAft>
        <a:defRPr sz="4000">
          <a:solidFill>
            <a:schemeClr val="tx2"/>
          </a:solidFill>
          <a:latin typeface="Arial"/>
        </a:defRPr>
      </a:lvl6pPr>
      <a:lvl7pPr marL="914400" algn="l" rtl="0" eaLnBrk="1" fontAlgn="base" hangingPunct="1">
        <a:spcBef>
          <a:spcPct val="0"/>
        </a:spcBef>
        <a:spcAft>
          <a:spcPct val="0"/>
        </a:spcAft>
        <a:defRPr sz="4000">
          <a:solidFill>
            <a:schemeClr val="tx2"/>
          </a:solidFill>
          <a:latin typeface="Arial"/>
        </a:defRPr>
      </a:lvl7pPr>
      <a:lvl8pPr marL="1371600" algn="l" rtl="0" eaLnBrk="1" fontAlgn="base" hangingPunct="1">
        <a:spcBef>
          <a:spcPct val="0"/>
        </a:spcBef>
        <a:spcAft>
          <a:spcPct val="0"/>
        </a:spcAft>
        <a:defRPr sz="4000">
          <a:solidFill>
            <a:schemeClr val="tx2"/>
          </a:solidFill>
          <a:latin typeface="Arial"/>
        </a:defRPr>
      </a:lvl8pPr>
      <a:lvl9pPr marL="1828800" algn="l" rtl="0" eaLnBrk="1" fontAlgn="base" hangingPunct="1">
        <a:spcBef>
          <a:spcPct val="0"/>
        </a:spcBef>
        <a:spcAft>
          <a:spcPct val="0"/>
        </a:spcAft>
        <a:defRPr sz="4000">
          <a:solidFill>
            <a:schemeClr val="tx2"/>
          </a:solidFill>
          <a:latin typeface="Arial"/>
        </a:defRPr>
      </a:lvl9pPr>
    </p:titleStyle>
    <p:bodyStyle>
      <a:lvl1pPr marL="182563" indent="-182563" algn="l" rtl="0" eaLnBrk="1" fontAlgn="base" hangingPunct="1">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1" fontAlgn="base" hangingPunct="1">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1" fontAlgn="base" hangingPunct="1">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004888" indent="-182563" algn="l" rtl="0" eaLnBrk="1" fontAlgn="base" hangingPunct="1">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1" fontAlgn="base" hangingPunct="1">
        <a:spcBef>
          <a:spcPct val="20000"/>
        </a:spcBef>
        <a:spcAft>
          <a:spcPct val="0"/>
        </a:spcAft>
        <a:buClr>
          <a:schemeClr val="accent1"/>
        </a:buClr>
        <a:buSzTx/>
        <a:buFont typeface="Arial" panose="020B0604020202020204" pitchFamily="34"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tags" Target="../tags/tag20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9.xml"/><Relationship Id="rId1" Type="http://schemas.openxmlformats.org/officeDocument/2006/relationships/tags" Target="../tags/tag20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1.xml"/><Relationship Id="rId1" Type="http://schemas.openxmlformats.org/officeDocument/2006/relationships/tags" Target="../tags/tag210.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3.xml"/><Relationship Id="rId1" Type="http://schemas.openxmlformats.org/officeDocument/2006/relationships/tags" Target="../tags/tag21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tags" Target="../tags/tag214.xml"/><Relationship Id="rId4" Type="http://schemas.openxmlformats.org/officeDocument/2006/relationships/notesSlide" Target="../notesSlides/notesSlide1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7.xml"/><Relationship Id="rId1" Type="http://schemas.openxmlformats.org/officeDocument/2006/relationships/tags" Target="../tags/tag21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tags" Target="../tags/tag218.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1.xml"/><Relationship Id="rId1" Type="http://schemas.openxmlformats.org/officeDocument/2006/relationships/tags" Target="../tags/tag220.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3.xml"/><Relationship Id="rId1" Type="http://schemas.openxmlformats.org/officeDocument/2006/relationships/tags" Target="../tags/tag2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5.xml"/><Relationship Id="rId1" Type="http://schemas.openxmlformats.org/officeDocument/2006/relationships/tags" Target="../tags/tag224.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7.xml"/><Relationship Id="rId1" Type="http://schemas.openxmlformats.org/officeDocument/2006/relationships/tags" Target="../tags/tag226.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9.xml"/><Relationship Id="rId1" Type="http://schemas.openxmlformats.org/officeDocument/2006/relationships/tags" Target="../tags/tag228.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1.xml"/><Relationship Id="rId1" Type="http://schemas.openxmlformats.org/officeDocument/2006/relationships/tags" Target="../tags/tag23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tags" Target="../tags/tag23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5.xml"/><Relationship Id="rId1" Type="http://schemas.openxmlformats.org/officeDocument/2006/relationships/tags" Target="../tags/tag234.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tags" Target="../tags/tag23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hyperlink" Target="https://homelesshub.ca/sites/default/files/Pathways_VAT.pdf" TargetMode="External"/><Relationship Id="rId4" Type="http://schemas.openxmlformats.org/officeDocument/2006/relationships/hyperlink" Target="https://assets.documentcloud.org/documents/6469681/CES-Racial-Equity-Analysis-Oct112019.pdf" TargetMode="Externa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 Id="rId4" Type="http://schemas.openxmlformats.org/officeDocument/2006/relationships/notesSlide" Target="../notesSlides/notesSlide13.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5.xml"/><Relationship Id="rId1" Type="http://schemas.openxmlformats.org/officeDocument/2006/relationships/tags" Target="../tags/tag244.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7.xml"/><Relationship Id="rId1" Type="http://schemas.openxmlformats.org/officeDocument/2006/relationships/tags" Target="../tags/tag246.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9.xml"/><Relationship Id="rId1" Type="http://schemas.openxmlformats.org/officeDocument/2006/relationships/tags" Target="../tags/tag248.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1.xml"/><Relationship Id="rId1" Type="http://schemas.openxmlformats.org/officeDocument/2006/relationships/tags" Target="../tags/tag250.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3.xml"/><Relationship Id="rId1" Type="http://schemas.openxmlformats.org/officeDocument/2006/relationships/tags" Target="../tags/tag252.xml"/><Relationship Id="rId4" Type="http://schemas.openxmlformats.org/officeDocument/2006/relationships/notesSlide" Target="../notesSlides/notesSlide1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5.xml"/><Relationship Id="rId1" Type="http://schemas.openxmlformats.org/officeDocument/2006/relationships/tags" Target="../tags/tag254.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notesSlide" Target="../notesSlides/notesSlide15.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9.xml"/><Relationship Id="rId1" Type="http://schemas.openxmlformats.org/officeDocument/2006/relationships/tags" Target="../tags/tag258.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1.xml"/><Relationship Id="rId1" Type="http://schemas.openxmlformats.org/officeDocument/2006/relationships/tags" Target="../tags/tag260.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3.xml"/><Relationship Id="rId1" Type="http://schemas.openxmlformats.org/officeDocument/2006/relationships/tags" Target="../tags/tag26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5.xml"/><Relationship Id="rId1" Type="http://schemas.openxmlformats.org/officeDocument/2006/relationships/tags" Target="../tags/tag264.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7.xml"/><Relationship Id="rId1" Type="http://schemas.openxmlformats.org/officeDocument/2006/relationships/tags" Target="../tags/tag266.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9.xml"/><Relationship Id="rId1" Type="http://schemas.openxmlformats.org/officeDocument/2006/relationships/tags" Target="../tags/tag268.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1.xml"/><Relationship Id="rId1" Type="http://schemas.openxmlformats.org/officeDocument/2006/relationships/tags" Target="../tags/tag270.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3.xml"/><Relationship Id="rId1" Type="http://schemas.openxmlformats.org/officeDocument/2006/relationships/tags" Target="../tags/tag272.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5.xml"/><Relationship Id="rId1" Type="http://schemas.openxmlformats.org/officeDocument/2006/relationships/tags" Target="../tags/tag274.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7.xml"/><Relationship Id="rId1" Type="http://schemas.openxmlformats.org/officeDocument/2006/relationships/tags" Target="../tags/tag27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9.xml"/><Relationship Id="rId1" Type="http://schemas.openxmlformats.org/officeDocument/2006/relationships/tags" Target="../tags/tag278.xml"/><Relationship Id="rId4" Type="http://schemas.openxmlformats.org/officeDocument/2006/relationships/hyperlink" Target="mailto:falvo.nicholas@gmail.com" TargetMode="Externa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1.xml"/><Relationship Id="rId1" Type="http://schemas.openxmlformats.org/officeDocument/2006/relationships/tags" Target="../tags/tag280.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tags" Target="../tags/tag28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tags" Target="../tags/tag80.xml"/></Relationships>
</file>

<file path=ppt/slides/_rels/slide4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48.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s>
</file>

<file path=ppt/slides/_rels/slide5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notesSlide" Target="../notesSlides/notesSlide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6.xml"/><Relationship Id="rId1" Type="http://schemas.openxmlformats.org/officeDocument/2006/relationships/tags" Target="../tags/tag13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tags" Target="../tags/tag13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tags" Target="../tags/tag149.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tags" Target="../tags/tag15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tags" Target="../tags/tag16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tags" Target="../tags/tag16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tags" Target="../tags/tag169.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tags" Target="../tags/tag17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tags" Target="../tags/tag173.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tags" Target="../tags/tag1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8.xml"/><Relationship Id="rId1" Type="http://schemas.openxmlformats.org/officeDocument/2006/relationships/tags" Target="../tags/tag17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tags" Target="../tags/tag179.xml"/></Relationships>
</file>

<file path=ppt/slides/_rels/slide8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9.xml"/><Relationship Id="rId1" Type="http://schemas.openxmlformats.org/officeDocument/2006/relationships/tags" Target="../tags/tag188.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tags" Target="../tags/tag19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3.xml"/><Relationship Id="rId1" Type="http://schemas.openxmlformats.org/officeDocument/2006/relationships/tags" Target="../tags/tag19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ags" Target="../tags/tag19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tags" Target="../tags/tag1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1.xml"/><Relationship Id="rId1" Type="http://schemas.openxmlformats.org/officeDocument/2006/relationships/tags" Target="../tags/tag200.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1B92-F242-0B4F-BA1F-A2FCE3F5DCEF}"/>
              </a:ext>
            </a:extLst>
          </p:cNvPr>
          <p:cNvSpPr>
            <a:spLocks noGrp="1"/>
          </p:cNvSpPr>
          <p:nvPr>
            <p:ph type="title"/>
            <p:custDataLst>
              <p:tags r:id="rId1"/>
            </p:custDataLst>
          </p:nvPr>
        </p:nvSpPr>
        <p:spPr/>
        <p:txBody>
          <a:bodyPr>
            <a:normAutofit/>
          </a:bodyPr>
          <a:lstStyle/>
          <a:p>
            <a:r>
              <a:rPr lang="fr-CA" dirty="0">
                <a:ea typeface="MS PGothic"/>
              </a:rPr>
              <a:t>Introduction à l’itinérance – Jour 2</a:t>
            </a:r>
          </a:p>
        </p:txBody>
      </p:sp>
      <p:sp>
        <p:nvSpPr>
          <p:cNvPr id="3" name="Content Placeholder 2">
            <a:extLst>
              <a:ext uri="{FF2B5EF4-FFF2-40B4-BE49-F238E27FC236}">
                <a16:creationId xmlns:a16="http://schemas.microsoft.com/office/drawing/2014/main" id="{9EE6BB2E-EE74-0147-99F1-9870C3300FC2}"/>
              </a:ext>
            </a:extLst>
          </p:cNvPr>
          <p:cNvSpPr>
            <a:spLocks noGrp="1"/>
          </p:cNvSpPr>
          <p:nvPr>
            <p:ph idx="1"/>
            <p:custDataLst>
              <p:tags r:id="rId2"/>
            </p:custDataLst>
          </p:nvPr>
        </p:nvSpPr>
        <p:spPr/>
        <p:txBody>
          <a:bodyPr/>
          <a:lstStyle/>
          <a:p>
            <a:pPr marL="0" indent="0">
              <a:buNone/>
            </a:pPr>
            <a:endParaRPr lang="fr-CA" dirty="0"/>
          </a:p>
          <a:p>
            <a:pPr marL="0" indent="0">
              <a:buNone/>
            </a:pPr>
            <a:r>
              <a:rPr lang="fr-CA" u="sng" dirty="0"/>
              <a:t>Partie 2 : Que faire?</a:t>
            </a:r>
            <a:endParaRPr lang="fr-CA" dirty="0"/>
          </a:p>
          <a:p>
            <a:pPr marL="0" indent="0">
              <a:buNone/>
            </a:pPr>
            <a:endParaRPr lang="fr-CA" dirty="0"/>
          </a:p>
          <a:p>
            <a:pPr marL="457200" indent="-457200">
              <a:buFont typeface="+mj-lt"/>
              <a:buAutoNum type="arabicPeriod"/>
            </a:pPr>
            <a:r>
              <a:rPr lang="fr-CA" dirty="0"/>
              <a:t>Planification du système</a:t>
            </a:r>
          </a:p>
          <a:p>
            <a:pPr marL="457200" indent="-457200">
              <a:buFont typeface="+mj-lt"/>
              <a:buAutoNum type="arabicPeriod"/>
            </a:pPr>
            <a:r>
              <a:rPr lang="fr-CA" dirty="0"/>
              <a:t>Dotation en personnel</a:t>
            </a:r>
          </a:p>
          <a:p>
            <a:pPr marL="457200" indent="-457200">
              <a:buFont typeface="+mj-lt"/>
              <a:buAutoNum type="arabicPeriod"/>
            </a:pPr>
            <a:r>
              <a:rPr lang="fr-CA" dirty="0"/>
              <a:t>Réduction des méfaits</a:t>
            </a:r>
          </a:p>
          <a:p>
            <a:pPr marL="457200" indent="-457200">
              <a:buFont typeface="+mj-lt"/>
              <a:buAutoNum type="arabicPeriod"/>
            </a:pPr>
            <a:r>
              <a:rPr lang="fr-CA" dirty="0"/>
              <a:t>Pratiques innovantes</a:t>
            </a:r>
          </a:p>
        </p:txBody>
      </p:sp>
    </p:spTree>
    <p:extLst>
      <p:ext uri="{BB962C8B-B14F-4D97-AF65-F5344CB8AC3E}">
        <p14:creationId xmlns:p14="http://schemas.microsoft.com/office/powerpoint/2010/main" val="3781523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96C99-83D1-5346-B37B-626A273CD787}"/>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 (suite)</a:t>
            </a:r>
          </a:p>
        </p:txBody>
      </p:sp>
      <p:sp>
        <p:nvSpPr>
          <p:cNvPr id="3" name="Content Placeholder 2">
            <a:extLst>
              <a:ext uri="{FF2B5EF4-FFF2-40B4-BE49-F238E27FC236}">
                <a16:creationId xmlns:a16="http://schemas.microsoft.com/office/drawing/2014/main" id="{1EC865E6-EB21-014D-9738-D255793151A7}"/>
              </a:ext>
            </a:extLst>
          </p:cNvPr>
          <p:cNvSpPr>
            <a:spLocks noGrp="1"/>
          </p:cNvSpPr>
          <p:nvPr>
            <p:ph idx="1"/>
            <p:custDataLst>
              <p:tags r:id="rId2"/>
            </p:custDataLst>
          </p:nvPr>
        </p:nvSpPr>
        <p:spPr/>
        <p:txBody>
          <a:bodyPr/>
          <a:lstStyle/>
          <a:p>
            <a:endParaRPr lang="fr-CA" dirty="0"/>
          </a:p>
          <a:p>
            <a:r>
              <a:rPr lang="fr-CA" dirty="0"/>
              <a:t>Non seulement les usagères et usagers avaient de la difficulté à s’y retrouver dans ce système fragmenté – qui pouvait potentiellement les traumatiser à nouveau puisqu’il obligeait à constamment raconter son histoire – mais la responsabilisation des organismes et programmes faisait aussi défaut. En effet, il était possible de refuser de servir une personne en fonction de son profil, de son évaluation ou de la complexité de ses besoins.</a:t>
            </a:r>
          </a:p>
        </p:txBody>
      </p:sp>
    </p:spTree>
    <p:extLst>
      <p:ext uri="{BB962C8B-B14F-4D97-AF65-F5344CB8AC3E}">
        <p14:creationId xmlns:p14="http://schemas.microsoft.com/office/powerpoint/2010/main" val="271232737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F308-4E44-F933-9C3B-FE1F2CFA4B7F}"/>
              </a:ext>
            </a:extLst>
          </p:cNvPr>
          <p:cNvSpPr>
            <a:spLocks noGrp="1"/>
          </p:cNvSpPr>
          <p:nvPr>
            <p:ph type="title"/>
            <p:custDataLst>
              <p:tags r:id="rId1"/>
            </p:custDataLst>
          </p:nvPr>
        </p:nvSpPr>
        <p:spPr/>
        <p:txBody>
          <a:bodyPr/>
          <a:lstStyle/>
          <a:p>
            <a:r>
              <a:rPr lang="fr-CA" dirty="0"/>
              <a:t>Codes hospitaliers (suite)</a:t>
            </a:r>
          </a:p>
        </p:txBody>
      </p:sp>
      <p:sp>
        <p:nvSpPr>
          <p:cNvPr id="3" name="Content Placeholder 2">
            <a:extLst>
              <a:ext uri="{FF2B5EF4-FFF2-40B4-BE49-F238E27FC236}">
                <a16:creationId xmlns:a16="http://schemas.microsoft.com/office/drawing/2014/main" id="{1BFCC6ED-93A5-347F-E43D-6C5D48C96F48}"/>
              </a:ext>
            </a:extLst>
          </p:cNvPr>
          <p:cNvSpPr>
            <a:spLocks noGrp="1"/>
          </p:cNvSpPr>
          <p:nvPr>
            <p:ph idx="1"/>
            <p:custDataLst>
              <p:tags r:id="rId2"/>
            </p:custDataLst>
          </p:nvPr>
        </p:nvSpPr>
        <p:spPr/>
        <p:txBody>
          <a:bodyPr/>
          <a:lstStyle/>
          <a:p>
            <a:endParaRPr lang="fr-CA" dirty="0"/>
          </a:p>
          <a:p>
            <a:r>
              <a:rPr lang="fr-CA" dirty="0"/>
              <a:t>Même avec seulement 53 % de la population en situation d’itinérance, les chercheuses et chercheuses pensent disposer d’un échantillon représentatif.</a:t>
            </a:r>
          </a:p>
          <a:p>
            <a:endParaRPr lang="fr-CA" dirty="0"/>
          </a:p>
          <a:p>
            <a:r>
              <a:rPr lang="fr-CA" dirty="0"/>
              <a:t>Certes, les personnes qui se passent de soins de santé (en Ontario, les hôpitaux et les centres de santé communautaire) ne sont pas représentées.</a:t>
            </a:r>
          </a:p>
          <a:p>
            <a:endParaRPr lang="fr-CA" dirty="0"/>
          </a:p>
          <a:p>
            <a:endParaRPr lang="fr-CA" dirty="0"/>
          </a:p>
          <a:p>
            <a:endParaRPr lang="fr-CA" dirty="0"/>
          </a:p>
          <a:p>
            <a:endParaRPr lang="en-US" dirty="0"/>
          </a:p>
        </p:txBody>
      </p:sp>
    </p:spTree>
    <p:extLst>
      <p:ext uri="{BB962C8B-B14F-4D97-AF65-F5344CB8AC3E}">
        <p14:creationId xmlns:p14="http://schemas.microsoft.com/office/powerpoint/2010/main" val="8562151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custDataLst>
              <p:tags r:id="rId1"/>
            </p:custDataLst>
          </p:nvPr>
        </p:nvSpPr>
        <p:spPr/>
        <p:txBody>
          <a:bodyPr>
            <a:normAutofit/>
          </a:bodyPr>
          <a:lstStyle/>
          <a:p>
            <a:r>
              <a:rPr lang="fr-CA" dirty="0"/>
              <a:t>Codes hospitaliers (suite)</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custDataLst>
              <p:tags r:id="rId2"/>
            </p:custDataLst>
          </p:nvPr>
        </p:nvSpPr>
        <p:spPr/>
        <p:txBody>
          <a:bodyPr/>
          <a:lstStyle/>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lgn="ctr">
              <a:buNone/>
            </a:pPr>
            <a:r>
              <a:rPr lang="fr-CA" sz="3200" dirty="0"/>
              <a:t>Des commentaires?</a:t>
            </a:r>
          </a:p>
        </p:txBody>
      </p:sp>
    </p:spTree>
    <p:extLst>
      <p:ext uri="{BB962C8B-B14F-4D97-AF65-F5344CB8AC3E}">
        <p14:creationId xmlns:p14="http://schemas.microsoft.com/office/powerpoint/2010/main" val="370900221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CBDD-C9F5-C448-996F-FCA8ED7FE697}"/>
              </a:ext>
            </a:extLst>
          </p:cNvPr>
          <p:cNvSpPr>
            <a:spLocks noGrp="1"/>
          </p:cNvSpPr>
          <p:nvPr>
            <p:ph type="title"/>
            <p:custDataLst>
              <p:tags r:id="rId1"/>
            </p:custDataLst>
          </p:nvPr>
        </p:nvSpPr>
        <p:spPr/>
        <p:txBody>
          <a:bodyPr/>
          <a:lstStyle/>
          <a:p>
            <a:r>
              <a:rPr lang="fr-CA" dirty="0"/>
              <a:t>Intelligence artificielle</a:t>
            </a:r>
          </a:p>
        </p:txBody>
      </p:sp>
      <p:sp>
        <p:nvSpPr>
          <p:cNvPr id="3" name="Content Placeholder 2">
            <a:extLst>
              <a:ext uri="{FF2B5EF4-FFF2-40B4-BE49-F238E27FC236}">
                <a16:creationId xmlns:a16="http://schemas.microsoft.com/office/drawing/2014/main" id="{D6515992-4C1B-AA41-9387-FA76AAA778A2}"/>
              </a:ext>
            </a:extLst>
          </p:cNvPr>
          <p:cNvSpPr>
            <a:spLocks noGrp="1"/>
          </p:cNvSpPr>
          <p:nvPr>
            <p:ph idx="1"/>
            <p:custDataLst>
              <p:tags r:id="rId2"/>
            </p:custDataLst>
          </p:nvPr>
        </p:nvSpPr>
        <p:spPr/>
        <p:txBody>
          <a:bodyPr/>
          <a:lstStyle/>
          <a:p>
            <a:endParaRPr lang="fr-CA" dirty="0"/>
          </a:p>
          <a:p>
            <a:r>
              <a:rPr lang="fr-CA" dirty="0"/>
              <a:t>Cette innovation est menée par des universitaires.</a:t>
            </a:r>
          </a:p>
          <a:p>
            <a:pPr marL="0" indent="0">
              <a:buNone/>
            </a:pPr>
            <a:endParaRPr lang="fr-CA" dirty="0"/>
          </a:p>
          <a:p>
            <a:r>
              <a:rPr lang="fr-CA" dirty="0"/>
              <a:t>Elle est en lien avec un thème abordé plus tôt, soit l’incertitude sur la façon de répondre à chaque type d’itinérance.</a:t>
            </a:r>
          </a:p>
          <a:p>
            <a:endParaRPr lang="fr-CA" dirty="0"/>
          </a:p>
          <a:p>
            <a:endParaRPr lang="en-US" dirty="0"/>
          </a:p>
        </p:txBody>
      </p:sp>
    </p:spTree>
    <p:extLst>
      <p:ext uri="{BB962C8B-B14F-4D97-AF65-F5344CB8AC3E}">
        <p14:creationId xmlns:p14="http://schemas.microsoft.com/office/powerpoint/2010/main" val="90388871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5223-E3B3-5C48-83EA-3E3BD6CFA069}"/>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31079166-0FE5-6C45-9B56-3F75F110231A}"/>
              </a:ext>
            </a:extLst>
          </p:cNvPr>
          <p:cNvSpPr>
            <a:spLocks noGrp="1"/>
          </p:cNvSpPr>
          <p:nvPr>
            <p:ph idx="1"/>
            <p:custDataLst>
              <p:tags r:id="rId2"/>
            </p:custDataLst>
          </p:nvPr>
        </p:nvSpPr>
        <p:spPr/>
        <p:txBody>
          <a:bodyPr/>
          <a:lstStyle/>
          <a:p>
            <a:endParaRPr lang="fr-CA" dirty="0"/>
          </a:p>
          <a:p>
            <a:r>
              <a:rPr lang="fr-CA" dirty="0"/>
              <a:t>L’intelligence artificielle (IA) est un domaine informatique qui exécute des tâches ou simule des comportements traditionnellement associés aux êtres humains à des fins d’amélioration de l’efficacité ou de la précision.</a:t>
            </a:r>
          </a:p>
        </p:txBody>
      </p:sp>
    </p:spTree>
    <p:extLst>
      <p:ext uri="{BB962C8B-B14F-4D97-AF65-F5344CB8AC3E}">
        <p14:creationId xmlns:p14="http://schemas.microsoft.com/office/powerpoint/2010/main" val="107614454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8359-6EE8-3E4A-B687-785F408AB090}"/>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EEC904EC-1B22-D245-BB3C-82EA556E5B21}"/>
              </a:ext>
            </a:extLst>
          </p:cNvPr>
          <p:cNvSpPr>
            <a:spLocks noGrp="1"/>
          </p:cNvSpPr>
          <p:nvPr>
            <p:ph idx="1"/>
            <p:custDataLst>
              <p:tags r:id="rId2"/>
            </p:custDataLst>
          </p:nvPr>
        </p:nvSpPr>
        <p:spPr/>
        <p:txBody>
          <a:bodyPr/>
          <a:lstStyle/>
          <a:p>
            <a:endParaRPr lang="fr-CA" dirty="0"/>
          </a:p>
          <a:p>
            <a:r>
              <a:rPr lang="fr-CA" dirty="0"/>
              <a:t>Elle permet aux ordinateurs d’accomplir des tâches humaines.</a:t>
            </a:r>
          </a:p>
          <a:p>
            <a:endParaRPr lang="fr-CA" dirty="0"/>
          </a:p>
          <a:p>
            <a:r>
              <a:rPr lang="fr-CA" dirty="0"/>
              <a:t>Elle peut servir de guide ou donner des conseils.</a:t>
            </a:r>
          </a:p>
          <a:p>
            <a:pPr marL="0" indent="0">
              <a:buNone/>
            </a:pPr>
            <a:endParaRPr lang="fr-CA" dirty="0"/>
          </a:p>
          <a:p>
            <a:pPr marL="0" indent="0">
              <a:buNone/>
            </a:pPr>
            <a:r>
              <a:rPr lang="fr-CA" dirty="0"/>
              <a:t>« Nous voulons outiller les êtres humains décisionnaires. »</a:t>
            </a:r>
          </a:p>
          <a:p>
            <a:pPr marL="0" indent="0">
              <a:buNone/>
            </a:pPr>
            <a:endParaRPr lang="fr-CA" dirty="0"/>
          </a:p>
          <a:p>
            <a:pPr marL="0" indent="0">
              <a:buNone/>
            </a:pPr>
            <a:r>
              <a:rPr lang="fr-CA" dirty="0"/>
              <a:t>				— Geoff Messier, </a:t>
            </a:r>
            <a:r>
              <a:rPr lang="fr-CA" b="0" i="0" dirty="0">
                <a:solidFill>
                  <a:srgbClr val="202122"/>
                </a:solidFill>
                <a:effectLst/>
                <a:latin typeface="Arial" panose="020B0604020202020204" pitchFamily="34" charset="0"/>
              </a:rPr>
              <a:t>Ph. D.</a:t>
            </a:r>
            <a:endParaRPr lang="fr-CA" dirty="0"/>
          </a:p>
          <a:p>
            <a:endParaRPr lang="en-US" dirty="0"/>
          </a:p>
        </p:txBody>
      </p:sp>
    </p:spTree>
    <p:extLst>
      <p:ext uri="{BB962C8B-B14F-4D97-AF65-F5344CB8AC3E}">
        <p14:creationId xmlns:p14="http://schemas.microsoft.com/office/powerpoint/2010/main" val="7005011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F148-C1D4-EA12-98DC-5CCC2894503B}"/>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C77F8616-298C-ADBE-A561-F9354CDC118E}"/>
              </a:ext>
            </a:extLst>
          </p:cNvPr>
          <p:cNvSpPr>
            <a:spLocks noGrp="1"/>
          </p:cNvSpPr>
          <p:nvPr>
            <p:ph idx="1"/>
            <p:custDataLst>
              <p:tags r:id="rId2"/>
            </p:custDataLst>
          </p:nvPr>
        </p:nvSpPr>
        <p:spPr/>
        <p:txBody>
          <a:bodyPr/>
          <a:lstStyle/>
          <a:p>
            <a:endParaRPr lang="fr-CA" dirty="0"/>
          </a:p>
          <a:p>
            <a:r>
              <a:rPr lang="fr-CA" dirty="0"/>
              <a:t>L’IA peut calculer la probabilité de réussite d’une approche donnée en matière d’itinérance, à partir de milliers, voire de dizaines de milliers, d’expériences semblables vécues par d’autres personnes.</a:t>
            </a:r>
            <a:endParaRPr lang="en-US" dirty="0"/>
          </a:p>
        </p:txBody>
      </p:sp>
    </p:spTree>
    <p:extLst>
      <p:ext uri="{BB962C8B-B14F-4D97-AF65-F5344CB8AC3E}">
        <p14:creationId xmlns:p14="http://schemas.microsoft.com/office/powerpoint/2010/main" val="111254818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1438-F66D-FB4C-A498-2E79E81733F8}"/>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8D813FAA-922B-0C43-8BB0-D91C7AC9B37F}"/>
              </a:ext>
            </a:extLst>
          </p:cNvPr>
          <p:cNvSpPr>
            <a:spLocks noGrp="1"/>
          </p:cNvSpPr>
          <p:nvPr>
            <p:ph idx="1"/>
            <p:custDataLst>
              <p:tags r:id="rId2"/>
            </p:custDataLst>
          </p:nvPr>
        </p:nvSpPr>
        <p:spPr/>
        <p:txBody>
          <a:bodyPr/>
          <a:lstStyle/>
          <a:p>
            <a:endParaRPr lang="fr-CA" dirty="0"/>
          </a:p>
          <a:p>
            <a:r>
              <a:rPr lang="fr-CA" dirty="0"/>
              <a:t>Dans le secteur de l’itinérance, toutes les utilisations de l’IA en sont encore à l’étape de la</a:t>
            </a:r>
            <a:r>
              <a:rPr lang="fr-CA" dirty="0">
                <a:solidFill>
                  <a:srgbClr val="FF0000"/>
                </a:solidFill>
              </a:rPr>
              <a:t> </a:t>
            </a:r>
            <a:r>
              <a:rPr lang="fr-CA" dirty="0"/>
              <a:t>recherche.</a:t>
            </a:r>
          </a:p>
          <a:p>
            <a:endParaRPr lang="fr-CA" dirty="0"/>
          </a:p>
          <a:p>
            <a:r>
              <a:rPr lang="fr-CA" dirty="0"/>
              <a:t>Des informaticiennes et informaticiens participent généralement à ces projets.</a:t>
            </a:r>
          </a:p>
          <a:p>
            <a:pPr marL="0" indent="0">
              <a:buNone/>
            </a:pPr>
            <a:endParaRPr lang="fr-CA" dirty="0"/>
          </a:p>
          <a:p>
            <a:r>
              <a:rPr lang="fr-CA" dirty="0"/>
              <a:t>Les recommandations de soins individuels sont basées sur ce qui a réussi par le passé chez des personnes ayant le même profil.</a:t>
            </a:r>
          </a:p>
          <a:p>
            <a:endParaRPr lang="fr-CA" dirty="0"/>
          </a:p>
          <a:p>
            <a:endParaRPr lang="fr-CA" dirty="0"/>
          </a:p>
          <a:p>
            <a:endParaRPr lang="fr-CA" dirty="0"/>
          </a:p>
          <a:p>
            <a:endParaRPr lang="en-US" dirty="0"/>
          </a:p>
        </p:txBody>
      </p:sp>
    </p:spTree>
    <p:extLst>
      <p:ext uri="{BB962C8B-B14F-4D97-AF65-F5344CB8AC3E}">
        <p14:creationId xmlns:p14="http://schemas.microsoft.com/office/powerpoint/2010/main" val="385135907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86F8-D7B7-1045-99D9-736813991BA5}"/>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0197E3FA-1C12-8C46-81F2-3F17DC35A4A8}"/>
              </a:ext>
            </a:extLst>
          </p:cNvPr>
          <p:cNvSpPr>
            <a:spLocks noGrp="1"/>
          </p:cNvSpPr>
          <p:nvPr>
            <p:ph idx="1"/>
            <p:custDataLst>
              <p:tags r:id="rId2"/>
            </p:custDataLst>
          </p:nvPr>
        </p:nvSpPr>
        <p:spPr/>
        <p:txBody>
          <a:bodyPr/>
          <a:lstStyle/>
          <a:p>
            <a:endParaRPr lang="fr-CA" dirty="0"/>
          </a:p>
          <a:p>
            <a:r>
              <a:rPr lang="fr-CA" dirty="0"/>
              <a:t>Personne ne pourrait faire les calculs aussi rapidement. </a:t>
            </a:r>
          </a:p>
          <a:p>
            <a:endParaRPr lang="fr-CA" dirty="0"/>
          </a:p>
          <a:p>
            <a:r>
              <a:rPr lang="fr-CA" dirty="0"/>
              <a:t>Certaines personnes ont des problèmes de logique ou des biais cognitifs. </a:t>
            </a:r>
          </a:p>
          <a:p>
            <a:endParaRPr lang="fr-CA" dirty="0"/>
          </a:p>
          <a:p>
            <a:r>
              <a:rPr lang="fr-CA" i="1" dirty="0"/>
              <a:t>Système 1 / Système 2 : Les deux vitesses de la pensée</a:t>
            </a:r>
            <a:r>
              <a:rPr lang="fr-CA" dirty="0"/>
              <a:t>, un livre de Daniel Kahneman paru en 2012, est une excellente ressource sur les biais cognitifs.</a:t>
            </a:r>
          </a:p>
        </p:txBody>
      </p:sp>
    </p:spTree>
    <p:extLst>
      <p:ext uri="{BB962C8B-B14F-4D97-AF65-F5344CB8AC3E}">
        <p14:creationId xmlns:p14="http://schemas.microsoft.com/office/powerpoint/2010/main" val="87006742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310F-0E23-B94F-BD2C-4DF3C885F248}"/>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1FBDF0AC-7B0C-6448-B2F8-129B74B25D39}"/>
              </a:ext>
            </a:extLst>
          </p:cNvPr>
          <p:cNvSpPr>
            <a:spLocks noGrp="1"/>
          </p:cNvSpPr>
          <p:nvPr>
            <p:ph idx="1"/>
            <p:custDataLst>
              <p:tags r:id="rId2"/>
            </p:custDataLst>
          </p:nvPr>
        </p:nvSpPr>
        <p:spPr/>
        <p:txBody>
          <a:bodyPr/>
          <a:lstStyle/>
          <a:p>
            <a:endParaRPr lang="fr-CA" dirty="0"/>
          </a:p>
          <a:p>
            <a:r>
              <a:rPr lang="fr-CA" dirty="0"/>
              <a:t>Geoff Messier, Ph. D. (Université de Calgary) explore les bases de données du Calgary Drop-In Centre (DI) pour recenser les mots clés et les tendances.</a:t>
            </a:r>
          </a:p>
          <a:p>
            <a:endParaRPr lang="fr-CA" dirty="0"/>
          </a:p>
          <a:p>
            <a:r>
              <a:rPr lang="fr-CA" dirty="0"/>
              <a:t>Il traite des données brutes dans l’espoir d’élaborer des outils pour repérer les personnes qui sont dans l’angle mort du personnel.</a:t>
            </a:r>
          </a:p>
          <a:p>
            <a:endParaRPr lang="fr-CA" dirty="0"/>
          </a:p>
          <a:p>
            <a:endParaRPr lang="en-US" dirty="0"/>
          </a:p>
        </p:txBody>
      </p:sp>
    </p:spTree>
    <p:extLst>
      <p:ext uri="{BB962C8B-B14F-4D97-AF65-F5344CB8AC3E}">
        <p14:creationId xmlns:p14="http://schemas.microsoft.com/office/powerpoint/2010/main" val="24268809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AA5-2133-4E4E-AE41-5CC37962DEE1}"/>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3471F1B3-B701-E34B-966B-DF6C0BBB8042}"/>
              </a:ext>
            </a:extLst>
          </p:cNvPr>
          <p:cNvSpPr>
            <a:spLocks noGrp="1"/>
          </p:cNvSpPr>
          <p:nvPr>
            <p:ph idx="1"/>
            <p:custDataLst>
              <p:tags r:id="rId2"/>
            </p:custDataLst>
          </p:nvPr>
        </p:nvSpPr>
        <p:spPr/>
        <p:txBody>
          <a:bodyPr/>
          <a:lstStyle/>
          <a:p>
            <a:endParaRPr lang="fr-CA" dirty="0"/>
          </a:p>
          <a:p>
            <a:r>
              <a:rPr lang="fr-CA" dirty="0"/>
              <a:t>Cette base de données porte sur environ 40 000 clientes et clients au cours des 20 dernières années.</a:t>
            </a:r>
          </a:p>
          <a:p>
            <a:endParaRPr lang="fr-CA" dirty="0"/>
          </a:p>
          <a:p>
            <a:r>
              <a:rPr lang="fr-CA" dirty="0"/>
              <a:t>Plus de 5,6 millions d’entrées.</a:t>
            </a:r>
          </a:p>
          <a:p>
            <a:endParaRPr lang="fr-CA" dirty="0"/>
          </a:p>
          <a:p>
            <a:r>
              <a:rPr lang="fr-CA" dirty="0"/>
              <a:t>Il cherche des formes à partir des données historiques. </a:t>
            </a:r>
          </a:p>
          <a:p>
            <a:pPr marL="0" indent="0">
              <a:buNone/>
            </a:pPr>
            <a:endParaRPr lang="fr-CA" dirty="0"/>
          </a:p>
          <a:p>
            <a:endParaRPr lang="fr-CA" dirty="0"/>
          </a:p>
          <a:p>
            <a:endParaRPr lang="en-US" dirty="0"/>
          </a:p>
        </p:txBody>
      </p:sp>
    </p:spTree>
    <p:extLst>
      <p:ext uri="{BB962C8B-B14F-4D97-AF65-F5344CB8AC3E}">
        <p14:creationId xmlns:p14="http://schemas.microsoft.com/office/powerpoint/2010/main" val="20434540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F42B-7486-414E-B22A-C9BB5E270C7A}"/>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 (suite)</a:t>
            </a:r>
          </a:p>
        </p:txBody>
      </p:sp>
      <p:sp>
        <p:nvSpPr>
          <p:cNvPr id="3" name="Content Placeholder 2">
            <a:extLst>
              <a:ext uri="{FF2B5EF4-FFF2-40B4-BE49-F238E27FC236}">
                <a16:creationId xmlns:a16="http://schemas.microsoft.com/office/drawing/2014/main" id="{21E374F5-C806-0F47-984D-5EAE830929AD}"/>
              </a:ext>
            </a:extLst>
          </p:cNvPr>
          <p:cNvSpPr>
            <a:spLocks noGrp="1"/>
          </p:cNvSpPr>
          <p:nvPr>
            <p:ph idx="1"/>
            <p:custDataLst>
              <p:tags r:id="rId2"/>
            </p:custDataLst>
          </p:nvPr>
        </p:nvSpPr>
        <p:spPr/>
        <p:txBody>
          <a:bodyPr/>
          <a:lstStyle/>
          <a:p>
            <a:endParaRPr lang="fr-CA" dirty="0"/>
          </a:p>
          <a:p>
            <a:r>
              <a:rPr lang="fr-CA" dirty="0"/>
              <a:t>Dans le milieu des services aux personnes en situation d’itinérance, cette pratique est appelée « sélection préférentielle » ou « écrémage » : on prend seulement les usagères et usagers les plus faciles à servir, donc présentant la meilleure chance de succès et de résultats positifs pour les programmes des organismes. Il peut être facile de présumer qu’un autre organisme ou programme prendra en charge l’usagère ou l’usager refusé. En réalité, cela fait en sorte qu’un grand nombre de personnes – celles qui auraient le plus besoin de soutien – sont mal servies.</a:t>
            </a:r>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312982000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563C-571E-7D4C-968A-B9B96E3AD0CF}"/>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F5A44AFB-480C-B844-8BFE-A59E3DDAA94E}"/>
              </a:ext>
            </a:extLst>
          </p:cNvPr>
          <p:cNvSpPr>
            <a:spLocks noGrp="1"/>
          </p:cNvSpPr>
          <p:nvPr>
            <p:ph idx="1"/>
            <p:custDataLst>
              <p:tags r:id="rId2"/>
            </p:custDataLst>
          </p:nvPr>
        </p:nvSpPr>
        <p:spPr/>
        <p:txBody>
          <a:bodyPr/>
          <a:lstStyle/>
          <a:p>
            <a:endParaRPr lang="fr-CA" dirty="0"/>
          </a:p>
          <a:p>
            <a:r>
              <a:rPr lang="fr-CA" dirty="0"/>
              <a:t>Geoff Messier veut repérer la petite minorité de personnes qui recourra aux refuges de façon chronique. </a:t>
            </a:r>
          </a:p>
          <a:p>
            <a:endParaRPr lang="fr-CA" dirty="0"/>
          </a:p>
          <a:p>
            <a:r>
              <a:rPr lang="fr-CA" dirty="0"/>
              <a:t>Il découvrira peut-être une corrélation entre un appel aux SMU dans les sept premiers jours d’hébergement et l’itinérance chronique.</a:t>
            </a:r>
          </a:p>
          <a:p>
            <a:endParaRPr lang="fr-CA" dirty="0"/>
          </a:p>
          <a:p>
            <a:r>
              <a:rPr lang="fr-CA" dirty="0"/>
              <a:t>L’exclusion au cours des deux premières semaines d’hébergement pourrait être associée à un risque accru d’itinérance chronique.</a:t>
            </a:r>
          </a:p>
        </p:txBody>
      </p:sp>
    </p:spTree>
    <p:extLst>
      <p:ext uri="{BB962C8B-B14F-4D97-AF65-F5344CB8AC3E}">
        <p14:creationId xmlns:p14="http://schemas.microsoft.com/office/powerpoint/2010/main" val="90442835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F155-A321-D941-B6A1-7DA0F70952FD}"/>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85EE9AFD-B870-4644-BE4B-54D1146FC19A}"/>
              </a:ext>
            </a:extLst>
          </p:cNvPr>
          <p:cNvSpPr>
            <a:spLocks noGrp="1"/>
          </p:cNvSpPr>
          <p:nvPr>
            <p:ph idx="1"/>
            <p:custDataLst>
              <p:tags r:id="rId2"/>
            </p:custDataLst>
          </p:nvPr>
        </p:nvSpPr>
        <p:spPr/>
        <p:txBody>
          <a:bodyPr/>
          <a:lstStyle/>
          <a:p>
            <a:endParaRPr lang="fr-CA" dirty="0"/>
          </a:p>
          <a:p>
            <a:r>
              <a:rPr lang="fr-CA" dirty="0"/>
              <a:t>Les définitions officielles de l’itinérance exigent souvent une durée d’hébergement en refuge supérieure à 100 jours pour recevoir du financement en priorité.</a:t>
            </a:r>
          </a:p>
          <a:p>
            <a:endParaRPr lang="fr-CA" dirty="0"/>
          </a:p>
          <a:p>
            <a:r>
              <a:rPr lang="fr-CA" dirty="0"/>
              <a:t>Le chercheur souhaite que la survenue de certains événements avant ce délai soit associée à un risque de chronicité. </a:t>
            </a:r>
          </a:p>
        </p:txBody>
      </p:sp>
    </p:spTree>
    <p:extLst>
      <p:ext uri="{BB962C8B-B14F-4D97-AF65-F5344CB8AC3E}">
        <p14:creationId xmlns:p14="http://schemas.microsoft.com/office/powerpoint/2010/main" val="93551855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0A1B-C4F3-864B-9597-37A17A19F184}"/>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AC54E781-C62B-7B43-83F4-AE9BA8E01126}"/>
              </a:ext>
            </a:extLst>
          </p:cNvPr>
          <p:cNvSpPr>
            <a:spLocks noGrp="1"/>
          </p:cNvSpPr>
          <p:nvPr>
            <p:ph idx="1"/>
            <p:custDataLst>
              <p:tags r:id="rId2"/>
            </p:custDataLst>
          </p:nvPr>
        </p:nvSpPr>
        <p:spPr/>
        <p:txBody>
          <a:bodyPr/>
          <a:lstStyle/>
          <a:p>
            <a:endParaRPr lang="fr-CA" dirty="0"/>
          </a:p>
          <a:p>
            <a:r>
              <a:rPr lang="fr-CA" dirty="0"/>
              <a:t>Idéalement, un lundi matin, on dirait au personnel : « Ces six personnes ont connu X dans les dernières semaines, donc nous prédisons qu’elles connaîtront une itinérance chronique. »</a:t>
            </a:r>
          </a:p>
          <a:p>
            <a:endParaRPr lang="fr-CA" dirty="0"/>
          </a:p>
          <a:p>
            <a:r>
              <a:rPr lang="fr-CA" dirty="0"/>
              <a:t>La décision ne serait pas automatique.</a:t>
            </a:r>
          </a:p>
          <a:p>
            <a:endParaRPr lang="fr-CA" dirty="0"/>
          </a:p>
          <a:p>
            <a:r>
              <a:rPr lang="fr-CA" dirty="0"/>
              <a:t>Geoff Messier est clair : le personnel devrait utiliser l’IA en complément de la prise de décisions, et non en remplacement.</a:t>
            </a:r>
          </a:p>
          <a:p>
            <a:endParaRPr lang="en-US" dirty="0"/>
          </a:p>
        </p:txBody>
      </p:sp>
    </p:spTree>
    <p:extLst>
      <p:ext uri="{BB962C8B-B14F-4D97-AF65-F5344CB8AC3E}">
        <p14:creationId xmlns:p14="http://schemas.microsoft.com/office/powerpoint/2010/main" val="302171036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2802-588F-D67F-CBA1-5AA41ED3824C}"/>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E22F66C1-7989-A51F-94C9-FFD7617504DD}"/>
              </a:ext>
            </a:extLst>
          </p:cNvPr>
          <p:cNvSpPr>
            <a:spLocks noGrp="1"/>
          </p:cNvSpPr>
          <p:nvPr>
            <p:ph idx="1"/>
            <p:custDataLst>
              <p:tags r:id="rId2"/>
            </p:custDataLst>
          </p:nvPr>
        </p:nvSpPr>
        <p:spPr/>
        <p:txBody>
          <a:bodyPr/>
          <a:lstStyle/>
          <a:p>
            <a:endParaRPr lang="fr-CA" dirty="0"/>
          </a:p>
          <a:p>
            <a:r>
              <a:rPr lang="fr-CA" dirty="0"/>
              <a:t>Le DI actualise son processus de triage pour inclure plus de données.</a:t>
            </a:r>
          </a:p>
          <a:p>
            <a:endParaRPr lang="fr-CA" sz="1800" dirty="0"/>
          </a:p>
          <a:p>
            <a:r>
              <a:rPr lang="fr-CA" dirty="0"/>
              <a:t>Les nouvelles données comprennent un indicateur mis au point par l’équipe de Geoff Messier pour prédire la probabilité qu’une personne réside à long terme dans un refuge (ce qui devrait influencer les priorités pour l’aiguillage et le soutien en matière de logement).</a:t>
            </a:r>
          </a:p>
          <a:p>
            <a:endParaRPr lang="fr-CA" sz="1800" dirty="0"/>
          </a:p>
          <a:p>
            <a:r>
              <a:rPr lang="fr-CA" dirty="0"/>
              <a:t>L’objectif est que l’indicateur figure sur un tableau de bord de la clientèle. </a:t>
            </a:r>
            <a:endParaRPr lang="en-US" dirty="0"/>
          </a:p>
        </p:txBody>
      </p:sp>
    </p:spTree>
    <p:extLst>
      <p:ext uri="{BB962C8B-B14F-4D97-AF65-F5344CB8AC3E}">
        <p14:creationId xmlns:p14="http://schemas.microsoft.com/office/powerpoint/2010/main" val="53152371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2712-C7CD-22CB-9439-97A58BBAD287}"/>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5F43003C-89D2-020D-E18C-3D3836665910}"/>
              </a:ext>
            </a:extLst>
          </p:cNvPr>
          <p:cNvSpPr>
            <a:spLocks noGrp="1"/>
          </p:cNvSpPr>
          <p:nvPr>
            <p:ph idx="1"/>
            <p:custDataLst>
              <p:tags r:id="rId2"/>
            </p:custDataLst>
          </p:nvPr>
        </p:nvSpPr>
        <p:spPr/>
        <p:txBody>
          <a:bodyPr/>
          <a:lstStyle/>
          <a:p>
            <a:endParaRPr lang="fr-CA" dirty="0"/>
          </a:p>
          <a:p>
            <a:r>
              <a:rPr lang="fr-CA" dirty="0"/>
              <a:t>Dans le secteur de l’itinérance, l’IA est particulièrement adaptée aux grands établissements dans les collectivités très peuplées.</a:t>
            </a:r>
          </a:p>
          <a:p>
            <a:endParaRPr lang="fr-CA" dirty="0"/>
          </a:p>
          <a:p>
            <a:r>
              <a:rPr lang="fr-CA" dirty="0"/>
              <a:t>Il y a plus de potentiel pour un refuge de 800 lits que pour un refuge de 20…</a:t>
            </a:r>
          </a:p>
          <a:p>
            <a:endParaRPr lang="fr-CA" dirty="0"/>
          </a:p>
          <a:p>
            <a:r>
              <a:rPr lang="fr-CA" dirty="0"/>
              <a:t>Le potentiel d’utilisation est donc plus élevé à Toronto qu’à Charlottetown.</a:t>
            </a:r>
          </a:p>
        </p:txBody>
      </p:sp>
    </p:spTree>
    <p:extLst>
      <p:ext uri="{BB962C8B-B14F-4D97-AF65-F5344CB8AC3E}">
        <p14:creationId xmlns:p14="http://schemas.microsoft.com/office/powerpoint/2010/main" val="399536134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9E47-6DF4-9646-89AA-9956AEF2D015}"/>
              </a:ext>
            </a:extLst>
          </p:cNvPr>
          <p:cNvSpPr>
            <a:spLocks noGrp="1"/>
          </p:cNvSpPr>
          <p:nvPr>
            <p:ph type="title"/>
            <p:custDataLst>
              <p:tags r:id="rId1"/>
            </p:custDataLst>
          </p:nvPr>
        </p:nvSpPr>
        <p:spPr/>
        <p:txBody>
          <a:bodyPr/>
          <a:lstStyle/>
          <a:p>
            <a:r>
              <a:rPr lang="fr-CA" dirty="0"/>
              <a:t>Intelligence artificielle (suite)</a:t>
            </a:r>
          </a:p>
        </p:txBody>
      </p:sp>
      <p:sp>
        <p:nvSpPr>
          <p:cNvPr id="3" name="Content Placeholder 2">
            <a:extLst>
              <a:ext uri="{FF2B5EF4-FFF2-40B4-BE49-F238E27FC236}">
                <a16:creationId xmlns:a16="http://schemas.microsoft.com/office/drawing/2014/main" id="{08EAE592-FDDE-494B-AEE1-5D21259BB60D}"/>
              </a:ext>
            </a:extLst>
          </p:cNvPr>
          <p:cNvSpPr>
            <a:spLocks noGrp="1"/>
          </p:cNvSpPr>
          <p:nvPr>
            <p:ph idx="1"/>
            <p:custDataLst>
              <p:tags r:id="rId2"/>
            </p:custDataLst>
          </p:nvPr>
        </p:nvSpPr>
        <p:spPr/>
        <p:txBody>
          <a:bodyPr/>
          <a:lstStyle/>
          <a:p>
            <a:endParaRPr lang="fr-CA" dirty="0"/>
          </a:p>
          <a:p>
            <a:r>
              <a:rPr lang="fr-CA" dirty="0"/>
              <a:t>Cela fait beaucoup d’information à absorber. </a:t>
            </a:r>
          </a:p>
          <a:p>
            <a:endParaRPr lang="fr-CA" dirty="0"/>
          </a:p>
          <a:p>
            <a:r>
              <a:rPr lang="fr-CA" dirty="0"/>
              <a:t>Que pensez-vous?</a:t>
            </a:r>
          </a:p>
        </p:txBody>
      </p:sp>
    </p:spTree>
    <p:extLst>
      <p:ext uri="{BB962C8B-B14F-4D97-AF65-F5344CB8AC3E}">
        <p14:creationId xmlns:p14="http://schemas.microsoft.com/office/powerpoint/2010/main" val="314312035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66D6-527A-664C-987D-D4411B395C68}"/>
              </a:ext>
            </a:extLst>
          </p:cNvPr>
          <p:cNvSpPr>
            <a:spLocks noGrp="1"/>
          </p:cNvSpPr>
          <p:nvPr>
            <p:ph type="title"/>
            <p:custDataLst>
              <p:tags r:id="rId1"/>
            </p:custDataLst>
          </p:nvPr>
        </p:nvSpPr>
        <p:spPr/>
        <p:txBody>
          <a:bodyPr/>
          <a:lstStyle/>
          <a:p>
            <a:r>
              <a:rPr lang="fr-CA" dirty="0"/>
              <a:t>STARS</a:t>
            </a:r>
          </a:p>
        </p:txBody>
      </p:sp>
      <p:sp>
        <p:nvSpPr>
          <p:cNvPr id="3" name="Content Placeholder 2">
            <a:extLst>
              <a:ext uri="{FF2B5EF4-FFF2-40B4-BE49-F238E27FC236}">
                <a16:creationId xmlns:a16="http://schemas.microsoft.com/office/drawing/2014/main" id="{7ECC8586-5B27-1542-9721-26692D82301B}"/>
              </a:ext>
            </a:extLst>
          </p:cNvPr>
          <p:cNvSpPr>
            <a:spLocks noGrp="1"/>
          </p:cNvSpPr>
          <p:nvPr>
            <p:ph idx="1"/>
            <p:custDataLst>
              <p:tags r:id="rId2"/>
            </p:custDataLst>
          </p:nvPr>
        </p:nvSpPr>
        <p:spPr/>
        <p:txBody>
          <a:bodyPr/>
          <a:lstStyle/>
          <a:p>
            <a:endParaRPr lang="fr-CA" dirty="0"/>
          </a:p>
          <a:p>
            <a:r>
              <a:rPr lang="fr-CA" dirty="0"/>
              <a:t>La Ville de Toronto a reçu une pluie de critiques de ses parties prenantes au sujet des outils d’évaluation communs existants.</a:t>
            </a:r>
          </a:p>
          <a:p>
            <a:endParaRPr lang="fr-CA" dirty="0"/>
          </a:p>
          <a:p>
            <a:r>
              <a:rPr lang="fr-CA" dirty="0"/>
              <a:t>Les parties prenantes était opposées au concept d’</a:t>
            </a:r>
            <a:r>
              <a:rPr lang="fr-CA" u="sng" dirty="0"/>
              <a:t>évaluation unique</a:t>
            </a:r>
            <a:r>
              <a:rPr lang="fr-CA" dirty="0"/>
              <a:t> produisant une </a:t>
            </a:r>
            <a:r>
              <a:rPr lang="fr-CA" u="sng" dirty="0"/>
              <a:t>note</a:t>
            </a:r>
            <a:r>
              <a:rPr lang="fr-CA" dirty="0"/>
              <a:t> en vue de donner de l’information utile à des fins d’aiguillage en matière de logement et autres soutiens. </a:t>
            </a:r>
            <a:endParaRPr lang="en-US" dirty="0"/>
          </a:p>
        </p:txBody>
      </p:sp>
    </p:spTree>
    <p:extLst>
      <p:ext uri="{BB962C8B-B14F-4D97-AF65-F5344CB8AC3E}">
        <p14:creationId xmlns:p14="http://schemas.microsoft.com/office/powerpoint/2010/main" val="104906404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8C77-43FD-8348-9E39-F6D20EDC6154}"/>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D3511D75-7F4B-6D4A-9CA9-8320BE6B00E4}"/>
              </a:ext>
            </a:extLst>
          </p:cNvPr>
          <p:cNvSpPr>
            <a:spLocks noGrp="1"/>
          </p:cNvSpPr>
          <p:nvPr>
            <p:ph idx="1"/>
            <p:custDataLst>
              <p:tags r:id="rId2"/>
            </p:custDataLst>
          </p:nvPr>
        </p:nvSpPr>
        <p:spPr/>
        <p:txBody>
          <a:bodyPr/>
          <a:lstStyle/>
          <a:p>
            <a:r>
              <a:rPr lang="fr-CA" dirty="0"/>
              <a:t>Beaucoup soutiennent aussi que le SPDAT et le VAT ignorent les vulnérabilités propres aux personnes racisées et aux femmes.</a:t>
            </a:r>
          </a:p>
          <a:p>
            <a:pPr marL="0" indent="0">
              <a:buNone/>
            </a:pPr>
            <a:endParaRPr lang="fr-CA" dirty="0"/>
          </a:p>
          <a:p>
            <a:pPr marL="0" indent="0">
              <a:buNone/>
            </a:pPr>
            <a:r>
              <a:rPr lang="fr-CA" sz="1400" dirty="0" err="1"/>
              <a:t>Wilkey</a:t>
            </a:r>
            <a:r>
              <a:rPr lang="fr-CA" sz="1400" dirty="0"/>
              <a:t>, Catriona et coll. </a:t>
            </a:r>
            <a:r>
              <a:rPr lang="fr-CA" sz="1400" i="1" dirty="0" err="1"/>
              <a:t>Coordinated</a:t>
            </a:r>
            <a:r>
              <a:rPr lang="fr-CA" sz="1400" i="1" dirty="0"/>
              <a:t> Entry </a:t>
            </a:r>
            <a:r>
              <a:rPr lang="fr-CA" sz="1400" i="1" dirty="0" err="1"/>
              <a:t>Systems</a:t>
            </a:r>
            <a:r>
              <a:rPr lang="fr-CA" sz="1400" i="1" dirty="0"/>
              <a:t> Racial </a:t>
            </a:r>
            <a:r>
              <a:rPr lang="fr-CA" sz="1400" i="1" dirty="0" err="1"/>
              <a:t>Equity</a:t>
            </a:r>
            <a:r>
              <a:rPr lang="fr-CA" sz="1400" i="1" dirty="0"/>
              <a:t> </a:t>
            </a:r>
            <a:r>
              <a:rPr lang="fr-CA" sz="1400" i="1" dirty="0" err="1"/>
              <a:t>Analysis</a:t>
            </a:r>
            <a:r>
              <a:rPr lang="fr-CA" sz="1400" i="1" dirty="0"/>
              <a:t> of </a:t>
            </a:r>
            <a:r>
              <a:rPr lang="fr-CA" sz="1400" i="1" dirty="0" err="1"/>
              <a:t>Assessment</a:t>
            </a:r>
            <a:r>
              <a:rPr lang="fr-CA" sz="1400" i="1" dirty="0"/>
              <a:t> Data.</a:t>
            </a:r>
            <a:r>
              <a:rPr lang="fr-CA" sz="1400" dirty="0"/>
              <a:t> Octobre 2019. </a:t>
            </a:r>
            <a:r>
              <a:rPr lang="fr-CA" sz="1400" u="sng" dirty="0">
                <a:hlinkClick r:id="rId4"/>
                <a:hlinkMouseOver r:id="rId4"/>
              </a:rPr>
              <a:t>https://assets.documentcloud.org/documents/6469681/CES-Racial-Equity-Analysis-Oct112019.pdf</a:t>
            </a:r>
            <a:endParaRPr lang="fr-CA" sz="1400" dirty="0"/>
          </a:p>
          <a:p>
            <a:pPr marL="0" indent="0">
              <a:buNone/>
            </a:pPr>
            <a:endParaRPr lang="fr-CA" sz="1400" dirty="0"/>
          </a:p>
          <a:p>
            <a:pPr marL="0" indent="0">
              <a:buNone/>
            </a:pPr>
            <a:r>
              <a:rPr lang="fr-CA" sz="1400" dirty="0" err="1"/>
              <a:t>Cronley</a:t>
            </a:r>
            <a:r>
              <a:rPr lang="fr-CA" sz="1400" dirty="0"/>
              <a:t>, Courtney. Invisible </a:t>
            </a:r>
            <a:r>
              <a:rPr lang="fr-CA" sz="1400" dirty="0" err="1"/>
              <a:t>intersectionality</a:t>
            </a:r>
            <a:r>
              <a:rPr lang="fr-CA" sz="1400" dirty="0"/>
              <a:t> in </a:t>
            </a:r>
            <a:r>
              <a:rPr lang="fr-CA" sz="1400" dirty="0" err="1"/>
              <a:t>measuring</a:t>
            </a:r>
            <a:r>
              <a:rPr lang="fr-CA" sz="1400" dirty="0"/>
              <a:t> </a:t>
            </a:r>
            <a:r>
              <a:rPr lang="fr-CA" sz="1400" dirty="0" err="1"/>
              <a:t>vulnerability</a:t>
            </a:r>
            <a:r>
              <a:rPr lang="fr-CA" sz="1400" dirty="0"/>
              <a:t> </a:t>
            </a:r>
            <a:r>
              <a:rPr lang="fr-CA" sz="1400" dirty="0" err="1"/>
              <a:t>among</a:t>
            </a:r>
            <a:r>
              <a:rPr lang="fr-CA" sz="1400" dirty="0"/>
              <a:t> </a:t>
            </a:r>
            <a:r>
              <a:rPr lang="fr-CA" sz="1400" dirty="0" err="1"/>
              <a:t>individuals</a:t>
            </a:r>
            <a:r>
              <a:rPr lang="fr-CA" sz="1400" dirty="0"/>
              <a:t> </a:t>
            </a:r>
            <a:r>
              <a:rPr lang="fr-CA" sz="1400" dirty="0" err="1"/>
              <a:t>experiencing</a:t>
            </a:r>
            <a:r>
              <a:rPr lang="fr-CA" sz="1400" dirty="0"/>
              <a:t> </a:t>
            </a:r>
            <a:r>
              <a:rPr lang="fr-CA" sz="1400" dirty="0" err="1"/>
              <a:t>homelessness</a:t>
            </a:r>
            <a:r>
              <a:rPr lang="fr-CA" sz="1400" dirty="0"/>
              <a:t> – </a:t>
            </a:r>
            <a:r>
              <a:rPr lang="fr-CA" sz="1400" dirty="0" err="1"/>
              <a:t>critically</a:t>
            </a:r>
            <a:r>
              <a:rPr lang="fr-CA" sz="1400" dirty="0"/>
              <a:t> </a:t>
            </a:r>
            <a:r>
              <a:rPr lang="fr-CA" sz="1400" dirty="0" err="1"/>
              <a:t>appraising</a:t>
            </a:r>
            <a:r>
              <a:rPr lang="fr-CA" sz="1400" dirty="0"/>
              <a:t> the VI-SPDAT. </a:t>
            </a:r>
            <a:r>
              <a:rPr lang="en-CA" sz="1400" i="1" dirty="0"/>
              <a:t>Journal</a:t>
            </a:r>
            <a:r>
              <a:rPr lang="fr-CA" sz="1400" i="1" dirty="0"/>
              <a:t> of Social </a:t>
            </a:r>
            <a:r>
              <a:rPr lang="fr-CA" sz="1400" i="1" dirty="0" err="1"/>
              <a:t>Distress</a:t>
            </a:r>
            <a:r>
              <a:rPr lang="fr-CA" sz="1400" i="1" dirty="0"/>
              <a:t> and </a:t>
            </a:r>
            <a:r>
              <a:rPr lang="fr-CA" sz="1400" i="1" dirty="0" err="1"/>
              <a:t>Homelessness</a:t>
            </a:r>
            <a:r>
              <a:rPr lang="fr-CA" sz="1400" i="1" dirty="0"/>
              <a:t>.</a:t>
            </a:r>
            <a:r>
              <a:rPr lang="fr-CA" sz="1400" dirty="0"/>
              <a:t> 2020. DOI : 10.1080/10530789.2020.1852502</a:t>
            </a:r>
          </a:p>
          <a:p>
            <a:pPr marL="0" indent="0">
              <a:buNone/>
            </a:pPr>
            <a:endParaRPr lang="fr-CA" sz="1400" dirty="0"/>
          </a:p>
          <a:p>
            <a:pPr marL="0" indent="0">
              <a:buNone/>
            </a:pPr>
            <a:r>
              <a:rPr lang="fr-CA" sz="1400" dirty="0" err="1"/>
              <a:t>Pathways</a:t>
            </a:r>
            <a:r>
              <a:rPr lang="fr-CA" sz="1400" dirty="0"/>
              <a:t> </a:t>
            </a:r>
            <a:r>
              <a:rPr lang="fr-CA" sz="1400" dirty="0" err="1"/>
              <a:t>PtH</a:t>
            </a:r>
            <a:r>
              <a:rPr lang="fr-CA" sz="1400" dirty="0"/>
              <a:t> </a:t>
            </a:r>
            <a:r>
              <a:rPr lang="fr-CA" sz="1400" dirty="0" err="1"/>
              <a:t>Housing</a:t>
            </a:r>
            <a:r>
              <a:rPr lang="fr-CA" sz="1400" dirty="0"/>
              <a:t> First, Inc. et Centre de recherche sur les services éducatifs et communautaires</a:t>
            </a:r>
          </a:p>
          <a:p>
            <a:pPr marL="0" indent="0">
              <a:buNone/>
            </a:pPr>
            <a:r>
              <a:rPr lang="fr-CA" sz="1400" dirty="0"/>
              <a:t> (CRSEC), Université d’Ottawa. </a:t>
            </a:r>
            <a:r>
              <a:rPr lang="en-CA" sz="1400" i="1" dirty="0"/>
              <a:t>Final Report of the Vulnerability Assessment Tool (VAT) Evaluation: Narrative Summary of Quantitative Results and Qualitative Findings</a:t>
            </a:r>
            <a:r>
              <a:rPr lang="fr-CA" sz="1400" i="1" dirty="0"/>
              <a:t>.</a:t>
            </a:r>
            <a:r>
              <a:rPr lang="fr-CA" sz="1400" dirty="0"/>
              <a:t> Janvier 2017. Préparé pour BC </a:t>
            </a:r>
            <a:r>
              <a:rPr lang="fr-CA" sz="1400" dirty="0" err="1"/>
              <a:t>Housing</a:t>
            </a:r>
            <a:r>
              <a:rPr lang="fr-CA" sz="1400" dirty="0"/>
              <a:t>. </a:t>
            </a:r>
            <a:r>
              <a:rPr lang="fr-CA" sz="1400" u="sng" dirty="0">
                <a:hlinkClick r:id="rId5"/>
                <a:hlinkMouseOver r:id="rId5"/>
              </a:rPr>
              <a:t>https://homelesshub.ca/sites/default/files/Pathways_VAT.pdf</a:t>
            </a:r>
            <a:endParaRPr lang="fr-CA" sz="1400" u="sng" dirty="0"/>
          </a:p>
          <a:p>
            <a:pPr marL="0" indent="0">
              <a:buNone/>
            </a:pPr>
            <a:endParaRPr lang="fr-CA" sz="1600" dirty="0"/>
          </a:p>
          <a:p>
            <a:pPr marL="0" indent="0">
              <a:buNone/>
            </a:pPr>
            <a:endParaRPr lang="en-US" dirty="0"/>
          </a:p>
        </p:txBody>
      </p:sp>
    </p:spTree>
    <p:extLst>
      <p:ext uri="{BB962C8B-B14F-4D97-AF65-F5344CB8AC3E}">
        <p14:creationId xmlns:p14="http://schemas.microsoft.com/office/powerpoint/2010/main" val="76980509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7F94-CD11-7D46-A24C-B47DF11F5E5D}"/>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58DAD92C-196A-F04A-90FB-20A406D09701}"/>
              </a:ext>
            </a:extLst>
          </p:cNvPr>
          <p:cNvSpPr>
            <a:spLocks noGrp="1"/>
          </p:cNvSpPr>
          <p:nvPr>
            <p:ph idx="1"/>
            <p:custDataLst>
              <p:tags r:id="rId2"/>
            </p:custDataLst>
          </p:nvPr>
        </p:nvSpPr>
        <p:spPr/>
        <p:txBody>
          <a:bodyPr/>
          <a:lstStyle/>
          <a:p>
            <a:r>
              <a:rPr lang="fr-CA" dirty="0"/>
              <a:t>La </a:t>
            </a:r>
            <a:r>
              <a:rPr lang="fr-CA" dirty="0">
                <a:latin typeface="Arial" panose="020B0604020202020204" pitchFamily="34" charset="0"/>
                <a:cs typeface="Arial" panose="020B0604020202020204" pitchFamily="34" charset="0"/>
              </a:rPr>
              <a:t>Ville a donc commencé à élaborer son propre outil en 2015.</a:t>
            </a:r>
          </a:p>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Il s’agit de l’outil STARS (</a:t>
            </a:r>
            <a:r>
              <a:rPr lang="fr-CA" b="0" i="0" dirty="0">
                <a:solidFill>
                  <a:srgbClr val="000000"/>
                </a:solidFill>
                <a:effectLst/>
                <a:latin typeface="Arial" panose="020B0604020202020204" pitchFamily="34" charset="0"/>
                <a:cs typeface="Arial" panose="020B0604020202020204" pitchFamily="34" charset="0"/>
              </a:rPr>
              <a:t>aide au triage, à l’évaluation et à l’aiguillage</a:t>
            </a:r>
            <a:r>
              <a:rPr lang="fr-CA" dirty="0">
                <a:latin typeface="Arial" panose="020B0604020202020204" pitchFamily="34" charset="0"/>
                <a:cs typeface="Arial" panose="020B0604020202020204" pitchFamily="34" charset="0"/>
              </a:rPr>
              <a:t>).</a:t>
            </a:r>
          </a:p>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L’objectif est de l’intégrer entièrement au système d’information de gestion des refuges de la Ville.</a:t>
            </a:r>
          </a:p>
          <a:p>
            <a:endParaRPr lang="fr-CA"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L’outil STARS est composé </a:t>
            </a:r>
            <a:r>
              <a:rPr lang="fr-CA" dirty="0"/>
              <a:t>de trois volets.</a:t>
            </a:r>
          </a:p>
          <a:p>
            <a:endParaRPr lang="en-US" dirty="0"/>
          </a:p>
        </p:txBody>
      </p:sp>
    </p:spTree>
    <p:extLst>
      <p:ext uri="{BB962C8B-B14F-4D97-AF65-F5344CB8AC3E}">
        <p14:creationId xmlns:p14="http://schemas.microsoft.com/office/powerpoint/2010/main" val="34111808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76DFE-B16F-9E44-8F6C-EB6528B9C084}"/>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9A7401E1-A893-264E-BE8D-E30378C8166F}"/>
              </a:ext>
            </a:extLst>
          </p:cNvPr>
          <p:cNvSpPr>
            <a:spLocks noGrp="1"/>
          </p:cNvSpPr>
          <p:nvPr>
            <p:ph idx="1"/>
            <p:custDataLst>
              <p:tags r:id="rId2"/>
            </p:custDataLst>
          </p:nvPr>
        </p:nvSpPr>
        <p:spPr/>
        <p:txBody>
          <a:bodyPr/>
          <a:lstStyle/>
          <a:p>
            <a:endParaRPr lang="fr-CA" dirty="0"/>
          </a:p>
          <a:p>
            <a:pPr marL="0" indent="0">
              <a:buNone/>
            </a:pPr>
            <a:r>
              <a:rPr lang="fr-CA" b="1" u="sng" dirty="0"/>
              <a:t>Volet 1</a:t>
            </a:r>
            <a:r>
              <a:rPr lang="fr-CA" b="1" dirty="0"/>
              <a:t> : Admission et triage</a:t>
            </a:r>
          </a:p>
          <a:p>
            <a:endParaRPr lang="fr-CA" dirty="0"/>
          </a:p>
          <a:p>
            <a:r>
              <a:rPr lang="fr-CA" dirty="0"/>
              <a:t>Les renseignements démographiques de base de la personne sont entrés dans la base de données du système. </a:t>
            </a:r>
          </a:p>
          <a:p>
            <a:endParaRPr lang="fr-CA" dirty="0"/>
          </a:p>
          <a:p>
            <a:r>
              <a:rPr lang="fr-CA" dirty="0"/>
              <a:t>Au préalable, la personne doit accepter de recevoir de l’aide et de fournir ces renseignements. </a:t>
            </a:r>
          </a:p>
        </p:txBody>
      </p:sp>
    </p:spTree>
    <p:extLst>
      <p:ext uri="{BB962C8B-B14F-4D97-AF65-F5344CB8AC3E}">
        <p14:creationId xmlns:p14="http://schemas.microsoft.com/office/powerpoint/2010/main" val="38443569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9F76-EE67-C044-BC47-7871D01AF5FE}"/>
              </a:ext>
            </a:extLst>
          </p:cNvPr>
          <p:cNvSpPr>
            <a:spLocks noGrp="1"/>
          </p:cNvSpPr>
          <p:nvPr>
            <p:ph type="title"/>
            <p:custDataLst>
              <p:tags r:id="rId1"/>
            </p:custDataLst>
          </p:nvPr>
        </p:nvSpPr>
        <p:spPr/>
        <p:txBody>
          <a:bodyPr/>
          <a:lstStyle/>
          <a:p>
            <a:r>
              <a:rPr lang="fr-CA" dirty="0"/>
              <a:t>Résistance</a:t>
            </a:r>
          </a:p>
        </p:txBody>
      </p:sp>
      <p:sp>
        <p:nvSpPr>
          <p:cNvPr id="3" name="Content Placeholder 2">
            <a:extLst>
              <a:ext uri="{FF2B5EF4-FFF2-40B4-BE49-F238E27FC236}">
                <a16:creationId xmlns:a16="http://schemas.microsoft.com/office/drawing/2014/main" id="{0545F04D-7053-BD4A-ADD7-94A33ED29257}"/>
              </a:ext>
            </a:extLst>
          </p:cNvPr>
          <p:cNvSpPr>
            <a:spLocks noGrp="1"/>
          </p:cNvSpPr>
          <p:nvPr>
            <p:ph idx="1"/>
            <p:custDataLst>
              <p:tags r:id="rId2"/>
            </p:custDataLst>
          </p:nvPr>
        </p:nvSpPr>
        <p:spPr>
          <a:xfrm>
            <a:off x="457200" y="1469721"/>
            <a:ext cx="8363272" cy="4421088"/>
          </a:xfrm>
        </p:spPr>
        <p:txBody>
          <a:bodyPr/>
          <a:lstStyle/>
          <a:p>
            <a:endParaRPr lang="fr-CA" dirty="0"/>
          </a:p>
          <a:p>
            <a:pPr marL="0" indent="0">
              <a:buNone/>
            </a:pPr>
            <a:r>
              <a:rPr lang="fr-CA" u="sng" dirty="0"/>
              <a:t>Raisons pour lesquelles certaines personnes refusent la création d’un cadre de planification de système plus efficace</a:t>
            </a:r>
            <a:endParaRPr lang="fr-CA" dirty="0"/>
          </a:p>
          <a:p>
            <a:endParaRPr lang="fr-CA" dirty="0"/>
          </a:p>
          <a:p>
            <a:r>
              <a:rPr lang="fr-CA" dirty="0"/>
              <a:t>À quoi bon passer du temps à planifier un système sophistiqué lorsque les besoins dépassent largement l’offre pratiquement partout?</a:t>
            </a:r>
          </a:p>
          <a:p>
            <a:endParaRPr lang="fr-CA" dirty="0"/>
          </a:p>
          <a:p>
            <a:r>
              <a:rPr lang="fr-CA" dirty="0"/>
              <a:t>Les ressources nécessaires à la planification du système pourraient potentiellement être détournées du soutien essentiel.</a:t>
            </a:r>
          </a:p>
        </p:txBody>
      </p:sp>
    </p:spTree>
    <p:extLst>
      <p:ext uri="{BB962C8B-B14F-4D97-AF65-F5344CB8AC3E}">
        <p14:creationId xmlns:p14="http://schemas.microsoft.com/office/powerpoint/2010/main" val="344686620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DB4B-1263-7E46-96CF-B8E03AA6E103}"/>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223ADFBB-A986-CF49-AB69-AF880B9E3BBA}"/>
              </a:ext>
            </a:extLst>
          </p:cNvPr>
          <p:cNvSpPr>
            <a:spLocks noGrp="1"/>
          </p:cNvSpPr>
          <p:nvPr>
            <p:ph idx="1"/>
            <p:custDataLst>
              <p:tags r:id="rId2"/>
            </p:custDataLst>
          </p:nvPr>
        </p:nvSpPr>
        <p:spPr/>
        <p:txBody>
          <a:bodyPr/>
          <a:lstStyle/>
          <a:p>
            <a:pPr marL="0" indent="0">
              <a:buNone/>
            </a:pPr>
            <a:endParaRPr lang="fr-CA" u="sng" dirty="0"/>
          </a:p>
          <a:p>
            <a:pPr marL="0" indent="0">
              <a:buNone/>
            </a:pPr>
            <a:r>
              <a:rPr lang="fr-CA" b="1" u="sng" dirty="0"/>
              <a:t>Volet 2</a:t>
            </a:r>
            <a:r>
              <a:rPr lang="fr-CA" b="1" dirty="0"/>
              <a:t> : Évaluation en matière de logement</a:t>
            </a:r>
          </a:p>
          <a:p>
            <a:pPr marL="0" indent="0">
              <a:buNone/>
            </a:pPr>
            <a:endParaRPr lang="fr-CA" dirty="0"/>
          </a:p>
          <a:p>
            <a:r>
              <a:rPr lang="fr-CA" dirty="0"/>
              <a:t>Commence dans les sept jours suivant</a:t>
            </a:r>
            <a:r>
              <a:rPr lang="fr-CA" dirty="0">
                <a:solidFill>
                  <a:srgbClr val="FF0000"/>
                </a:solidFill>
              </a:rPr>
              <a:t> </a:t>
            </a:r>
            <a:r>
              <a:rPr lang="fr-CA" dirty="0"/>
              <a:t>l’admission en refuge, comme le prévoient les normes sur les refuges de la Ville de Toronto.</a:t>
            </a:r>
          </a:p>
          <a:p>
            <a:endParaRPr lang="fr-CA" dirty="0"/>
          </a:p>
          <a:p>
            <a:r>
              <a:rPr lang="fr-CA" dirty="0"/>
              <a:t>L’évaluation prend du temps : une pièce d’identité et l’avis de cotisation de l’ARC de l’exercice le plus récent sont nécessaires.</a:t>
            </a:r>
            <a:endParaRPr lang="en-US" dirty="0"/>
          </a:p>
        </p:txBody>
      </p:sp>
    </p:spTree>
    <p:extLst>
      <p:ext uri="{BB962C8B-B14F-4D97-AF65-F5344CB8AC3E}">
        <p14:creationId xmlns:p14="http://schemas.microsoft.com/office/powerpoint/2010/main" val="10945654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6338-6A3D-004C-954B-BB27D7A32277}"/>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D27CD270-3B00-8C48-BAD2-C5F2F25D41B5}"/>
              </a:ext>
            </a:extLst>
          </p:cNvPr>
          <p:cNvSpPr>
            <a:spLocks noGrp="1"/>
          </p:cNvSpPr>
          <p:nvPr>
            <p:ph idx="1"/>
            <p:custDataLst>
              <p:tags r:id="rId2"/>
            </p:custDataLst>
          </p:nvPr>
        </p:nvSpPr>
        <p:spPr/>
        <p:txBody>
          <a:bodyPr/>
          <a:lstStyle/>
          <a:p>
            <a:endParaRPr lang="fr-CA" b="1" u="sng" dirty="0"/>
          </a:p>
          <a:p>
            <a:r>
              <a:rPr lang="fr-CA" b="1" u="sng" dirty="0"/>
              <a:t>Volet 3</a:t>
            </a:r>
            <a:r>
              <a:rPr lang="fr-CA" b="1" dirty="0"/>
              <a:t> : Évaluation globale</a:t>
            </a:r>
          </a:p>
          <a:p>
            <a:endParaRPr lang="fr-CA" dirty="0"/>
          </a:p>
          <a:p>
            <a:r>
              <a:rPr lang="fr-CA" dirty="0"/>
              <a:t>En cours d’élaboration.</a:t>
            </a:r>
          </a:p>
          <a:p>
            <a:endParaRPr lang="fr-CA" dirty="0"/>
          </a:p>
          <a:p>
            <a:r>
              <a:rPr lang="fr-CA" dirty="0"/>
              <a:t>L’évaluation portera sur des soutiens en matière de santé mentale et physique, d’usage de substances psychoactives et d’emploi.</a:t>
            </a:r>
          </a:p>
          <a:p>
            <a:endParaRPr lang="fr-CA" dirty="0"/>
          </a:p>
          <a:p>
            <a:r>
              <a:rPr lang="fr-CA" dirty="0"/>
              <a:t>La personne devra aussi indiquer les soutiens qu’elle reçoit déjà dans ces domaines. </a:t>
            </a:r>
            <a:endParaRPr lang="en-US" dirty="0"/>
          </a:p>
        </p:txBody>
      </p:sp>
    </p:spTree>
    <p:extLst>
      <p:ext uri="{BB962C8B-B14F-4D97-AF65-F5344CB8AC3E}">
        <p14:creationId xmlns:p14="http://schemas.microsoft.com/office/powerpoint/2010/main" val="204991415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2C1E-A24A-D341-AE25-B57BEBB93681}"/>
              </a:ext>
            </a:extLst>
          </p:cNvPr>
          <p:cNvSpPr>
            <a:spLocks noGrp="1"/>
          </p:cNvSpPr>
          <p:nvPr>
            <p:ph type="title"/>
            <p:custDataLst>
              <p:tags r:id="rId1"/>
            </p:custDataLst>
          </p:nvPr>
        </p:nvSpPr>
        <p:spPr/>
        <p:txBody>
          <a:bodyPr/>
          <a:lstStyle/>
          <a:p>
            <a:r>
              <a:rPr lang="fr-CA" dirty="0"/>
              <a:t>STARS (suite)	</a:t>
            </a:r>
          </a:p>
        </p:txBody>
      </p:sp>
      <p:sp>
        <p:nvSpPr>
          <p:cNvPr id="3" name="Content Placeholder 2">
            <a:extLst>
              <a:ext uri="{FF2B5EF4-FFF2-40B4-BE49-F238E27FC236}">
                <a16:creationId xmlns:a16="http://schemas.microsoft.com/office/drawing/2014/main" id="{13DD4A66-7ED3-4247-A789-0B4FC6B2D4C9}"/>
              </a:ext>
            </a:extLst>
          </p:cNvPr>
          <p:cNvSpPr>
            <a:spLocks noGrp="1"/>
          </p:cNvSpPr>
          <p:nvPr>
            <p:ph idx="1"/>
            <p:custDataLst>
              <p:tags r:id="rId2"/>
            </p:custDataLst>
          </p:nvPr>
        </p:nvSpPr>
        <p:spPr/>
        <p:txBody>
          <a:bodyPr/>
          <a:lstStyle/>
          <a:p>
            <a:endParaRPr lang="fr-CA" dirty="0"/>
          </a:p>
          <a:p>
            <a:r>
              <a:rPr lang="fr-CA" dirty="0"/>
              <a:t>L’outil STARS est plus qualitatif que quantitatif.</a:t>
            </a:r>
          </a:p>
          <a:p>
            <a:endParaRPr lang="fr-CA" dirty="0"/>
          </a:p>
          <a:p>
            <a:r>
              <a:rPr lang="fr-CA" dirty="0"/>
              <a:t>Il ne s’agit </a:t>
            </a:r>
            <a:r>
              <a:rPr lang="fr-CA" u="sng" dirty="0"/>
              <a:t>pas</a:t>
            </a:r>
            <a:r>
              <a:rPr lang="fr-CA" dirty="0"/>
              <a:t> d’un outil de priorisation ou de classement.</a:t>
            </a:r>
          </a:p>
          <a:p>
            <a:endParaRPr lang="fr-CA" dirty="0"/>
          </a:p>
          <a:p>
            <a:r>
              <a:rPr lang="fr-CA" dirty="0"/>
              <a:t>Comment fonctionne le système d’accès coordonné local?</a:t>
            </a:r>
          </a:p>
        </p:txBody>
      </p:sp>
    </p:spTree>
    <p:extLst>
      <p:ext uri="{BB962C8B-B14F-4D97-AF65-F5344CB8AC3E}">
        <p14:creationId xmlns:p14="http://schemas.microsoft.com/office/powerpoint/2010/main" val="123478976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3D4D-02BF-E542-86C6-91D4A75E31E2}"/>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B67E910E-B6FF-D845-90A4-74E8A51280ED}"/>
              </a:ext>
            </a:extLst>
          </p:cNvPr>
          <p:cNvSpPr>
            <a:spLocks noGrp="1"/>
          </p:cNvSpPr>
          <p:nvPr>
            <p:ph idx="1"/>
            <p:custDataLst>
              <p:tags r:id="rId2"/>
            </p:custDataLst>
          </p:nvPr>
        </p:nvSpPr>
        <p:spPr>
          <a:xfrm>
            <a:off x="457200" y="1412776"/>
            <a:ext cx="8229600" cy="4421088"/>
          </a:xfrm>
        </p:spPr>
        <p:txBody>
          <a:bodyPr/>
          <a:lstStyle/>
          <a:p>
            <a:r>
              <a:rPr lang="fr-CA" dirty="0"/>
              <a:t>Le système d’accès coordonné de la Ville n’a pas de liste d’attente formelle. </a:t>
            </a:r>
          </a:p>
          <a:p>
            <a:endParaRPr lang="fr-CA" dirty="0"/>
          </a:p>
          <a:p>
            <a:r>
              <a:rPr lang="fr-CA" dirty="0"/>
              <a:t>La priorisation (en cours d’élaboration) concerne notamment les personnes qui utilisent le plus de lits en refuge sur une longue période. La base de données calcule automatiquement la chronicité, d’après la définition de </a:t>
            </a:r>
            <a:r>
              <a:rPr lang="fr-CA" i="1" dirty="0"/>
              <a:t>Vers un chez-soi</a:t>
            </a:r>
            <a:r>
              <a:rPr lang="fr-CA" dirty="0"/>
              <a:t>.</a:t>
            </a:r>
          </a:p>
          <a:p>
            <a:endParaRPr lang="fr-CA" dirty="0"/>
          </a:p>
          <a:p>
            <a:r>
              <a:rPr lang="fr-CA" dirty="0"/>
              <a:t>Il existe des exceptions, y compris pour les jeunes et pour les personnes autochtones (plus à risque d’itinérance épisodique).</a:t>
            </a:r>
          </a:p>
        </p:txBody>
      </p:sp>
    </p:spTree>
    <p:extLst>
      <p:ext uri="{BB962C8B-B14F-4D97-AF65-F5344CB8AC3E}">
        <p14:creationId xmlns:p14="http://schemas.microsoft.com/office/powerpoint/2010/main" val="371104599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AF91-D3AF-2A4B-B18F-644CA70DC9B8}"/>
              </a:ext>
            </a:extLst>
          </p:cNvPr>
          <p:cNvSpPr>
            <a:spLocks noGrp="1"/>
          </p:cNvSpPr>
          <p:nvPr>
            <p:ph type="title"/>
            <p:custDataLst>
              <p:tags r:id="rId1"/>
            </p:custDataLst>
          </p:nvPr>
        </p:nvSpPr>
        <p:spPr/>
        <p:txBody>
          <a:bodyPr/>
          <a:lstStyle/>
          <a:p>
            <a:r>
              <a:rPr lang="fr-CA" dirty="0"/>
              <a:t>STARS (suite)</a:t>
            </a:r>
          </a:p>
        </p:txBody>
      </p:sp>
      <p:sp>
        <p:nvSpPr>
          <p:cNvPr id="3" name="Content Placeholder 2">
            <a:extLst>
              <a:ext uri="{FF2B5EF4-FFF2-40B4-BE49-F238E27FC236}">
                <a16:creationId xmlns:a16="http://schemas.microsoft.com/office/drawing/2014/main" id="{6C886D2F-E409-6D4B-A201-9FC3342D7FA8}"/>
              </a:ext>
            </a:extLst>
          </p:cNvPr>
          <p:cNvSpPr>
            <a:spLocks noGrp="1"/>
          </p:cNvSpPr>
          <p:nvPr>
            <p:ph idx="1"/>
            <p:custDataLst>
              <p:tags r:id="rId2"/>
            </p:custDataLst>
          </p:nvPr>
        </p:nvSpPr>
        <p:spPr/>
        <p:txBody>
          <a:bodyPr/>
          <a:lstStyle/>
          <a:p>
            <a:endParaRPr lang="fr-CA" dirty="0"/>
          </a:p>
          <a:p>
            <a:r>
              <a:rPr lang="fr-CA" dirty="0"/>
              <a:t>Le système d’accès coordonné de la Ville fonctionne en rotation : un seul organisme financé par la Ville est contacté, et a généralement un ou deux logements disponibles immédiatement.</a:t>
            </a:r>
          </a:p>
          <a:p>
            <a:endParaRPr lang="fr-CA" dirty="0"/>
          </a:p>
          <a:p>
            <a:r>
              <a:rPr lang="fr-CA" dirty="0"/>
              <a:t>La Ville donne à l’organisme une « liste restreinte » à partir de ses données et lui demande de participer à l’aiguillage. L’organisme peut contester la liste et suggérer d’autres personnes. </a:t>
            </a:r>
          </a:p>
        </p:txBody>
      </p:sp>
    </p:spTree>
    <p:extLst>
      <p:ext uri="{BB962C8B-B14F-4D97-AF65-F5344CB8AC3E}">
        <p14:creationId xmlns:p14="http://schemas.microsoft.com/office/powerpoint/2010/main" val="14928061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custDataLst>
              <p:tags r:id="rId1"/>
            </p:custDataLst>
          </p:nvPr>
        </p:nvSpPr>
        <p:spPr/>
        <p:txBody>
          <a:bodyPr>
            <a:normAutofit/>
          </a:bodyPr>
          <a:lstStyle/>
          <a:p>
            <a:r>
              <a:rPr lang="fr-CA" dirty="0"/>
              <a:t>STARS (suite)</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custDataLst>
              <p:tags r:id="rId2"/>
            </p:custDataLst>
          </p:nvPr>
        </p:nvSpPr>
        <p:spPr/>
        <p:txBody>
          <a:bodyPr/>
          <a:lstStyle/>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lgn="ctr">
              <a:buNone/>
            </a:pPr>
            <a:r>
              <a:rPr lang="fr-CA" sz="3200" dirty="0"/>
              <a:t>Des commentaires?</a:t>
            </a:r>
          </a:p>
        </p:txBody>
      </p:sp>
    </p:spTree>
    <p:extLst>
      <p:ext uri="{BB962C8B-B14F-4D97-AF65-F5344CB8AC3E}">
        <p14:creationId xmlns:p14="http://schemas.microsoft.com/office/powerpoint/2010/main" val="218716121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1423-1EE1-E20C-0DBA-3863C08F7C28}"/>
              </a:ext>
            </a:extLst>
          </p:cNvPr>
          <p:cNvSpPr>
            <a:spLocks noGrp="1"/>
          </p:cNvSpPr>
          <p:nvPr>
            <p:ph type="title"/>
            <p:custDataLst>
              <p:tags r:id="rId1"/>
            </p:custDataLst>
          </p:nvPr>
        </p:nvSpPr>
        <p:spPr/>
        <p:txBody>
          <a:bodyPr/>
          <a:lstStyle/>
          <a:p>
            <a:r>
              <a:rPr lang="fr-CA" dirty="0"/>
              <a:t>Logements-passerelles </a:t>
            </a:r>
          </a:p>
        </p:txBody>
      </p:sp>
      <p:sp>
        <p:nvSpPr>
          <p:cNvPr id="3" name="Content Placeholder 2">
            <a:extLst>
              <a:ext uri="{FF2B5EF4-FFF2-40B4-BE49-F238E27FC236}">
                <a16:creationId xmlns:a16="http://schemas.microsoft.com/office/drawing/2014/main" id="{CD3543E6-ED97-F14C-BEDE-0974CC9E03C2}"/>
              </a:ext>
            </a:extLst>
          </p:cNvPr>
          <p:cNvSpPr>
            <a:spLocks noGrp="1"/>
          </p:cNvSpPr>
          <p:nvPr>
            <p:ph idx="1"/>
            <p:custDataLst>
              <p:tags r:id="rId2"/>
            </p:custDataLst>
          </p:nvPr>
        </p:nvSpPr>
        <p:spPr/>
        <p:txBody>
          <a:bodyPr/>
          <a:lstStyle/>
          <a:p>
            <a:endParaRPr lang="fr-CA" dirty="0"/>
          </a:p>
          <a:p>
            <a:r>
              <a:rPr lang="fr-CA" dirty="0"/>
              <a:t>Pendant la pandémie, </a:t>
            </a:r>
            <a:r>
              <a:rPr lang="fr-CA" dirty="0" err="1"/>
              <a:t>Homeward</a:t>
            </a:r>
            <a:r>
              <a:rPr lang="fr-CA" dirty="0"/>
              <a:t> Trust Edmonton a lancé une initiative de « logements-passerelles ».</a:t>
            </a:r>
          </a:p>
          <a:p>
            <a:endParaRPr lang="fr-CA" dirty="0"/>
          </a:p>
          <a:p>
            <a:r>
              <a:rPr lang="fr-CA" dirty="0"/>
              <a:t>Les personnes peuvent être aiguillées directement depuis des lieux comme les campements.</a:t>
            </a:r>
          </a:p>
          <a:p>
            <a:pPr marL="0" indent="0">
              <a:buNone/>
            </a:pPr>
            <a:endParaRPr lang="fr-CA" dirty="0"/>
          </a:p>
          <a:p>
            <a:r>
              <a:rPr lang="fr-CA" dirty="0"/>
              <a:t>Les bénéficiaires doivent rechercher activement un logement permanent. </a:t>
            </a:r>
          </a:p>
          <a:p>
            <a:endParaRPr lang="fr-CA" dirty="0"/>
          </a:p>
          <a:p>
            <a:endParaRPr lang="fr-CA" dirty="0"/>
          </a:p>
          <a:p>
            <a:endParaRPr lang="fr-CA" dirty="0"/>
          </a:p>
          <a:p>
            <a:endParaRPr lang="en-US" dirty="0"/>
          </a:p>
        </p:txBody>
      </p:sp>
    </p:spTree>
    <p:extLst>
      <p:ext uri="{BB962C8B-B14F-4D97-AF65-F5344CB8AC3E}">
        <p14:creationId xmlns:p14="http://schemas.microsoft.com/office/powerpoint/2010/main" val="127587581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4331-7E88-E799-7A34-8A8DA73D4B7E}"/>
              </a:ext>
            </a:extLst>
          </p:cNvPr>
          <p:cNvSpPr>
            <a:spLocks noGrp="1"/>
          </p:cNvSpPr>
          <p:nvPr>
            <p:ph type="title"/>
            <p:custDataLst>
              <p:tags r:id="rId1"/>
            </p:custDataLst>
          </p:nvPr>
        </p:nvSpPr>
        <p:spPr/>
        <p:txBody>
          <a:bodyPr/>
          <a:lstStyle/>
          <a:p>
            <a:r>
              <a:rPr lang="fr-CA" dirty="0"/>
              <a:t>Logements-passerelles (suite)</a:t>
            </a:r>
          </a:p>
        </p:txBody>
      </p:sp>
      <p:sp>
        <p:nvSpPr>
          <p:cNvPr id="3" name="Content Placeholder 2">
            <a:extLst>
              <a:ext uri="{FF2B5EF4-FFF2-40B4-BE49-F238E27FC236}">
                <a16:creationId xmlns:a16="http://schemas.microsoft.com/office/drawing/2014/main" id="{AD3E0057-342B-8DC4-F183-66366567C4FF}"/>
              </a:ext>
            </a:extLst>
          </p:cNvPr>
          <p:cNvSpPr>
            <a:spLocks noGrp="1"/>
          </p:cNvSpPr>
          <p:nvPr>
            <p:ph idx="1"/>
            <p:custDataLst>
              <p:tags r:id="rId2"/>
            </p:custDataLst>
          </p:nvPr>
        </p:nvSpPr>
        <p:spPr/>
        <p:txBody>
          <a:bodyPr/>
          <a:lstStyle/>
          <a:p>
            <a:endParaRPr lang="fr-CA" dirty="0"/>
          </a:p>
          <a:p>
            <a:r>
              <a:rPr lang="fr-CA" dirty="0"/>
              <a:t>Au départ, </a:t>
            </a:r>
            <a:r>
              <a:rPr lang="fr-CA" dirty="0" err="1"/>
              <a:t>Homeward</a:t>
            </a:r>
            <a:r>
              <a:rPr lang="fr-CA" dirty="0"/>
              <a:t> Trust Edmonton a financé cinq sites (dont celui qui est devenu </a:t>
            </a:r>
            <a:r>
              <a:rPr lang="fr-CA" dirty="0" err="1"/>
              <a:t>Pimatisiwin</a:t>
            </a:r>
            <a:r>
              <a:rPr lang="fr-CA" dirty="0"/>
              <a:t>).</a:t>
            </a:r>
          </a:p>
          <a:p>
            <a:endParaRPr lang="fr-CA" dirty="0"/>
          </a:p>
          <a:p>
            <a:r>
              <a:rPr lang="fr-CA" dirty="0"/>
              <a:t>Seuls deux sites existent encore.</a:t>
            </a:r>
          </a:p>
          <a:p>
            <a:endParaRPr lang="fr-CA" dirty="0"/>
          </a:p>
          <a:p>
            <a:r>
              <a:rPr lang="fr-CA" dirty="0"/>
              <a:t>Le séjour dure généralement de 30 à 90 jours. La plupart des personnes accèdent ensuite à un logement dans le marché privé. </a:t>
            </a:r>
          </a:p>
          <a:p>
            <a:endParaRPr lang="fr-CA" dirty="0"/>
          </a:p>
          <a:p>
            <a:endParaRPr lang="fr-CA" dirty="0"/>
          </a:p>
          <a:p>
            <a:endParaRPr lang="en-US" dirty="0"/>
          </a:p>
        </p:txBody>
      </p:sp>
    </p:spTree>
    <p:extLst>
      <p:ext uri="{BB962C8B-B14F-4D97-AF65-F5344CB8AC3E}">
        <p14:creationId xmlns:p14="http://schemas.microsoft.com/office/powerpoint/2010/main" val="246982743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5EB6-3011-2E6C-4605-F3CBB307D966}"/>
              </a:ext>
            </a:extLst>
          </p:cNvPr>
          <p:cNvSpPr>
            <a:spLocks noGrp="1"/>
          </p:cNvSpPr>
          <p:nvPr>
            <p:ph type="title"/>
            <p:custDataLst>
              <p:tags r:id="rId1"/>
            </p:custDataLst>
          </p:nvPr>
        </p:nvSpPr>
        <p:spPr/>
        <p:txBody>
          <a:bodyPr/>
          <a:lstStyle/>
          <a:p>
            <a:r>
              <a:rPr lang="fr-CA" dirty="0"/>
              <a:t>Logements-passerelles (suite)</a:t>
            </a:r>
          </a:p>
        </p:txBody>
      </p:sp>
      <p:sp>
        <p:nvSpPr>
          <p:cNvPr id="3" name="Content Placeholder 2">
            <a:extLst>
              <a:ext uri="{FF2B5EF4-FFF2-40B4-BE49-F238E27FC236}">
                <a16:creationId xmlns:a16="http://schemas.microsoft.com/office/drawing/2014/main" id="{E337F1F3-1CCF-D454-03D0-5D045B1BD174}"/>
              </a:ext>
            </a:extLst>
          </p:cNvPr>
          <p:cNvSpPr>
            <a:spLocks noGrp="1"/>
          </p:cNvSpPr>
          <p:nvPr>
            <p:ph idx="1"/>
            <p:custDataLst>
              <p:tags r:id="rId2"/>
            </p:custDataLst>
          </p:nvPr>
        </p:nvSpPr>
        <p:spPr/>
        <p:txBody>
          <a:bodyPr/>
          <a:lstStyle/>
          <a:p>
            <a:endParaRPr lang="fr-CA" dirty="0"/>
          </a:p>
          <a:p>
            <a:r>
              <a:rPr lang="fr-CA" dirty="0"/>
              <a:t>Le soutien d’une équipe de logement externe (en général, un financement de </a:t>
            </a:r>
            <a:r>
              <a:rPr lang="fr-CA" dirty="0" err="1"/>
              <a:t>Homeward</a:t>
            </a:r>
            <a:r>
              <a:rPr lang="fr-CA" dirty="0"/>
              <a:t> Trust Edmonton) pour être admissible.</a:t>
            </a:r>
          </a:p>
          <a:p>
            <a:endParaRPr lang="fr-CA" dirty="0"/>
          </a:p>
          <a:p>
            <a:r>
              <a:rPr lang="fr-CA" dirty="0"/>
              <a:t>L’équipe doit avoir un « plan de départ » pour la personne.</a:t>
            </a:r>
          </a:p>
          <a:p>
            <a:endParaRPr lang="en-US" dirty="0"/>
          </a:p>
        </p:txBody>
      </p:sp>
    </p:spTree>
    <p:extLst>
      <p:ext uri="{BB962C8B-B14F-4D97-AF65-F5344CB8AC3E}">
        <p14:creationId xmlns:p14="http://schemas.microsoft.com/office/powerpoint/2010/main" val="175926015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048C-2734-5201-32EF-C32CA1527FB9}"/>
              </a:ext>
            </a:extLst>
          </p:cNvPr>
          <p:cNvSpPr>
            <a:spLocks noGrp="1"/>
          </p:cNvSpPr>
          <p:nvPr>
            <p:ph type="title"/>
            <p:custDataLst>
              <p:tags r:id="rId1"/>
            </p:custDataLst>
          </p:nvPr>
        </p:nvSpPr>
        <p:spPr/>
        <p:txBody>
          <a:bodyPr/>
          <a:lstStyle/>
          <a:p>
            <a:r>
              <a:rPr lang="fr-CA" dirty="0"/>
              <a:t>Logements-passerelles (suite)</a:t>
            </a:r>
          </a:p>
        </p:txBody>
      </p:sp>
      <p:sp>
        <p:nvSpPr>
          <p:cNvPr id="3" name="Content Placeholder 2">
            <a:extLst>
              <a:ext uri="{FF2B5EF4-FFF2-40B4-BE49-F238E27FC236}">
                <a16:creationId xmlns:a16="http://schemas.microsoft.com/office/drawing/2014/main" id="{2D6D7612-5771-7A55-46AB-FC3E6B537945}"/>
              </a:ext>
            </a:extLst>
          </p:cNvPr>
          <p:cNvSpPr>
            <a:spLocks noGrp="1"/>
          </p:cNvSpPr>
          <p:nvPr>
            <p:ph idx="1"/>
            <p:custDataLst>
              <p:tags r:id="rId2"/>
            </p:custDataLst>
          </p:nvPr>
        </p:nvSpPr>
        <p:spPr/>
        <p:txBody>
          <a:bodyPr/>
          <a:lstStyle/>
          <a:p>
            <a:endParaRPr lang="fr-CA" dirty="0"/>
          </a:p>
          <a:p>
            <a:r>
              <a:rPr lang="fr-CA" dirty="0"/>
              <a:t>Quel est l’intérêt d’un tel espace physique?</a:t>
            </a:r>
          </a:p>
          <a:p>
            <a:endParaRPr lang="fr-CA" dirty="0"/>
          </a:p>
          <a:p>
            <a:r>
              <a:rPr lang="fr-CA" dirty="0"/>
              <a:t>Une raison majeure est la capacité de localiser la personne, sachant que certaines personnes vivant dans des campements sont difficiles à retrouver, surtout si elles n’ont pas de téléphone cellulaire.</a:t>
            </a:r>
          </a:p>
          <a:p>
            <a:endParaRPr lang="fr-CA" dirty="0"/>
          </a:p>
          <a:p>
            <a:r>
              <a:rPr lang="fr-CA" dirty="0"/>
              <a:t>L’établissement d’un « contact de routine » est essentiel. </a:t>
            </a:r>
          </a:p>
        </p:txBody>
      </p:sp>
    </p:spTree>
    <p:extLst>
      <p:ext uri="{BB962C8B-B14F-4D97-AF65-F5344CB8AC3E}">
        <p14:creationId xmlns:p14="http://schemas.microsoft.com/office/powerpoint/2010/main" val="27876994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4EBA-C7F9-E640-9FB7-9556E8E806F0}"/>
              </a:ext>
            </a:extLst>
          </p:cNvPr>
          <p:cNvSpPr>
            <a:spLocks noGrp="1"/>
          </p:cNvSpPr>
          <p:nvPr>
            <p:ph type="title"/>
            <p:custDataLst>
              <p:tags r:id="rId1"/>
            </p:custDataLst>
          </p:nvPr>
        </p:nvSpPr>
        <p:spPr/>
        <p:txBody>
          <a:bodyPr/>
          <a:lstStyle/>
          <a:p>
            <a:r>
              <a:rPr lang="fr-CA" dirty="0"/>
              <a:t>Question pour vous</a:t>
            </a:r>
          </a:p>
        </p:txBody>
      </p:sp>
      <p:sp>
        <p:nvSpPr>
          <p:cNvPr id="3" name="Content Placeholder 2">
            <a:extLst>
              <a:ext uri="{FF2B5EF4-FFF2-40B4-BE49-F238E27FC236}">
                <a16:creationId xmlns:a16="http://schemas.microsoft.com/office/drawing/2014/main" id="{4087C8E7-3AB1-494F-B74F-A9B3DAEC0304}"/>
              </a:ext>
            </a:extLst>
          </p:cNvPr>
          <p:cNvSpPr>
            <a:spLocks noGrp="1"/>
          </p:cNvSpPr>
          <p:nvPr>
            <p:ph idx="1"/>
            <p:custDataLst>
              <p:tags r:id="rId2"/>
            </p:custDataLst>
          </p:nvPr>
        </p:nvSpPr>
        <p:spPr/>
        <p:txBody>
          <a:bodyPr/>
          <a:lstStyle/>
          <a:p>
            <a:endParaRPr lang="fr-CA" dirty="0"/>
          </a:p>
          <a:p>
            <a:endParaRPr lang="fr-CA" dirty="0"/>
          </a:p>
          <a:p>
            <a:endParaRPr lang="fr-CA" dirty="0"/>
          </a:p>
          <a:p>
            <a:r>
              <a:rPr lang="fr-CA" dirty="0"/>
              <a:t>Est-ce que ces passages vous parlent?</a:t>
            </a:r>
          </a:p>
        </p:txBody>
      </p:sp>
    </p:spTree>
    <p:extLst>
      <p:ext uri="{BB962C8B-B14F-4D97-AF65-F5344CB8AC3E}">
        <p14:creationId xmlns:p14="http://schemas.microsoft.com/office/powerpoint/2010/main" val="68016879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F731-C83E-2F46-5599-B96C75CCD7C2}"/>
              </a:ext>
            </a:extLst>
          </p:cNvPr>
          <p:cNvSpPr>
            <a:spLocks noGrp="1"/>
          </p:cNvSpPr>
          <p:nvPr>
            <p:ph type="title"/>
            <p:custDataLst>
              <p:tags r:id="rId1"/>
            </p:custDataLst>
          </p:nvPr>
        </p:nvSpPr>
        <p:spPr/>
        <p:txBody>
          <a:bodyPr/>
          <a:lstStyle/>
          <a:p>
            <a:r>
              <a:rPr lang="fr-CA" dirty="0"/>
              <a:t>Logements-passerelles (suite)</a:t>
            </a:r>
          </a:p>
        </p:txBody>
      </p:sp>
      <p:sp>
        <p:nvSpPr>
          <p:cNvPr id="3" name="Content Placeholder 2">
            <a:extLst>
              <a:ext uri="{FF2B5EF4-FFF2-40B4-BE49-F238E27FC236}">
                <a16:creationId xmlns:a16="http://schemas.microsoft.com/office/drawing/2014/main" id="{B8D373C2-F52D-EDB8-8DA5-E32A5E6D2BDA}"/>
              </a:ext>
            </a:extLst>
          </p:cNvPr>
          <p:cNvSpPr>
            <a:spLocks noGrp="1"/>
          </p:cNvSpPr>
          <p:nvPr>
            <p:ph idx="1"/>
            <p:custDataLst>
              <p:tags r:id="rId2"/>
            </p:custDataLst>
          </p:nvPr>
        </p:nvSpPr>
        <p:spPr/>
        <p:txBody>
          <a:bodyPr/>
          <a:lstStyle/>
          <a:p>
            <a:endParaRPr lang="fr-CA" dirty="0"/>
          </a:p>
          <a:p>
            <a:r>
              <a:rPr lang="fr-CA" dirty="0"/>
              <a:t>L’aiguillage vers un logement-passerelle est accessible aux organismes disposant de programmes au sein du système d’accès coordonné de </a:t>
            </a:r>
            <a:r>
              <a:rPr lang="fr-CA" dirty="0" err="1"/>
              <a:t>Homeward</a:t>
            </a:r>
            <a:r>
              <a:rPr lang="fr-CA" dirty="0"/>
              <a:t> Trust (les partenaires de sélection de l’accès coordonné).</a:t>
            </a:r>
          </a:p>
          <a:p>
            <a:endParaRPr lang="fr-CA" dirty="0"/>
          </a:p>
          <a:p>
            <a:r>
              <a:rPr lang="fr-CA" dirty="0"/>
              <a:t>Le modèle de logements-passerelles exige que l’organisme aiguilleur s’engage à soutenir la personne pendant son séjour. </a:t>
            </a:r>
          </a:p>
        </p:txBody>
      </p:sp>
    </p:spTree>
    <p:extLst>
      <p:ext uri="{BB962C8B-B14F-4D97-AF65-F5344CB8AC3E}">
        <p14:creationId xmlns:p14="http://schemas.microsoft.com/office/powerpoint/2010/main" val="154816286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5068-BF0F-0848-92FB-74ABEF8904B6}"/>
              </a:ext>
            </a:extLst>
          </p:cNvPr>
          <p:cNvSpPr>
            <a:spLocks noGrp="1"/>
          </p:cNvSpPr>
          <p:nvPr>
            <p:ph type="title"/>
            <p:custDataLst>
              <p:tags r:id="rId1"/>
            </p:custDataLst>
          </p:nvPr>
        </p:nvSpPr>
        <p:spPr/>
        <p:txBody>
          <a:bodyPr/>
          <a:lstStyle/>
          <a:p>
            <a:r>
              <a:rPr lang="fr-CA" dirty="0" err="1"/>
              <a:t>StreetLink</a:t>
            </a:r>
            <a:endParaRPr lang="fr-CA" dirty="0"/>
          </a:p>
        </p:txBody>
      </p:sp>
      <p:sp>
        <p:nvSpPr>
          <p:cNvPr id="3" name="Content Placeholder 2">
            <a:extLst>
              <a:ext uri="{FF2B5EF4-FFF2-40B4-BE49-F238E27FC236}">
                <a16:creationId xmlns:a16="http://schemas.microsoft.com/office/drawing/2014/main" id="{321A7F65-4109-D23E-CD26-DF5E45FC44D7}"/>
              </a:ext>
            </a:extLst>
          </p:cNvPr>
          <p:cNvSpPr>
            <a:spLocks noGrp="1"/>
          </p:cNvSpPr>
          <p:nvPr>
            <p:ph idx="1"/>
            <p:custDataLst>
              <p:tags r:id="rId2"/>
            </p:custDataLst>
          </p:nvPr>
        </p:nvSpPr>
        <p:spPr/>
        <p:txBody>
          <a:bodyPr/>
          <a:lstStyle/>
          <a:p>
            <a:endParaRPr lang="fr-CA" dirty="0"/>
          </a:p>
          <a:p>
            <a:r>
              <a:rPr lang="fr-CA" dirty="0"/>
              <a:t>Il s’agit d’un service d’aiguillage permettant au grand public de faire un signalement si une personne dort dans des conditions difficiles. </a:t>
            </a:r>
          </a:p>
          <a:p>
            <a:pPr marL="0" indent="0">
              <a:buNone/>
            </a:pPr>
            <a:endParaRPr lang="fr-CA" dirty="0"/>
          </a:p>
          <a:p>
            <a:r>
              <a:rPr lang="fr-CA" dirty="0"/>
              <a:t>Au départ, c’était une application, mais il s’agit maintenant d’un site Web (ainsi que d’un numéro de téléphone pour Londres). </a:t>
            </a:r>
          </a:p>
          <a:p>
            <a:endParaRPr lang="fr-CA" dirty="0"/>
          </a:p>
          <a:p>
            <a:r>
              <a:rPr lang="fr-CA" dirty="0"/>
              <a:t>Le service couvre l’Angleterre et le pays de Galles.</a:t>
            </a:r>
          </a:p>
          <a:p>
            <a:endParaRPr lang="fr-CA" dirty="0"/>
          </a:p>
          <a:p>
            <a:r>
              <a:rPr lang="fr-CA" dirty="0"/>
              <a:t>	</a:t>
            </a:r>
          </a:p>
          <a:p>
            <a:endParaRPr lang="fr-CA" dirty="0"/>
          </a:p>
          <a:p>
            <a:endParaRPr lang="fr-CA" dirty="0"/>
          </a:p>
          <a:p>
            <a:endParaRPr lang="fr-CA" dirty="0"/>
          </a:p>
          <a:p>
            <a:endParaRPr lang="en-US" dirty="0"/>
          </a:p>
        </p:txBody>
      </p:sp>
    </p:spTree>
    <p:extLst>
      <p:ext uri="{BB962C8B-B14F-4D97-AF65-F5344CB8AC3E}">
        <p14:creationId xmlns:p14="http://schemas.microsoft.com/office/powerpoint/2010/main" val="344814247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EBEF-5ADE-2FAA-69D9-43D1F1FD62AA}"/>
              </a:ext>
            </a:extLst>
          </p:cNvPr>
          <p:cNvSpPr>
            <a:spLocks noGrp="1"/>
          </p:cNvSpPr>
          <p:nvPr>
            <p:ph type="title"/>
            <p:custDataLst>
              <p:tags r:id="rId1"/>
            </p:custDataLst>
          </p:nvPr>
        </p:nvSpPr>
        <p:spPr/>
        <p:txBody>
          <a:bodyPr/>
          <a:lstStyle/>
          <a:p>
            <a:r>
              <a:rPr lang="fr-CA" dirty="0" err="1"/>
              <a:t>StreetLink</a:t>
            </a:r>
            <a:r>
              <a:rPr lang="fr-CA" dirty="0"/>
              <a:t> (suite)</a:t>
            </a:r>
          </a:p>
        </p:txBody>
      </p:sp>
      <p:sp>
        <p:nvSpPr>
          <p:cNvPr id="3" name="Content Placeholder 2">
            <a:extLst>
              <a:ext uri="{FF2B5EF4-FFF2-40B4-BE49-F238E27FC236}">
                <a16:creationId xmlns:a16="http://schemas.microsoft.com/office/drawing/2014/main" id="{9B200191-8375-089D-F12A-1A03B1CBCBA7}"/>
              </a:ext>
            </a:extLst>
          </p:cNvPr>
          <p:cNvSpPr>
            <a:spLocks noGrp="1"/>
          </p:cNvSpPr>
          <p:nvPr>
            <p:ph idx="1"/>
            <p:custDataLst>
              <p:tags r:id="rId2"/>
            </p:custDataLst>
          </p:nvPr>
        </p:nvSpPr>
        <p:spPr/>
        <p:txBody>
          <a:bodyPr/>
          <a:lstStyle/>
          <a:p>
            <a:endParaRPr lang="fr-CA" dirty="0"/>
          </a:p>
          <a:p>
            <a:r>
              <a:rPr lang="fr-CA" dirty="0"/>
              <a:t>Il faut indiquer où se trouvait la personne et à quelle heure, ainsi que sa description. </a:t>
            </a:r>
          </a:p>
          <a:p>
            <a:endParaRPr lang="fr-CA" dirty="0"/>
          </a:p>
          <a:p>
            <a:r>
              <a:rPr lang="fr-CA" dirty="0"/>
              <a:t>La description de la personne comprend par exemple le genre qu’elle semble avoir, son âge approximatif, etc.</a:t>
            </a:r>
          </a:p>
          <a:p>
            <a:endParaRPr lang="fr-CA" dirty="0"/>
          </a:p>
          <a:p>
            <a:r>
              <a:rPr lang="fr-CA" dirty="0"/>
              <a:t>Il est possible de fournir ses propres coordonnées.</a:t>
            </a:r>
          </a:p>
          <a:p>
            <a:endParaRPr lang="en-US" dirty="0"/>
          </a:p>
        </p:txBody>
      </p:sp>
    </p:spTree>
    <p:extLst>
      <p:ext uri="{BB962C8B-B14F-4D97-AF65-F5344CB8AC3E}">
        <p14:creationId xmlns:p14="http://schemas.microsoft.com/office/powerpoint/2010/main" val="178802715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01CF-7F2A-161F-9066-B70070889779}"/>
              </a:ext>
            </a:extLst>
          </p:cNvPr>
          <p:cNvSpPr>
            <a:spLocks noGrp="1"/>
          </p:cNvSpPr>
          <p:nvPr>
            <p:ph type="title"/>
            <p:custDataLst>
              <p:tags r:id="rId1"/>
            </p:custDataLst>
          </p:nvPr>
        </p:nvSpPr>
        <p:spPr/>
        <p:txBody>
          <a:bodyPr/>
          <a:lstStyle/>
          <a:p>
            <a:r>
              <a:rPr lang="fr-CA" dirty="0" err="1"/>
              <a:t>StreetLink</a:t>
            </a:r>
            <a:r>
              <a:rPr lang="fr-CA" dirty="0"/>
              <a:t> (suite)</a:t>
            </a:r>
          </a:p>
        </p:txBody>
      </p:sp>
      <p:sp>
        <p:nvSpPr>
          <p:cNvPr id="3" name="Content Placeholder 2">
            <a:extLst>
              <a:ext uri="{FF2B5EF4-FFF2-40B4-BE49-F238E27FC236}">
                <a16:creationId xmlns:a16="http://schemas.microsoft.com/office/drawing/2014/main" id="{50F3B804-272B-4F45-5939-D270E54D12C4}"/>
              </a:ext>
            </a:extLst>
          </p:cNvPr>
          <p:cNvSpPr>
            <a:spLocks noGrp="1"/>
          </p:cNvSpPr>
          <p:nvPr>
            <p:ph idx="1"/>
            <p:custDataLst>
              <p:tags r:id="rId2"/>
            </p:custDataLst>
          </p:nvPr>
        </p:nvSpPr>
        <p:spPr/>
        <p:txBody>
          <a:bodyPr/>
          <a:lstStyle/>
          <a:p>
            <a:endParaRPr lang="fr-CA" dirty="0"/>
          </a:p>
          <a:p>
            <a:r>
              <a:rPr lang="fr-CA" dirty="0"/>
              <a:t>Les signalements reçus sont transmis par le personnel à l’autorité locale concernée. </a:t>
            </a:r>
          </a:p>
          <a:p>
            <a:endParaRPr lang="fr-CA" dirty="0"/>
          </a:p>
          <a:p>
            <a:r>
              <a:rPr lang="fr-CA" dirty="0"/>
              <a:t>Le membre du public à l’origine du signalement est ensuite informé de la suite qui sera donnée par l’autorité locale. </a:t>
            </a:r>
          </a:p>
          <a:p>
            <a:endParaRPr lang="fr-CA" dirty="0"/>
          </a:p>
          <a:p>
            <a:r>
              <a:rPr lang="fr-CA" dirty="0"/>
              <a:t>Le personnel vérifie ce qui a été fait. L’autorité locale doit être prête à intervenir en cas de signalement.</a:t>
            </a:r>
          </a:p>
          <a:p>
            <a:endParaRPr lang="fr-CA" dirty="0"/>
          </a:p>
          <a:p>
            <a:endParaRPr lang="fr-CA" dirty="0"/>
          </a:p>
          <a:p>
            <a:endParaRPr lang="fr-CA" dirty="0"/>
          </a:p>
          <a:p>
            <a:endParaRPr lang="fr-CA" dirty="0"/>
          </a:p>
          <a:p>
            <a:endParaRPr lang="fr-CA" dirty="0"/>
          </a:p>
          <a:p>
            <a:endParaRPr lang="en-US" dirty="0"/>
          </a:p>
        </p:txBody>
      </p:sp>
    </p:spTree>
    <p:extLst>
      <p:ext uri="{BB962C8B-B14F-4D97-AF65-F5344CB8AC3E}">
        <p14:creationId xmlns:p14="http://schemas.microsoft.com/office/powerpoint/2010/main" val="362793385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348-5FBC-ED4A-8537-6528F99F44B0}"/>
              </a:ext>
            </a:extLst>
          </p:cNvPr>
          <p:cNvSpPr>
            <a:spLocks noGrp="1"/>
          </p:cNvSpPr>
          <p:nvPr>
            <p:ph type="title"/>
            <p:custDataLst>
              <p:tags r:id="rId1"/>
            </p:custDataLst>
          </p:nvPr>
        </p:nvSpPr>
        <p:spPr/>
        <p:txBody>
          <a:bodyPr/>
          <a:lstStyle/>
          <a:p>
            <a:r>
              <a:rPr lang="fr-CA" dirty="0" err="1"/>
              <a:t>StreetLink</a:t>
            </a:r>
            <a:r>
              <a:rPr lang="fr-CA" dirty="0"/>
              <a:t> (suite)</a:t>
            </a:r>
          </a:p>
        </p:txBody>
      </p:sp>
      <p:sp>
        <p:nvSpPr>
          <p:cNvPr id="3" name="Content Placeholder 2">
            <a:extLst>
              <a:ext uri="{FF2B5EF4-FFF2-40B4-BE49-F238E27FC236}">
                <a16:creationId xmlns:a16="http://schemas.microsoft.com/office/drawing/2014/main" id="{C30AE302-E2FD-9773-EFB2-FA48BCC2B986}"/>
              </a:ext>
            </a:extLst>
          </p:cNvPr>
          <p:cNvSpPr>
            <a:spLocks noGrp="1"/>
          </p:cNvSpPr>
          <p:nvPr>
            <p:ph idx="1"/>
            <p:custDataLst>
              <p:tags r:id="rId2"/>
            </p:custDataLst>
          </p:nvPr>
        </p:nvSpPr>
        <p:spPr/>
        <p:txBody>
          <a:bodyPr/>
          <a:lstStyle/>
          <a:p>
            <a:endParaRPr lang="fr-CA" dirty="0"/>
          </a:p>
          <a:p>
            <a:r>
              <a:rPr lang="fr-CA" dirty="0"/>
              <a:t>Le service a été créé en 2012 et géré par </a:t>
            </a:r>
            <a:r>
              <a:rPr lang="fr-CA" dirty="0" err="1"/>
              <a:t>Homeless</a:t>
            </a:r>
            <a:r>
              <a:rPr lang="fr-CA" dirty="0"/>
              <a:t> Link jusqu’à octobre 2023, avant d’être repris par une société technologique.</a:t>
            </a:r>
          </a:p>
          <a:p>
            <a:endParaRPr lang="fr-CA" dirty="0"/>
          </a:p>
          <a:p>
            <a:endParaRPr lang="en-US" dirty="0"/>
          </a:p>
        </p:txBody>
      </p:sp>
    </p:spTree>
    <p:extLst>
      <p:ext uri="{BB962C8B-B14F-4D97-AF65-F5344CB8AC3E}">
        <p14:creationId xmlns:p14="http://schemas.microsoft.com/office/powerpoint/2010/main" val="39905425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C7-6230-9A45-86FE-1796C54C8699}"/>
              </a:ext>
            </a:extLst>
          </p:cNvPr>
          <p:cNvSpPr>
            <a:spLocks noGrp="1"/>
          </p:cNvSpPr>
          <p:nvPr>
            <p:ph type="title"/>
            <p:custDataLst>
              <p:tags r:id="rId1"/>
            </p:custDataLst>
          </p:nvPr>
        </p:nvSpPr>
        <p:spPr/>
        <p:txBody>
          <a:bodyPr/>
          <a:lstStyle/>
          <a:p>
            <a:r>
              <a:rPr lang="fr-CA" dirty="0"/>
              <a:t>Fin du module</a:t>
            </a:r>
          </a:p>
        </p:txBody>
      </p:sp>
      <p:sp>
        <p:nvSpPr>
          <p:cNvPr id="3" name="Content Placeholder 2">
            <a:extLst>
              <a:ext uri="{FF2B5EF4-FFF2-40B4-BE49-F238E27FC236}">
                <a16:creationId xmlns:a16="http://schemas.microsoft.com/office/drawing/2014/main" id="{5D62BEC5-2BF5-234D-89B0-2A48ED0D4E69}"/>
              </a:ext>
            </a:extLst>
          </p:cNvPr>
          <p:cNvSpPr>
            <a:spLocks noGrp="1"/>
          </p:cNvSpPr>
          <p:nvPr>
            <p:ph idx="1"/>
            <p:custDataLst>
              <p:tags r:id="rId2"/>
            </p:custDataLst>
          </p:nvPr>
        </p:nvSpPr>
        <p:spPr/>
        <p:txBody>
          <a:bodyPr/>
          <a:lstStyle/>
          <a:p>
            <a:pPr marL="0" indent="0">
              <a:buNone/>
            </a:pPr>
            <a:endParaRPr lang="fr-CA" dirty="0"/>
          </a:p>
          <a:p>
            <a:r>
              <a:rPr lang="fr-CA" dirty="0"/>
              <a:t>Nous avons abordé une foule de sujets jusqu’ici.</a:t>
            </a:r>
          </a:p>
          <a:p>
            <a:endParaRPr lang="fr-CA" dirty="0"/>
          </a:p>
          <a:p>
            <a:r>
              <a:rPr lang="fr-CA" dirty="0"/>
              <a:t>Que pensez-vous de tout cela?</a:t>
            </a:r>
          </a:p>
          <a:p>
            <a:pPr marL="0" indent="0">
              <a:buNone/>
            </a:pPr>
            <a:endParaRPr lang="en-US" dirty="0"/>
          </a:p>
        </p:txBody>
      </p:sp>
    </p:spTree>
    <p:extLst>
      <p:ext uri="{BB962C8B-B14F-4D97-AF65-F5344CB8AC3E}">
        <p14:creationId xmlns:p14="http://schemas.microsoft.com/office/powerpoint/2010/main" val="298262118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custDataLst>
              <p:tags r:id="rId1"/>
            </p:custDataLst>
          </p:nvPr>
        </p:nvSpPr>
        <p:spPr/>
        <p:txBody>
          <a:bodyPr/>
          <a:lstStyle/>
          <a:p>
            <a:pPr algn="ctr" fontAlgn="auto">
              <a:spcAft>
                <a:spcPct val="0"/>
              </a:spcAft>
              <a:defRPr/>
            </a:pPr>
            <a:br>
              <a:rPr lang="fr-CA" dirty="0">
                <a:ea typeface="+mj-ea"/>
                <a:cs typeface="+mj-cs"/>
              </a:rPr>
            </a:br>
            <a:br>
              <a:rPr lang="fr-CA" dirty="0">
                <a:ea typeface="+mj-ea"/>
                <a:cs typeface="+mj-cs"/>
              </a:rPr>
            </a:br>
            <a:r>
              <a:rPr lang="fr-CA" dirty="0">
                <a:ea typeface="+mj-ea"/>
                <a:cs typeface="+mj-cs"/>
              </a:rPr>
              <a:t> </a:t>
            </a:r>
            <a:br>
              <a:rPr lang="fr-CA" dirty="0">
                <a:ea typeface="+mj-ea"/>
                <a:cs typeface="+mj-cs"/>
              </a:rPr>
            </a:br>
            <a:r>
              <a:rPr lang="fr-CA" dirty="0">
                <a:ea typeface="+mj-ea"/>
                <a:cs typeface="+mj-cs"/>
              </a:rPr>
              <a:t>MOT DE LA FIN</a:t>
            </a: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custDataLst>
              <p:tags r:id="rId2"/>
            </p:custDataLst>
          </p:nvPr>
        </p:nvSpPr>
        <p:spPr>
          <a:xfrm>
            <a:off x="685800" y="3505200"/>
            <a:ext cx="7630616" cy="2804120"/>
          </a:xfrm>
        </p:spPr>
        <p:txBody>
          <a:bodyPr rtlCol="0">
            <a:normAutofit lnSpcReduction="10000"/>
          </a:bodyPr>
          <a:lstStyle/>
          <a:p>
            <a:pPr algn="ctr" fontAlgn="auto">
              <a:spcAft>
                <a:spcPct val="0"/>
              </a:spcAft>
              <a:defRPr/>
            </a:pPr>
            <a:r>
              <a:rPr lang="fr-CA" sz="2000" b="1" dirty="0">
                <a:ea typeface="+mn-ea"/>
                <a:cs typeface="+mn-cs"/>
              </a:rPr>
              <a:t>Nick </a:t>
            </a:r>
            <a:r>
              <a:rPr lang="fr-CA" sz="2000" b="1" dirty="0" err="1">
                <a:ea typeface="+mn-ea"/>
                <a:cs typeface="+mn-cs"/>
              </a:rPr>
              <a:t>Falvo</a:t>
            </a:r>
            <a:r>
              <a:rPr lang="fr-CA" sz="2000" b="1" dirty="0">
                <a:ea typeface="+mn-ea"/>
                <a:cs typeface="+mn-cs"/>
              </a:rPr>
              <a:t>, Ph. D.</a:t>
            </a:r>
          </a:p>
          <a:p>
            <a:pPr algn="ctr" fontAlgn="auto">
              <a:spcAft>
                <a:spcPct val="0"/>
              </a:spcAft>
              <a:defRPr/>
            </a:pPr>
            <a:endParaRPr lang="fr-CA" sz="2000" dirty="0">
              <a:ea typeface="+mn-ea"/>
              <a:cs typeface="+mn-cs"/>
            </a:endParaRPr>
          </a:p>
          <a:p>
            <a:pPr algn="ctr" fontAlgn="auto">
              <a:spcAft>
                <a:spcPct val="0"/>
              </a:spcAft>
              <a:defRPr/>
            </a:pPr>
            <a:r>
              <a:rPr lang="fr-CA" sz="2000" noProof="0" dirty="0">
                <a:ea typeface="+mn-ea"/>
                <a:cs typeface="+mn-cs"/>
              </a:rPr>
              <a:t>Introduction à l’itinérance</a:t>
            </a:r>
          </a:p>
          <a:p>
            <a:pPr algn="ctr" fontAlgn="auto">
              <a:spcAft>
                <a:spcPct val="0"/>
              </a:spcAft>
              <a:defRPr/>
            </a:pPr>
            <a:endParaRPr lang="fr-CA" sz="2000" noProof="0" dirty="0">
              <a:ea typeface="+mn-ea"/>
              <a:cs typeface="+mn-cs"/>
            </a:endParaRPr>
          </a:p>
          <a:p>
            <a:pPr algn="ctr" fontAlgn="auto">
              <a:spcAft>
                <a:spcPct val="0"/>
              </a:spcAft>
              <a:defRPr/>
            </a:pPr>
            <a:r>
              <a:rPr lang="fr-CA" sz="2000" noProof="0" dirty="0">
                <a:ea typeface="+mn-ea"/>
                <a:cs typeface="+mn-cs"/>
              </a:rPr>
              <a:t>Préparé pour :</a:t>
            </a:r>
          </a:p>
          <a:p>
            <a:pPr algn="ctr" fontAlgn="auto">
              <a:spcAft>
                <a:spcPct val="0"/>
              </a:spcAft>
              <a:defRPr/>
            </a:pPr>
            <a:r>
              <a:rPr lang="fr-CA" sz="2000" noProof="0" dirty="0">
                <a:ea typeface="+mn-ea"/>
                <a:cs typeface="+mn-cs"/>
              </a:rPr>
              <a:t>Excellence en santé Canada</a:t>
            </a:r>
          </a:p>
          <a:p>
            <a:pPr algn="ctr" fontAlgn="auto">
              <a:spcAft>
                <a:spcPct val="0"/>
              </a:spcAft>
              <a:defRPr/>
            </a:pPr>
            <a:endParaRPr lang="fr-CA" sz="2000" noProof="0" dirty="0">
              <a:ea typeface="+mn-ea"/>
              <a:cs typeface="+mn-cs"/>
            </a:endParaRPr>
          </a:p>
          <a:p>
            <a:pPr algn="ctr" fontAlgn="auto">
              <a:spcAft>
                <a:spcPct val="0"/>
              </a:spcAft>
              <a:defRPr/>
            </a:pPr>
            <a:r>
              <a:rPr lang="fr-CA" sz="2000" noProof="0" dirty="0">
                <a:ea typeface="+mn-ea"/>
                <a:cs typeface="+mn-cs"/>
              </a:rPr>
              <a:t>Les 16 et 17 octobre 2024</a:t>
            </a:r>
          </a:p>
          <a:p>
            <a:pPr algn="ctr" fontAlgn="auto">
              <a:spcAft>
                <a:spcPct val="0"/>
              </a:spcAft>
              <a:defRPr/>
            </a:pPr>
            <a:endParaRPr lang="fr-CA" sz="2000" dirty="0">
              <a:ea typeface="+mn-ea"/>
              <a:cs typeface="+mn-cs"/>
            </a:endParaRPr>
          </a:p>
          <a:p>
            <a:pPr fontAlgn="auto">
              <a:spcAft>
                <a:spcPct val="0"/>
              </a:spcAft>
              <a:defRPr/>
            </a:pPr>
            <a:endParaRPr lang="en-US" sz="1800" b="1" dirty="0">
              <a:ea typeface="+mn-ea"/>
              <a:cs typeface="+mn-cs"/>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F6FF-EFAA-3F47-AB8E-960E0718A77D}"/>
              </a:ext>
            </a:extLst>
          </p:cNvPr>
          <p:cNvSpPr>
            <a:spLocks noGrp="1"/>
          </p:cNvSpPr>
          <p:nvPr>
            <p:ph type="title"/>
            <p:custDataLst>
              <p:tags r:id="rId1"/>
            </p:custDataLst>
          </p:nvPr>
        </p:nvSpPr>
        <p:spPr/>
        <p:txBody>
          <a:bodyPr/>
          <a:lstStyle/>
          <a:p>
            <a:r>
              <a:rPr lang="fr-CA"/>
              <a:t>Diapositives</a:t>
            </a:r>
            <a:endParaRPr lang="fr-CA" dirty="0"/>
          </a:p>
        </p:txBody>
      </p:sp>
      <p:sp>
        <p:nvSpPr>
          <p:cNvPr id="3" name="Content Placeholder 2">
            <a:extLst>
              <a:ext uri="{FF2B5EF4-FFF2-40B4-BE49-F238E27FC236}">
                <a16:creationId xmlns:a16="http://schemas.microsoft.com/office/drawing/2014/main" id="{54F1A5C6-7721-8B44-9350-4A8970D8AF3A}"/>
              </a:ext>
            </a:extLst>
          </p:cNvPr>
          <p:cNvSpPr>
            <a:spLocks noGrp="1"/>
          </p:cNvSpPr>
          <p:nvPr>
            <p:ph idx="1"/>
            <p:custDataLst>
              <p:tags r:id="rId2"/>
            </p:custDataLst>
          </p:nvPr>
        </p:nvSpPr>
        <p:spPr/>
        <p:txBody>
          <a:bodyPr/>
          <a:lstStyle/>
          <a:p>
            <a:endParaRPr lang="fr-CA" dirty="0"/>
          </a:p>
          <a:p>
            <a:r>
              <a:rPr lang="fr-CA" dirty="0"/>
              <a:t>Les diapositives seront sur mon site Web pendant plusieurs mois.</a:t>
            </a:r>
          </a:p>
          <a:p>
            <a:endParaRPr lang="fr-CA" dirty="0"/>
          </a:p>
          <a:p>
            <a:r>
              <a:rPr lang="fr-CA" dirty="0"/>
              <a:t>Vous pouvez les utiliser librement.</a:t>
            </a:r>
          </a:p>
          <a:p>
            <a:endParaRPr lang="fr-CA" dirty="0"/>
          </a:p>
          <a:p>
            <a:r>
              <a:rPr lang="fr-CA" dirty="0"/>
              <a:t>Pour discuter d’un sujet abordé aujourd’hui, écrivez-moi : </a:t>
            </a:r>
            <a:r>
              <a:rPr lang="fr-CA" dirty="0">
                <a:hlinkClick r:id="rId4"/>
                <a:hlinkMouseOver r:id="rId4"/>
              </a:rPr>
              <a:t>falvo.nicholas@gmail.com</a:t>
            </a:r>
            <a:r>
              <a:rPr lang="fr-CA" dirty="0"/>
              <a:t>.</a:t>
            </a:r>
            <a:endParaRPr kumimoji="0" lang="fr-CA" b="0" i="0" normalizeH="0" noProof="0" dirty="0">
              <a:uFillTx/>
            </a:endParaRPr>
          </a:p>
          <a:p>
            <a:endParaRPr lang="fr-CA" dirty="0"/>
          </a:p>
          <a:p>
            <a:r>
              <a:rPr lang="fr-CA" dirty="0"/>
              <a:t>N’hésitez pas à me poser des questions tout au long de l’année. </a:t>
            </a:r>
            <a:endParaRPr lang="en-US" dirty="0"/>
          </a:p>
        </p:txBody>
      </p:sp>
    </p:spTree>
    <p:extLst>
      <p:ext uri="{BB962C8B-B14F-4D97-AF65-F5344CB8AC3E}">
        <p14:creationId xmlns:p14="http://schemas.microsoft.com/office/powerpoint/2010/main" val="402665495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5474-35BD-4547-ACC0-2F24057011F1}"/>
              </a:ext>
            </a:extLst>
          </p:cNvPr>
          <p:cNvSpPr>
            <a:spLocks noGrp="1"/>
          </p:cNvSpPr>
          <p:nvPr>
            <p:ph type="title"/>
            <p:custDataLst>
              <p:tags r:id="rId1"/>
            </p:custDataLst>
          </p:nvPr>
        </p:nvSpPr>
        <p:spPr/>
        <p:txBody>
          <a:bodyPr/>
          <a:lstStyle/>
          <a:p>
            <a:r>
              <a:rPr lang="fr-CA" dirty="0"/>
              <a:t>Mot de la fin</a:t>
            </a:r>
          </a:p>
        </p:txBody>
      </p:sp>
      <p:sp>
        <p:nvSpPr>
          <p:cNvPr id="3" name="Content Placeholder 2">
            <a:extLst>
              <a:ext uri="{FF2B5EF4-FFF2-40B4-BE49-F238E27FC236}">
                <a16:creationId xmlns:a16="http://schemas.microsoft.com/office/drawing/2014/main" id="{91CCFEBB-0AB9-5049-993B-8356B8F6D8CB}"/>
              </a:ext>
            </a:extLst>
          </p:cNvPr>
          <p:cNvSpPr>
            <a:spLocks noGrp="1"/>
          </p:cNvSpPr>
          <p:nvPr>
            <p:ph idx="1"/>
            <p:custDataLst>
              <p:tags r:id="rId2"/>
            </p:custDataLst>
          </p:nvPr>
        </p:nvSpPr>
        <p:spPr/>
        <p:txBody>
          <a:bodyPr/>
          <a:lstStyle/>
          <a:p>
            <a:endParaRPr lang="fr-CA" dirty="0"/>
          </a:p>
          <a:p>
            <a:r>
              <a:rPr lang="fr-CA" dirty="0"/>
              <a:t>Si cette présentation vous a plu, je vous invite à vous abonner à mon blogue, nickfalvo.ca.</a:t>
            </a:r>
          </a:p>
          <a:p>
            <a:endParaRPr lang="fr-CA" dirty="0"/>
          </a:p>
          <a:p>
            <a:r>
              <a:rPr lang="fr-CA" dirty="0"/>
              <a:t>Vous pouvez m’ajouter sur LinkedIn.</a:t>
            </a:r>
          </a:p>
          <a:p>
            <a:endParaRPr lang="fr-CA" dirty="0"/>
          </a:p>
          <a:p>
            <a:r>
              <a:rPr lang="fr-CA" dirty="0"/>
              <a:t>Vous pouvez aussi me suivre sur X (anciennement Twitter) : @nicholas_falvo</a:t>
            </a:r>
          </a:p>
          <a:p>
            <a:pPr marL="0" indent="0">
              <a:buNone/>
            </a:pPr>
            <a:endParaRPr lang="en-US" dirty="0"/>
          </a:p>
        </p:txBody>
      </p:sp>
    </p:spTree>
    <p:extLst>
      <p:ext uri="{BB962C8B-B14F-4D97-AF65-F5344CB8AC3E}">
        <p14:creationId xmlns:p14="http://schemas.microsoft.com/office/powerpoint/2010/main" val="108823005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AE92-A9A2-919E-7E3C-D00E3BAB75D5}"/>
              </a:ext>
            </a:extLst>
          </p:cNvPr>
          <p:cNvSpPr>
            <a:spLocks noGrp="1"/>
          </p:cNvSpPr>
          <p:nvPr>
            <p:ph type="title"/>
            <p:custDataLst>
              <p:tags r:id="rId1"/>
            </p:custDataLst>
          </p:nvPr>
        </p:nvSpPr>
        <p:spPr/>
        <p:txBody>
          <a:bodyPr/>
          <a:lstStyle/>
          <a:p>
            <a:r>
              <a:rPr lang="fr-CA" dirty="0"/>
              <a:t>Occasions futures</a:t>
            </a:r>
          </a:p>
        </p:txBody>
      </p:sp>
      <p:sp>
        <p:nvSpPr>
          <p:cNvPr id="3" name="Content Placeholder 2">
            <a:extLst>
              <a:ext uri="{FF2B5EF4-FFF2-40B4-BE49-F238E27FC236}">
                <a16:creationId xmlns:a16="http://schemas.microsoft.com/office/drawing/2014/main" id="{BDCB44E2-DEDC-DEE2-5C36-CD009E04A302}"/>
              </a:ext>
            </a:extLst>
          </p:cNvPr>
          <p:cNvSpPr>
            <a:spLocks noGrp="1"/>
          </p:cNvSpPr>
          <p:nvPr>
            <p:ph idx="1"/>
            <p:custDataLst>
              <p:tags r:id="rId2"/>
            </p:custDataLst>
          </p:nvPr>
        </p:nvSpPr>
        <p:spPr/>
        <p:txBody>
          <a:bodyPr/>
          <a:lstStyle/>
          <a:p>
            <a:endParaRPr lang="fr-CA" dirty="0"/>
          </a:p>
          <a:p>
            <a:r>
              <a:rPr lang="fr-CA" dirty="0"/>
              <a:t>Je peux donner cet atelier à d’autres publics. </a:t>
            </a:r>
          </a:p>
          <a:p>
            <a:endParaRPr lang="fr-CA" dirty="0"/>
          </a:p>
          <a:p>
            <a:r>
              <a:rPr lang="fr-CA" dirty="0"/>
              <a:t>Je propose aussi des services d’évaluation, de rédaction de rapports et de travail </a:t>
            </a:r>
            <a:r>
              <a:rPr lang="fr-CA" i="1" dirty="0"/>
              <a:t>ad hoc </a:t>
            </a:r>
            <a:r>
              <a:rPr lang="fr-CA" dirty="0"/>
              <a:t>pour des petits projets.</a:t>
            </a:r>
          </a:p>
          <a:p>
            <a:endParaRPr lang="fr-CA" dirty="0"/>
          </a:p>
          <a:p>
            <a:r>
              <a:rPr lang="fr-CA" dirty="0"/>
              <a:t>J’aime aussi organiser des visites pédagogiques.</a:t>
            </a:r>
          </a:p>
          <a:p>
            <a:pPr marL="0" indent="0">
              <a:buNone/>
            </a:pPr>
            <a:endParaRPr lang="fr-CA" dirty="0"/>
          </a:p>
          <a:p>
            <a:endParaRPr lang="fr-CA" dirty="0"/>
          </a:p>
          <a:p>
            <a:endParaRPr lang="en-US" dirty="0"/>
          </a:p>
        </p:txBody>
      </p:sp>
    </p:spTree>
    <p:extLst>
      <p:ext uri="{BB962C8B-B14F-4D97-AF65-F5344CB8AC3E}">
        <p14:creationId xmlns:p14="http://schemas.microsoft.com/office/powerpoint/2010/main" val="113963407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49DB-997F-5D45-A013-EA82CBB639A2}"/>
              </a:ext>
            </a:extLst>
          </p:cNvPr>
          <p:cNvSpPr>
            <a:spLocks noGrp="1"/>
          </p:cNvSpPr>
          <p:nvPr>
            <p:ph type="title"/>
            <p:custDataLst>
              <p:tags r:id="rId1"/>
            </p:custDataLst>
          </p:nvPr>
        </p:nvSpPr>
        <p:spPr/>
        <p:txBody>
          <a:bodyPr/>
          <a:lstStyle/>
          <a:p>
            <a:r>
              <a:rPr lang="fr-CA" dirty="0" err="1"/>
              <a:t>Doberstein</a:t>
            </a:r>
            <a:r>
              <a:rPr lang="fr-CA" dirty="0"/>
              <a:t>, 2016</a:t>
            </a:r>
          </a:p>
        </p:txBody>
      </p:sp>
      <p:pic>
        <p:nvPicPr>
          <p:cNvPr id="5" name="Content Placeholder 4" descr="A close up of a sign&#10;&#10;Description automatically generated">
            <a:extLst>
              <a:ext uri="{FF2B5EF4-FFF2-40B4-BE49-F238E27FC236}">
                <a16:creationId xmlns:a16="http://schemas.microsoft.com/office/drawing/2014/main" id="{83290290-4AA2-084F-A581-D8565A6C8C1A}"/>
              </a:ext>
            </a:extLst>
          </p:cNvPr>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3102865" y="1600200"/>
            <a:ext cx="2938270" cy="4421188"/>
          </a:xfrm>
        </p:spPr>
      </p:pic>
    </p:spTree>
    <p:extLst>
      <p:ext uri="{BB962C8B-B14F-4D97-AF65-F5344CB8AC3E}">
        <p14:creationId xmlns:p14="http://schemas.microsoft.com/office/powerpoint/2010/main" val="148903723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3369-7248-1143-89D1-BF8EB84CF139}"/>
              </a:ext>
            </a:extLst>
          </p:cNvPr>
          <p:cNvSpPr>
            <a:spLocks noGrp="1"/>
          </p:cNvSpPr>
          <p:nvPr>
            <p:ph type="title"/>
            <p:custDataLst>
              <p:tags r:id="rId1"/>
            </p:custDataLst>
          </p:nvPr>
        </p:nvSpPr>
        <p:spPr/>
        <p:txBody>
          <a:bodyPr/>
          <a:lstStyle/>
          <a:p>
            <a:r>
              <a:rPr lang="fr-CA" dirty="0"/>
              <a:t>Merci</a:t>
            </a:r>
          </a:p>
        </p:txBody>
      </p:sp>
    </p:spTree>
    <p:extLst>
      <p:ext uri="{BB962C8B-B14F-4D97-AF65-F5344CB8AC3E}">
        <p14:creationId xmlns:p14="http://schemas.microsoft.com/office/powerpoint/2010/main" val="17829253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0A9D-AA45-4B41-A329-3371B17FBE0C}"/>
              </a:ext>
            </a:extLst>
          </p:cNvPr>
          <p:cNvSpPr>
            <a:spLocks noGrp="1"/>
          </p:cNvSpPr>
          <p:nvPr>
            <p:ph type="title"/>
            <p:custDataLst>
              <p:tags r:id="rId1"/>
            </p:custDataLst>
          </p:nvPr>
        </p:nvSpPr>
        <p:spPr/>
        <p:txBody>
          <a:bodyPr/>
          <a:lstStyle/>
          <a:p>
            <a:r>
              <a:rPr lang="fr-CA" dirty="0" err="1"/>
              <a:t>Doberstein</a:t>
            </a:r>
            <a:r>
              <a:rPr lang="fr-CA" dirty="0"/>
              <a:t>, 2016</a:t>
            </a:r>
          </a:p>
        </p:txBody>
      </p:sp>
      <p:sp>
        <p:nvSpPr>
          <p:cNvPr id="3" name="Content Placeholder 2">
            <a:extLst>
              <a:ext uri="{FF2B5EF4-FFF2-40B4-BE49-F238E27FC236}">
                <a16:creationId xmlns:a16="http://schemas.microsoft.com/office/drawing/2014/main" id="{F3BD4CD8-9E99-7C42-83E6-2F9CA82AD46D}"/>
              </a:ext>
            </a:extLst>
          </p:cNvPr>
          <p:cNvSpPr>
            <a:spLocks noGrp="1"/>
          </p:cNvSpPr>
          <p:nvPr>
            <p:ph idx="1"/>
            <p:custDataLst>
              <p:tags r:id="rId2"/>
            </p:custDataLst>
          </p:nvPr>
        </p:nvSpPr>
        <p:spPr/>
        <p:txBody>
          <a:bodyPr/>
          <a:lstStyle/>
          <a:p>
            <a:endParaRPr lang="fr-CA" dirty="0"/>
          </a:p>
          <a:p>
            <a:r>
              <a:rPr lang="fr-CA" u="sng" dirty="0" err="1"/>
              <a:t>Doberstein</a:t>
            </a:r>
            <a:r>
              <a:rPr lang="fr-CA" dirty="0"/>
              <a:t> : La planification du système « varie grandement » à Calgary, Toronto et Vancouver.</a:t>
            </a:r>
          </a:p>
        </p:txBody>
      </p:sp>
    </p:spTree>
    <p:extLst>
      <p:ext uri="{BB962C8B-B14F-4D97-AF65-F5344CB8AC3E}">
        <p14:creationId xmlns:p14="http://schemas.microsoft.com/office/powerpoint/2010/main" val="15255108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0789-CB0C-0D46-B78E-D131638D002D}"/>
              </a:ext>
            </a:extLst>
          </p:cNvPr>
          <p:cNvSpPr>
            <a:spLocks noGrp="1"/>
          </p:cNvSpPr>
          <p:nvPr>
            <p:ph type="title"/>
            <p:custDataLst>
              <p:tags r:id="rId1"/>
            </p:custDataLst>
          </p:nvPr>
        </p:nvSpPr>
        <p:spPr/>
        <p:txBody>
          <a:bodyPr/>
          <a:lstStyle/>
          <a:p>
            <a:r>
              <a:rPr lang="fr-CA" dirty="0" err="1"/>
              <a:t>Doberstein</a:t>
            </a:r>
            <a:r>
              <a:rPr lang="fr-CA" dirty="0"/>
              <a:t>, 2016 (suite)</a:t>
            </a:r>
          </a:p>
        </p:txBody>
      </p:sp>
      <p:sp>
        <p:nvSpPr>
          <p:cNvPr id="3" name="Content Placeholder 2">
            <a:extLst>
              <a:ext uri="{FF2B5EF4-FFF2-40B4-BE49-F238E27FC236}">
                <a16:creationId xmlns:a16="http://schemas.microsoft.com/office/drawing/2014/main" id="{5C8DE12F-3603-9142-852E-1CD01F246D50}"/>
              </a:ext>
            </a:extLst>
          </p:cNvPr>
          <p:cNvSpPr>
            <a:spLocks noGrp="1"/>
          </p:cNvSpPr>
          <p:nvPr>
            <p:ph idx="1"/>
            <p:custDataLst>
              <p:tags r:id="rId2"/>
            </p:custDataLst>
          </p:nvPr>
        </p:nvSpPr>
        <p:spPr/>
        <p:txBody>
          <a:bodyPr/>
          <a:lstStyle/>
          <a:p>
            <a:endParaRPr lang="fr-CA" dirty="0"/>
          </a:p>
          <a:p>
            <a:r>
              <a:rPr lang="fr-CA" dirty="0"/>
              <a:t>Selon </a:t>
            </a:r>
            <a:r>
              <a:rPr lang="fr-CA" dirty="0" err="1"/>
              <a:t>Doberstein</a:t>
            </a:r>
            <a:r>
              <a:rPr lang="fr-CA" dirty="0"/>
              <a:t>, plusieurs parties prenantes jouent un rôle important dans la prise de décisions en matière d’itinérance à Vancouver et à Calgary, plus qu’à Toronto.</a:t>
            </a:r>
          </a:p>
          <a:p>
            <a:endParaRPr lang="fr-CA" dirty="0"/>
          </a:p>
          <a:p>
            <a:r>
              <a:rPr lang="fr-CA" dirty="0"/>
              <a:t>Vancouver et Calgary ont toutes les deux des organismes consultatifs communautaires qui tiennent des rencontres régulièrement et au sein desquels les membres prennent part à des débats importants menant à des décisions quant à l’utilisation du financement fédéral et provincial pour la lutte contre l’itinérance.</a:t>
            </a:r>
          </a:p>
        </p:txBody>
      </p:sp>
    </p:spTree>
    <p:extLst>
      <p:ext uri="{BB962C8B-B14F-4D97-AF65-F5344CB8AC3E}">
        <p14:creationId xmlns:p14="http://schemas.microsoft.com/office/powerpoint/2010/main" val="32343428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089F-01CA-3D48-9257-2BD620A2252B}"/>
              </a:ext>
            </a:extLst>
          </p:cNvPr>
          <p:cNvSpPr>
            <a:spLocks noGrp="1"/>
          </p:cNvSpPr>
          <p:nvPr>
            <p:ph type="title"/>
            <p:custDataLst>
              <p:tags r:id="rId1"/>
            </p:custDataLst>
          </p:nvPr>
        </p:nvSpPr>
        <p:spPr/>
        <p:txBody>
          <a:bodyPr/>
          <a:lstStyle/>
          <a:p>
            <a:r>
              <a:rPr lang="fr-CA" dirty="0" err="1"/>
              <a:t>Doberstein</a:t>
            </a:r>
            <a:r>
              <a:rPr lang="fr-CA" dirty="0"/>
              <a:t>, 2016 (suite)</a:t>
            </a:r>
          </a:p>
        </p:txBody>
      </p:sp>
      <p:sp>
        <p:nvSpPr>
          <p:cNvPr id="3" name="Content Placeholder 2">
            <a:extLst>
              <a:ext uri="{FF2B5EF4-FFF2-40B4-BE49-F238E27FC236}">
                <a16:creationId xmlns:a16="http://schemas.microsoft.com/office/drawing/2014/main" id="{5717369C-E5F4-A24E-A648-9D94F8A77D3A}"/>
              </a:ext>
            </a:extLst>
          </p:cNvPr>
          <p:cNvSpPr>
            <a:spLocks noGrp="1"/>
          </p:cNvSpPr>
          <p:nvPr>
            <p:ph idx="1"/>
            <p:custDataLst>
              <p:tags r:id="rId2"/>
            </p:custDataLst>
          </p:nvPr>
        </p:nvSpPr>
        <p:spPr/>
        <p:txBody>
          <a:bodyPr/>
          <a:lstStyle/>
          <a:p>
            <a:endParaRPr lang="fr-CA" dirty="0"/>
          </a:p>
          <a:p>
            <a:r>
              <a:rPr lang="fr-CA" dirty="0"/>
              <a:t>À Toronto, un comité consultatif communautaire conseille la municipalité sur le financement de la lutte contre l’itinérance, mais il ne se réunit qu’une à deux fois par an, et donne d’office son approbation au programme municipal en matière d’itinérance (p. 95).</a:t>
            </a:r>
          </a:p>
        </p:txBody>
      </p:sp>
    </p:spTree>
    <p:extLst>
      <p:ext uri="{BB962C8B-B14F-4D97-AF65-F5344CB8AC3E}">
        <p14:creationId xmlns:p14="http://schemas.microsoft.com/office/powerpoint/2010/main" val="2766793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7839-A3D8-2C4B-9F58-8D1E79273630}"/>
              </a:ext>
            </a:extLst>
          </p:cNvPr>
          <p:cNvSpPr>
            <a:spLocks noGrp="1"/>
          </p:cNvSpPr>
          <p:nvPr>
            <p:ph type="title"/>
            <p:custDataLst>
              <p:tags r:id="rId1"/>
            </p:custDataLst>
          </p:nvPr>
        </p:nvSpPr>
        <p:spPr/>
        <p:txBody>
          <a:bodyPr/>
          <a:lstStyle/>
          <a:p>
            <a:r>
              <a:rPr lang="fr-CA" dirty="0"/>
              <a:t>Calgary</a:t>
            </a:r>
          </a:p>
        </p:txBody>
      </p:sp>
      <p:sp>
        <p:nvSpPr>
          <p:cNvPr id="3" name="Content Placeholder 2">
            <a:extLst>
              <a:ext uri="{FF2B5EF4-FFF2-40B4-BE49-F238E27FC236}">
                <a16:creationId xmlns:a16="http://schemas.microsoft.com/office/drawing/2014/main" id="{F1DE452C-C7D9-5846-97F6-7908943FAADE}"/>
              </a:ext>
            </a:extLst>
          </p:cNvPr>
          <p:cNvSpPr>
            <a:spLocks noGrp="1"/>
          </p:cNvSpPr>
          <p:nvPr>
            <p:ph idx="1"/>
            <p:custDataLst>
              <p:tags r:id="rId2"/>
            </p:custDataLst>
          </p:nvPr>
        </p:nvSpPr>
        <p:spPr>
          <a:xfrm>
            <a:off x="457200" y="1340768"/>
            <a:ext cx="8229600" cy="4421088"/>
          </a:xfrm>
        </p:spPr>
        <p:txBody>
          <a:bodyPr/>
          <a:lstStyle/>
          <a:p>
            <a:endParaRPr lang="fr-CA" dirty="0"/>
          </a:p>
          <a:p>
            <a:r>
              <a:rPr lang="fr-CA" dirty="0"/>
              <a:t>La Calgary </a:t>
            </a:r>
            <a:r>
              <a:rPr lang="fr-CA" dirty="0" err="1"/>
              <a:t>Homeless</a:t>
            </a:r>
            <a:r>
              <a:rPr lang="fr-CA" dirty="0"/>
              <a:t> </a:t>
            </a:r>
            <a:r>
              <a:rPr lang="fr-CA" dirty="0" err="1"/>
              <a:t>Foundation</a:t>
            </a:r>
            <a:r>
              <a:rPr lang="fr-CA" dirty="0"/>
              <a:t> (CHF) se considère comme la planificatrice du </a:t>
            </a:r>
            <a:r>
              <a:rPr lang="fr-FR" dirty="0"/>
              <a:t>Système de soins au service des itinérants de Calgary </a:t>
            </a:r>
            <a:r>
              <a:rPr lang="fr-CA" dirty="0"/>
              <a:t>(SSSIC).</a:t>
            </a:r>
          </a:p>
          <a:p>
            <a:endParaRPr lang="fr-CA" dirty="0"/>
          </a:p>
          <a:p>
            <a:r>
              <a:rPr lang="fr-CA" dirty="0"/>
              <a:t>Ce rôle comprend plusieurs fonctions, dont le versement annuel d’environ 50 millions de dollars aux organismes à but non lucratif (OBNL) luttant contre l’itinérance à Calgary; le suivi de la performance des programmes financés; la mise en évidence des lacunes dans les services; l’établissement de partenariats entre les OBNL du milieu; et l’incitation au dialogue dans la communauté.</a:t>
            </a:r>
          </a:p>
        </p:txBody>
      </p:sp>
    </p:spTree>
    <p:extLst>
      <p:ext uri="{BB962C8B-B14F-4D97-AF65-F5344CB8AC3E}">
        <p14:creationId xmlns:p14="http://schemas.microsoft.com/office/powerpoint/2010/main" val="30647057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B717-BC8D-8343-A3D4-4E9B66908B0B}"/>
              </a:ext>
            </a:extLst>
          </p:cNvPr>
          <p:cNvSpPr>
            <a:spLocks noGrp="1"/>
          </p:cNvSpPr>
          <p:nvPr>
            <p:ph type="title"/>
            <p:custDataLst>
              <p:tags r:id="rId1"/>
            </p:custDataLst>
          </p:nvPr>
        </p:nvSpPr>
        <p:spPr/>
        <p:txBody>
          <a:bodyPr/>
          <a:lstStyle/>
          <a:p>
            <a:r>
              <a:rPr lang="fr-CA" dirty="0"/>
              <a:t>Fin du module</a:t>
            </a:r>
          </a:p>
        </p:txBody>
      </p:sp>
      <p:sp>
        <p:nvSpPr>
          <p:cNvPr id="3" name="Content Placeholder 2">
            <a:extLst>
              <a:ext uri="{FF2B5EF4-FFF2-40B4-BE49-F238E27FC236}">
                <a16:creationId xmlns:a16="http://schemas.microsoft.com/office/drawing/2014/main" id="{896D7241-B5DE-E940-AFD9-7FFE111C12A4}"/>
              </a:ext>
            </a:extLst>
          </p:cNvPr>
          <p:cNvSpPr>
            <a:spLocks noGrp="1"/>
          </p:cNvSpPr>
          <p:nvPr>
            <p:ph idx="1"/>
            <p:custDataLst>
              <p:tags r:id="rId2"/>
            </p:custDataLst>
          </p:nvPr>
        </p:nvSpPr>
        <p:spPr/>
        <p:txBody>
          <a:bodyPr/>
          <a:lstStyle/>
          <a:p>
            <a:endParaRPr lang="fr-CA" dirty="0"/>
          </a:p>
          <a:p>
            <a:endParaRPr lang="fr-CA" dirty="0"/>
          </a:p>
          <a:p>
            <a:r>
              <a:rPr lang="fr-CA" dirty="0"/>
              <a:t>Qu’en pensez-vous?</a:t>
            </a:r>
          </a:p>
        </p:txBody>
      </p:sp>
    </p:spTree>
    <p:extLst>
      <p:ext uri="{BB962C8B-B14F-4D97-AF65-F5344CB8AC3E}">
        <p14:creationId xmlns:p14="http://schemas.microsoft.com/office/powerpoint/2010/main" val="7403472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custDataLst>
              <p:tags r:id="rId1"/>
            </p:custDataLst>
          </p:nvPr>
        </p:nvSpPr>
        <p:spPr/>
        <p:txBody>
          <a:bodyPr/>
          <a:lstStyle/>
          <a:p>
            <a:pPr algn="ctr" fontAlgn="auto">
              <a:spcAft>
                <a:spcPct val="0"/>
              </a:spcAft>
              <a:defRPr/>
            </a:pPr>
            <a:br>
              <a:rPr lang="fr-CA" dirty="0">
                <a:ea typeface="+mj-ea"/>
                <a:cs typeface="+mj-cs"/>
              </a:rPr>
            </a:br>
            <a:br>
              <a:rPr lang="fr-CA" dirty="0">
                <a:ea typeface="+mj-ea"/>
                <a:cs typeface="+mj-cs"/>
              </a:rPr>
            </a:br>
            <a:r>
              <a:rPr lang="fr-CA" dirty="0">
                <a:ea typeface="+mj-ea"/>
                <a:cs typeface="+mj-cs"/>
              </a:rPr>
              <a:t> </a:t>
            </a:r>
            <a:br>
              <a:rPr lang="fr-CA" dirty="0">
                <a:ea typeface="+mj-ea"/>
                <a:cs typeface="+mj-cs"/>
              </a:rPr>
            </a:br>
            <a:r>
              <a:rPr lang="fr-CA" dirty="0">
                <a:ea typeface="+mj-ea"/>
                <a:cs typeface="+mj-cs"/>
              </a:rPr>
              <a:t>PLANIFICATION DU SYSTÈME</a:t>
            </a: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custDataLst>
              <p:tags r:id="rId2"/>
            </p:custDataLst>
          </p:nvPr>
        </p:nvSpPr>
        <p:spPr>
          <a:xfrm>
            <a:off x="685800" y="3505200"/>
            <a:ext cx="7630616" cy="2804120"/>
          </a:xfrm>
        </p:spPr>
        <p:txBody>
          <a:bodyPr rtlCol="0">
            <a:normAutofit lnSpcReduction="10000"/>
          </a:bodyPr>
          <a:lstStyle/>
          <a:p>
            <a:pPr algn="ctr" fontAlgn="auto">
              <a:spcAft>
                <a:spcPct val="0"/>
              </a:spcAft>
              <a:defRPr/>
            </a:pPr>
            <a:r>
              <a:rPr lang="fr-CA" sz="2000" b="1" dirty="0">
                <a:ea typeface="+mn-ea"/>
                <a:cs typeface="+mn-cs"/>
              </a:rPr>
              <a:t>Nick </a:t>
            </a:r>
            <a:r>
              <a:rPr lang="fr-CA" sz="2000" b="1" dirty="0" err="1">
                <a:ea typeface="+mn-ea"/>
                <a:cs typeface="+mn-cs"/>
              </a:rPr>
              <a:t>Falvo</a:t>
            </a:r>
            <a:r>
              <a:rPr lang="fr-CA" sz="2000" b="1" dirty="0">
                <a:ea typeface="+mn-ea"/>
                <a:cs typeface="+mn-cs"/>
              </a:rPr>
              <a:t>, Ph. D.</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Introduction à l’itinérance</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Préparé pour :</a:t>
            </a:r>
          </a:p>
          <a:p>
            <a:pPr algn="ctr" fontAlgn="auto">
              <a:spcAft>
                <a:spcPct val="0"/>
              </a:spcAft>
              <a:defRPr/>
            </a:pPr>
            <a:r>
              <a:rPr lang="fr-CA" sz="2000" dirty="0">
                <a:ea typeface="+mn-ea"/>
                <a:cs typeface="+mn-cs"/>
              </a:rPr>
              <a:t>Excellence en santé Canada</a:t>
            </a:r>
          </a:p>
          <a:p>
            <a:pPr algn="ctr" fontAlgn="auto">
              <a:spcAft>
                <a:spcPct val="0"/>
              </a:spcAft>
              <a:defRPr/>
            </a:pPr>
            <a:endParaRPr lang="fr-CA" sz="2000" dirty="0">
              <a:ea typeface="+mn-ea"/>
              <a:cs typeface="+mn-cs"/>
            </a:endParaRPr>
          </a:p>
          <a:p>
            <a:pPr algn="ctr" fontAlgn="auto">
              <a:spcAft>
                <a:spcPct val="0"/>
              </a:spcAft>
              <a:defRPr/>
            </a:pPr>
            <a:r>
              <a:rPr lang="fr-CA" sz="2000">
                <a:ea typeface="+mn-ea"/>
                <a:cs typeface="+mn-cs"/>
              </a:rPr>
              <a:t>Les 16 et 17 </a:t>
            </a:r>
            <a:r>
              <a:rPr lang="fr-CA" sz="2000" dirty="0">
                <a:ea typeface="+mn-ea"/>
                <a:cs typeface="+mn-cs"/>
              </a:rPr>
              <a:t>octobre 2024</a:t>
            </a:r>
          </a:p>
          <a:p>
            <a:pPr algn="ctr" fontAlgn="auto">
              <a:spcAft>
                <a:spcPct val="0"/>
              </a:spcAft>
              <a:defRPr/>
            </a:pPr>
            <a:endParaRPr lang="fr-CA" sz="2000" dirty="0">
              <a:ea typeface="+mn-ea"/>
              <a:cs typeface="+mn-cs"/>
            </a:endParaRPr>
          </a:p>
          <a:p>
            <a:pPr fontAlgn="auto">
              <a:spcAft>
                <a:spcPct val="0"/>
              </a:spcAft>
              <a:defRPr/>
            </a:pPr>
            <a:endParaRPr lang="fr-CA" sz="1800" b="1" dirty="0">
              <a:ea typeface="+mn-ea"/>
              <a:cs typeface="+mn-c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custDataLst>
              <p:tags r:id="rId1"/>
            </p:custDataLst>
          </p:nvPr>
        </p:nvSpPr>
        <p:spPr/>
        <p:txBody>
          <a:bodyPr/>
          <a:lstStyle/>
          <a:p>
            <a:pPr algn="ctr" fontAlgn="auto">
              <a:spcAft>
                <a:spcPct val="0"/>
              </a:spcAft>
              <a:defRPr/>
            </a:pPr>
            <a:br>
              <a:rPr lang="fr-CA" dirty="0">
                <a:ea typeface="+mj-ea"/>
                <a:cs typeface="+mj-cs"/>
              </a:rPr>
            </a:br>
            <a:br>
              <a:rPr lang="fr-CA" dirty="0">
                <a:ea typeface="+mj-ea"/>
                <a:cs typeface="+mj-cs"/>
              </a:rPr>
            </a:br>
            <a:r>
              <a:rPr lang="fr-CA" dirty="0">
                <a:ea typeface="+mj-ea"/>
                <a:cs typeface="+mj-cs"/>
              </a:rPr>
              <a:t> </a:t>
            </a:r>
            <a:br>
              <a:rPr lang="fr-CA" dirty="0">
                <a:ea typeface="+mj-ea"/>
                <a:cs typeface="+mj-cs"/>
              </a:rPr>
            </a:br>
            <a:r>
              <a:rPr lang="fr-CA" dirty="0"/>
              <a:t>Dotation en personnel</a:t>
            </a:r>
            <a:endParaRPr lang="fr-CA"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custDataLst>
              <p:tags r:id="rId2"/>
            </p:custDataLst>
          </p:nvPr>
        </p:nvSpPr>
        <p:spPr>
          <a:xfrm>
            <a:off x="685800" y="3505200"/>
            <a:ext cx="7630616" cy="2804120"/>
          </a:xfrm>
        </p:spPr>
        <p:txBody>
          <a:bodyPr rtlCol="0">
            <a:normAutofit lnSpcReduction="10000"/>
          </a:bodyPr>
          <a:lstStyle/>
          <a:p>
            <a:pPr algn="ctr" fontAlgn="auto">
              <a:spcAft>
                <a:spcPct val="0"/>
              </a:spcAft>
              <a:defRPr/>
            </a:pPr>
            <a:r>
              <a:rPr lang="fr-CA" sz="2000" b="1" dirty="0">
                <a:ea typeface="+mn-ea"/>
                <a:cs typeface="+mn-cs"/>
              </a:rPr>
              <a:t>Nick </a:t>
            </a:r>
            <a:r>
              <a:rPr lang="fr-CA" sz="2000" b="1" dirty="0" err="1">
                <a:ea typeface="+mn-ea"/>
                <a:cs typeface="+mn-cs"/>
              </a:rPr>
              <a:t>Falvo</a:t>
            </a:r>
            <a:r>
              <a:rPr lang="fr-CA" sz="2000" b="1" dirty="0">
                <a:ea typeface="+mn-ea"/>
                <a:cs typeface="+mn-cs"/>
              </a:rPr>
              <a:t>, Ph. D.</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Introduction à l’itinérance</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Préparé pour :</a:t>
            </a:r>
          </a:p>
          <a:p>
            <a:pPr algn="ctr" fontAlgn="auto">
              <a:spcAft>
                <a:spcPct val="0"/>
              </a:spcAft>
              <a:defRPr/>
            </a:pPr>
            <a:r>
              <a:rPr lang="fr-CA" sz="2000" dirty="0">
                <a:ea typeface="+mn-ea"/>
                <a:cs typeface="+mn-cs"/>
              </a:rPr>
              <a:t>Excellence en santé Canada</a:t>
            </a:r>
          </a:p>
          <a:p>
            <a:pPr algn="ctr" fontAlgn="auto">
              <a:spcAft>
                <a:spcPct val="0"/>
              </a:spcAft>
              <a:defRPr/>
            </a:pPr>
            <a:endParaRPr lang="fr-CA" sz="2000" dirty="0">
              <a:ea typeface="+mn-ea"/>
              <a:cs typeface="+mn-cs"/>
            </a:endParaRPr>
          </a:p>
          <a:p>
            <a:pPr algn="ctr" fontAlgn="auto">
              <a:spcAft>
                <a:spcPct val="0"/>
              </a:spcAft>
              <a:defRPr/>
            </a:pPr>
            <a:r>
              <a:rPr lang="fr-CA" sz="2000" noProof="0" dirty="0">
                <a:ea typeface="+mn-ea"/>
                <a:cs typeface="+mn-cs"/>
              </a:rPr>
              <a:t>Les 16 et 17 octobre 2024</a:t>
            </a:r>
          </a:p>
          <a:p>
            <a:pPr algn="ctr" fontAlgn="auto">
              <a:spcAft>
                <a:spcPct val="0"/>
              </a:spcAft>
              <a:defRPr/>
            </a:pPr>
            <a:endParaRPr lang="fr-CA" sz="2000" dirty="0">
              <a:ea typeface="+mn-ea"/>
              <a:cs typeface="+mn-cs"/>
            </a:endParaRPr>
          </a:p>
          <a:p>
            <a:pPr fontAlgn="auto">
              <a:spcAft>
                <a:spcPct val="0"/>
              </a:spcAft>
              <a:defRPr/>
            </a:pPr>
            <a:endParaRPr lang="fr-CA" sz="1800" b="1" dirty="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0C3E-35F0-364F-8A72-434C9DF76D2E}"/>
              </a:ext>
            </a:extLst>
          </p:cNvPr>
          <p:cNvSpPr>
            <a:spLocks noGrp="1"/>
          </p:cNvSpPr>
          <p:nvPr>
            <p:ph type="title"/>
            <p:custDataLst>
              <p:tags r:id="rId1"/>
            </p:custDataLst>
          </p:nvPr>
        </p:nvSpPr>
        <p:spPr/>
        <p:txBody>
          <a:bodyPr/>
          <a:lstStyle/>
          <a:p>
            <a:r>
              <a:rPr lang="fr-CA" dirty="0"/>
              <a:t>Programme</a:t>
            </a:r>
          </a:p>
        </p:txBody>
      </p:sp>
      <p:sp>
        <p:nvSpPr>
          <p:cNvPr id="3" name="Content Placeholder 2">
            <a:extLst>
              <a:ext uri="{FF2B5EF4-FFF2-40B4-BE49-F238E27FC236}">
                <a16:creationId xmlns:a16="http://schemas.microsoft.com/office/drawing/2014/main" id="{B64FA468-654E-564C-B557-47D7A64F9366}"/>
              </a:ext>
            </a:extLst>
          </p:cNvPr>
          <p:cNvSpPr>
            <a:spLocks noGrp="1"/>
          </p:cNvSpPr>
          <p:nvPr>
            <p:ph idx="1"/>
            <p:custDataLst>
              <p:tags r:id="rId2"/>
            </p:custDataLst>
          </p:nvPr>
        </p:nvSpPr>
        <p:spPr/>
        <p:txBody>
          <a:bodyPr/>
          <a:lstStyle/>
          <a:p>
            <a:pPr marL="0" indent="0">
              <a:buNone/>
            </a:pPr>
            <a:endParaRPr lang="fr-CA" dirty="0"/>
          </a:p>
          <a:p>
            <a:r>
              <a:rPr lang="fr-CA" dirty="0" err="1"/>
              <a:t>Waegemakers</a:t>
            </a:r>
            <a:r>
              <a:rPr lang="fr-CA" dirty="0"/>
              <a:t> Schiff et Lane, 2019</a:t>
            </a:r>
          </a:p>
          <a:p>
            <a:endParaRPr lang="fr-CA" dirty="0"/>
          </a:p>
          <a:p>
            <a:r>
              <a:rPr lang="fr-CA" dirty="0"/>
              <a:t>Conseils de Brandy Payne</a:t>
            </a:r>
          </a:p>
          <a:p>
            <a:endParaRPr lang="fr-CA" dirty="0"/>
          </a:p>
        </p:txBody>
      </p:sp>
    </p:spTree>
    <p:extLst>
      <p:ext uri="{BB962C8B-B14F-4D97-AF65-F5344CB8AC3E}">
        <p14:creationId xmlns:p14="http://schemas.microsoft.com/office/powerpoint/2010/main" val="11011360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5154-97BF-914F-89E9-9523E032D1BC}"/>
              </a:ext>
            </a:extLst>
          </p:cNvPr>
          <p:cNvSpPr>
            <a:spLocks noGrp="1"/>
          </p:cNvSpPr>
          <p:nvPr>
            <p:ph type="title"/>
            <p:custDataLst>
              <p:tags r:id="rId1"/>
            </p:custDataLst>
          </p:nvPr>
        </p:nvSpPr>
        <p:spPr/>
        <p:txBody>
          <a:bodyPr/>
          <a:lstStyle/>
          <a:p>
            <a:r>
              <a:rPr lang="fr-CA" dirty="0" err="1"/>
              <a:t>Waegemakers</a:t>
            </a:r>
            <a:r>
              <a:rPr lang="fr-CA" dirty="0"/>
              <a:t> Schiff et Lane, 2019</a:t>
            </a:r>
          </a:p>
        </p:txBody>
      </p:sp>
      <p:pic>
        <p:nvPicPr>
          <p:cNvPr id="5" name="Content Placeholder 4" descr="A screenshot of a cell phone&#10;&#10;Description automatically generated">
            <a:extLst>
              <a:ext uri="{FF2B5EF4-FFF2-40B4-BE49-F238E27FC236}">
                <a16:creationId xmlns:a16="http://schemas.microsoft.com/office/drawing/2014/main" id="{FC4DC981-B050-7E41-A5B2-0FDAFB2F5563}"/>
              </a:ext>
            </a:extLst>
          </p:cNvPr>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457200" y="1926624"/>
            <a:ext cx="8229600" cy="3768340"/>
          </a:xfrm>
        </p:spPr>
      </p:pic>
    </p:spTree>
    <p:extLst>
      <p:ext uri="{BB962C8B-B14F-4D97-AF65-F5344CB8AC3E}">
        <p14:creationId xmlns:p14="http://schemas.microsoft.com/office/powerpoint/2010/main" val="7876532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4F07-8B43-D6DB-0101-F01F58DB4074}"/>
              </a:ext>
            </a:extLst>
          </p:cNvPr>
          <p:cNvSpPr>
            <a:spLocks noGrp="1"/>
          </p:cNvSpPr>
          <p:nvPr>
            <p:ph type="title"/>
            <p:custDataLst>
              <p:tags r:id="rId1"/>
            </p:custDataLst>
          </p:nvPr>
        </p:nvSpPr>
        <p:spPr/>
        <p:txBody>
          <a:bodyPr>
            <a:noAutofit/>
          </a:bodyPr>
          <a:lstStyle/>
          <a:p>
            <a:r>
              <a:rPr lang="fr-CA" sz="3200" dirty="0" err="1"/>
              <a:t>Waegemakers</a:t>
            </a:r>
            <a:r>
              <a:rPr lang="fr-CA" sz="3200" dirty="0"/>
              <a:t> Schiff et Lane, 2019 (suite)</a:t>
            </a:r>
          </a:p>
        </p:txBody>
      </p:sp>
      <p:sp>
        <p:nvSpPr>
          <p:cNvPr id="3" name="Content Placeholder 2">
            <a:extLst>
              <a:ext uri="{FF2B5EF4-FFF2-40B4-BE49-F238E27FC236}">
                <a16:creationId xmlns:a16="http://schemas.microsoft.com/office/drawing/2014/main" id="{86C0E0F7-32AC-DE59-AC8E-A4F2CB47F8A9}"/>
              </a:ext>
            </a:extLst>
          </p:cNvPr>
          <p:cNvSpPr>
            <a:spLocks noGrp="1"/>
          </p:cNvSpPr>
          <p:nvPr>
            <p:ph idx="1"/>
            <p:custDataLst>
              <p:tags r:id="rId2"/>
            </p:custDataLst>
          </p:nvPr>
        </p:nvSpPr>
        <p:spPr/>
        <p:txBody>
          <a:bodyPr/>
          <a:lstStyle/>
          <a:p>
            <a:endParaRPr lang="fr-CA" dirty="0"/>
          </a:p>
          <a:p>
            <a:r>
              <a:rPr lang="fr-CA" dirty="0"/>
              <a:t>Le trouble de stress post-traumatique (TSPT) renvoie à un groupe de symptômes que vivent certaines personnes après une expérience accaparante, effrayante ou terrifiante et qui excède leur capacité à tenir le coup. Le TSPT comprend des symptômes intrusifs comme l’apparition de souvenirs ou des cauchemars, des symptômes d’évitement comme le retrait social, la diminution de la spontanéité ou l’émoussement émotionnel, et des symptômes d’hyperexcitation comme des problèmes de concentration, de l’irritabilité et un état de vigilance constante à la recherche de dangers.</a:t>
            </a:r>
          </a:p>
        </p:txBody>
      </p:sp>
    </p:spTree>
    <p:extLst>
      <p:ext uri="{BB962C8B-B14F-4D97-AF65-F5344CB8AC3E}">
        <p14:creationId xmlns:p14="http://schemas.microsoft.com/office/powerpoint/2010/main" val="31897747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7C8B-5B92-FD44-A913-09D696551076}"/>
              </a:ext>
            </a:extLst>
          </p:cNvPr>
          <p:cNvSpPr>
            <a:spLocks noGrp="1"/>
          </p:cNvSpPr>
          <p:nvPr>
            <p:ph type="title"/>
            <p:custDataLst>
              <p:tags r:id="rId1"/>
            </p:custDataLst>
          </p:nvPr>
        </p:nvSpPr>
        <p:spPr/>
        <p:txBody>
          <a:bodyPr>
            <a:noAutofit/>
          </a:bodyPr>
          <a:lstStyle/>
          <a:p>
            <a:r>
              <a:rPr lang="fr-CA" sz="3200" dirty="0" err="1"/>
              <a:t>Waegemakers</a:t>
            </a:r>
            <a:r>
              <a:rPr lang="fr-CA" sz="3200" dirty="0"/>
              <a:t> Schiff et Lane, 2019 (suite)</a:t>
            </a:r>
          </a:p>
        </p:txBody>
      </p:sp>
      <p:sp>
        <p:nvSpPr>
          <p:cNvPr id="3" name="Content Placeholder 2">
            <a:extLst>
              <a:ext uri="{FF2B5EF4-FFF2-40B4-BE49-F238E27FC236}">
                <a16:creationId xmlns:a16="http://schemas.microsoft.com/office/drawing/2014/main" id="{A39DE1B2-ED76-5647-8B11-6A504D0E0CC9}"/>
              </a:ext>
            </a:extLst>
          </p:cNvPr>
          <p:cNvSpPr>
            <a:spLocks noGrp="1"/>
          </p:cNvSpPr>
          <p:nvPr>
            <p:ph idx="1"/>
            <p:custDataLst>
              <p:tags r:id="rId2"/>
            </p:custDataLst>
          </p:nvPr>
        </p:nvSpPr>
        <p:spPr>
          <a:xfrm>
            <a:off x="395536" y="1028700"/>
            <a:ext cx="8229600" cy="4421088"/>
          </a:xfrm>
        </p:spPr>
        <p:txBody>
          <a:bodyPr/>
          <a:lstStyle/>
          <a:p>
            <a:endParaRPr lang="fr-CA" dirty="0"/>
          </a:p>
          <a:p>
            <a:r>
              <a:rPr lang="fr-CA" dirty="0"/>
              <a:t>Une équipe de recherche a mené des sondages auprès de 472 membres du personnel de terrain des services aux personnes en situation d’itinérance.</a:t>
            </a:r>
          </a:p>
          <a:p>
            <a:endParaRPr lang="fr-CA" dirty="0"/>
          </a:p>
          <a:p>
            <a:r>
              <a:rPr lang="fr-CA" dirty="0"/>
              <a:t>23 organismes à Calgary et à Edmonton.</a:t>
            </a:r>
          </a:p>
          <a:p>
            <a:endParaRPr lang="fr-CA" dirty="0"/>
          </a:p>
          <a:p>
            <a:r>
              <a:rPr lang="fr-CA" dirty="0"/>
              <a:t>Selon l’étude, le personnel de ce domaine présente un taux de TSPT plus élevé que le personnel d’autres services à la population (y compris les forces de l’ordre, le personnel paramédical et le personnel infirmier des urgences).</a:t>
            </a:r>
          </a:p>
          <a:p>
            <a:endParaRPr lang="fr-CA" dirty="0"/>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16688326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A1B1-B71B-6149-ACC3-BC174277954D}"/>
              </a:ext>
            </a:extLst>
          </p:cNvPr>
          <p:cNvSpPr>
            <a:spLocks noGrp="1"/>
          </p:cNvSpPr>
          <p:nvPr>
            <p:ph type="title"/>
            <p:custDataLst>
              <p:tags r:id="rId1"/>
            </p:custDataLst>
          </p:nvPr>
        </p:nvSpPr>
        <p:spPr/>
        <p:txBody>
          <a:bodyPr/>
          <a:lstStyle/>
          <a:p>
            <a:r>
              <a:rPr lang="fr-CA" dirty="0"/>
              <a:t>Facteurs possibles</a:t>
            </a:r>
          </a:p>
        </p:txBody>
      </p:sp>
      <p:sp>
        <p:nvSpPr>
          <p:cNvPr id="3" name="Content Placeholder 2">
            <a:extLst>
              <a:ext uri="{FF2B5EF4-FFF2-40B4-BE49-F238E27FC236}">
                <a16:creationId xmlns:a16="http://schemas.microsoft.com/office/drawing/2014/main" id="{41147665-9199-9743-9347-817AE858D83F}"/>
              </a:ext>
            </a:extLst>
          </p:cNvPr>
          <p:cNvSpPr>
            <a:spLocks noGrp="1"/>
          </p:cNvSpPr>
          <p:nvPr>
            <p:ph idx="1"/>
            <p:custDataLst>
              <p:tags r:id="rId2"/>
            </p:custDataLst>
          </p:nvPr>
        </p:nvSpPr>
        <p:spPr/>
        <p:txBody>
          <a:bodyPr/>
          <a:lstStyle/>
          <a:p>
            <a:endParaRPr lang="fr-CA" dirty="0"/>
          </a:p>
          <a:p>
            <a:r>
              <a:rPr lang="fr-CA" dirty="0"/>
              <a:t>Un bon nombre de ces personnes ont du vécu expérientiel (donc les événements peuvent rappeler de mauvais souvenirs).</a:t>
            </a:r>
          </a:p>
          <a:p>
            <a:endParaRPr lang="fr-CA" dirty="0"/>
          </a:p>
          <a:p>
            <a:r>
              <a:rPr lang="fr-CA" dirty="0"/>
              <a:t>« Personnalités poreuses ».</a:t>
            </a:r>
          </a:p>
          <a:p>
            <a:endParaRPr lang="fr-CA" dirty="0"/>
          </a:p>
          <a:p>
            <a:r>
              <a:rPr lang="fr-CA" dirty="0"/>
              <a:t>Beaucoup de temps passé avec les mêmes usagères et usagers (jour après jour).</a:t>
            </a:r>
          </a:p>
          <a:p>
            <a:endParaRPr lang="fr-CA" dirty="0"/>
          </a:p>
        </p:txBody>
      </p:sp>
    </p:spTree>
    <p:extLst>
      <p:ext uri="{BB962C8B-B14F-4D97-AF65-F5344CB8AC3E}">
        <p14:creationId xmlns:p14="http://schemas.microsoft.com/office/powerpoint/2010/main" val="13509246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F3A0-D061-7044-A2D3-46A3D53A9AD6}"/>
              </a:ext>
            </a:extLst>
          </p:cNvPr>
          <p:cNvSpPr>
            <a:spLocks noGrp="1"/>
          </p:cNvSpPr>
          <p:nvPr>
            <p:ph type="title"/>
            <p:custDataLst>
              <p:tags r:id="rId1"/>
            </p:custDataLst>
          </p:nvPr>
        </p:nvSpPr>
        <p:spPr/>
        <p:txBody>
          <a:bodyPr/>
          <a:lstStyle/>
          <a:p>
            <a:r>
              <a:rPr lang="fr-CA" dirty="0"/>
              <a:t>Facteurs possibles (suite)</a:t>
            </a:r>
          </a:p>
        </p:txBody>
      </p:sp>
      <p:sp>
        <p:nvSpPr>
          <p:cNvPr id="3" name="Content Placeholder 2">
            <a:extLst>
              <a:ext uri="{FF2B5EF4-FFF2-40B4-BE49-F238E27FC236}">
                <a16:creationId xmlns:a16="http://schemas.microsoft.com/office/drawing/2014/main" id="{8C9EDE0A-F7EF-EA44-8696-ED8AB8538960}"/>
              </a:ext>
            </a:extLst>
          </p:cNvPr>
          <p:cNvSpPr>
            <a:spLocks noGrp="1"/>
          </p:cNvSpPr>
          <p:nvPr>
            <p:ph idx="1"/>
            <p:custDataLst>
              <p:tags r:id="rId2"/>
            </p:custDataLst>
          </p:nvPr>
        </p:nvSpPr>
        <p:spPr/>
        <p:txBody>
          <a:bodyPr/>
          <a:lstStyle/>
          <a:p>
            <a:pPr marL="0" indent="0">
              <a:buNone/>
            </a:pPr>
            <a:endParaRPr lang="fr-CA" dirty="0"/>
          </a:p>
          <a:p>
            <a:r>
              <a:rPr lang="fr-CA" dirty="0"/>
              <a:t>Les membres du personnel occupent plusieurs emplois (et travaillent de longues heures).</a:t>
            </a:r>
          </a:p>
          <a:p>
            <a:endParaRPr lang="fr-CA" dirty="0"/>
          </a:p>
          <a:p>
            <a:r>
              <a:rPr lang="fr-CA" dirty="0"/>
              <a:t>Mauvais équilibre travail-vie personnelle (par exemple, fins de semaine et vacances).</a:t>
            </a:r>
          </a:p>
          <a:p>
            <a:endParaRPr lang="fr-CA" dirty="0"/>
          </a:p>
          <a:p>
            <a:r>
              <a:rPr lang="fr-CA" dirty="0"/>
              <a:t>Sentiment d’impuissance (en partie causé par les pénuries de logements).</a:t>
            </a:r>
          </a:p>
          <a:p>
            <a:endParaRPr lang="fr-CA" dirty="0"/>
          </a:p>
          <a:p>
            <a:endParaRPr lang="fr-CA" dirty="0"/>
          </a:p>
        </p:txBody>
      </p:sp>
    </p:spTree>
    <p:extLst>
      <p:ext uri="{BB962C8B-B14F-4D97-AF65-F5344CB8AC3E}">
        <p14:creationId xmlns:p14="http://schemas.microsoft.com/office/powerpoint/2010/main" val="23736044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315A-F749-A147-A99D-F74BF402DE32}"/>
              </a:ext>
            </a:extLst>
          </p:cNvPr>
          <p:cNvSpPr>
            <a:spLocks noGrp="1"/>
          </p:cNvSpPr>
          <p:nvPr>
            <p:ph type="title"/>
            <p:custDataLst>
              <p:tags r:id="rId1"/>
            </p:custDataLst>
          </p:nvPr>
        </p:nvSpPr>
        <p:spPr/>
        <p:txBody>
          <a:bodyPr/>
          <a:lstStyle/>
          <a:p>
            <a:endParaRPr lang="fr-CA" noProof="0" dirty="0"/>
          </a:p>
        </p:txBody>
      </p:sp>
      <p:sp>
        <p:nvSpPr>
          <p:cNvPr id="3" name="Content Placeholder 2">
            <a:extLst>
              <a:ext uri="{FF2B5EF4-FFF2-40B4-BE49-F238E27FC236}">
                <a16:creationId xmlns:a16="http://schemas.microsoft.com/office/drawing/2014/main" id="{C4364234-413A-7348-88CE-300D4E4EA3D8}"/>
              </a:ext>
            </a:extLst>
          </p:cNvPr>
          <p:cNvSpPr>
            <a:spLocks noGrp="1"/>
          </p:cNvSpPr>
          <p:nvPr>
            <p:ph idx="1"/>
            <p:custDataLst>
              <p:tags r:id="rId2"/>
            </p:custDataLst>
          </p:nvPr>
        </p:nvSpPr>
        <p:spPr/>
        <p:txBody>
          <a:bodyPr/>
          <a:lstStyle/>
          <a:p>
            <a:endParaRPr lang="fr-CA" dirty="0"/>
          </a:p>
          <a:p>
            <a:pPr marL="0" indent="0">
              <a:buNone/>
            </a:pPr>
            <a:endParaRPr lang="fr-CA" dirty="0"/>
          </a:p>
          <a:p>
            <a:pPr marL="0" indent="0" algn="ctr">
              <a:buNone/>
            </a:pPr>
            <a:r>
              <a:rPr lang="fr-CA" sz="3200" dirty="0"/>
              <a:t>Donc… que peut-on faire pour résoudre le problème?</a:t>
            </a:r>
          </a:p>
        </p:txBody>
      </p:sp>
    </p:spTree>
    <p:extLst>
      <p:ext uri="{BB962C8B-B14F-4D97-AF65-F5344CB8AC3E}">
        <p14:creationId xmlns:p14="http://schemas.microsoft.com/office/powerpoint/2010/main" val="37158944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30BE-8731-5648-AE45-349CB64DB78A}"/>
              </a:ext>
            </a:extLst>
          </p:cNvPr>
          <p:cNvSpPr>
            <a:spLocks noGrp="1"/>
          </p:cNvSpPr>
          <p:nvPr>
            <p:ph type="title"/>
            <p:custDataLst>
              <p:tags r:id="rId1"/>
            </p:custDataLst>
          </p:nvPr>
        </p:nvSpPr>
        <p:spPr/>
        <p:txBody>
          <a:bodyPr>
            <a:noAutofit/>
          </a:bodyPr>
          <a:lstStyle/>
          <a:p>
            <a:r>
              <a:rPr lang="fr-CA" sz="2800" dirty="0"/>
              <a:t>Brandy Payne, consultante en santé mentale en milieu de travail</a:t>
            </a:r>
          </a:p>
        </p:txBody>
      </p:sp>
      <p:pic>
        <p:nvPicPr>
          <p:cNvPr id="5" name="Content Placeholder 4" descr="A screenshot of a person&#10;&#10;Description automatically generated">
            <a:extLst>
              <a:ext uri="{FF2B5EF4-FFF2-40B4-BE49-F238E27FC236}">
                <a16:creationId xmlns:a16="http://schemas.microsoft.com/office/drawing/2014/main" id="{95A8EF24-156A-FD49-8970-F3C26980A3E0}"/>
              </a:ext>
            </a:extLst>
          </p:cNvPr>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358115" y="1600200"/>
            <a:ext cx="6427770" cy="4421188"/>
          </a:xfrm>
        </p:spPr>
      </p:pic>
    </p:spTree>
    <p:extLst>
      <p:ext uri="{BB962C8B-B14F-4D97-AF65-F5344CB8AC3E}">
        <p14:creationId xmlns:p14="http://schemas.microsoft.com/office/powerpoint/2010/main" val="7521645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651A-C5FD-0A4A-9DB9-FE45D7E8096C}"/>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C3FF96C7-DEB5-D447-AC55-055F431D8C2A}"/>
              </a:ext>
            </a:extLst>
          </p:cNvPr>
          <p:cNvSpPr>
            <a:spLocks noGrp="1"/>
          </p:cNvSpPr>
          <p:nvPr>
            <p:ph idx="1"/>
            <p:custDataLst>
              <p:tags r:id="rId2"/>
            </p:custDataLst>
          </p:nvPr>
        </p:nvSpPr>
        <p:spPr/>
        <p:txBody>
          <a:bodyPr/>
          <a:lstStyle/>
          <a:p>
            <a:pPr marL="0" indent="0">
              <a:buNone/>
            </a:pPr>
            <a:endParaRPr lang="fr-CA" dirty="0"/>
          </a:p>
          <a:p>
            <a:pPr marL="457200" indent="-457200">
              <a:buAutoNum type="arabicPeriod"/>
            </a:pPr>
            <a:r>
              <a:rPr lang="fr-CA" b="1" dirty="0"/>
              <a:t>Parlez-en.</a:t>
            </a:r>
          </a:p>
          <a:p>
            <a:pPr marL="457200" indent="-457200">
              <a:buAutoNum type="arabicPeriod"/>
            </a:pPr>
            <a:endParaRPr lang="fr-CA" dirty="0"/>
          </a:p>
          <a:p>
            <a:r>
              <a:rPr lang="fr-CA" dirty="0"/>
              <a:t>Discutez du fait que, dans le domaine, le traumatisme est la norme, et non l’exception (et qu’il nécessite le bon type de soutien).</a:t>
            </a:r>
          </a:p>
          <a:p>
            <a:endParaRPr lang="fr-CA" dirty="0"/>
          </a:p>
          <a:p>
            <a:r>
              <a:rPr lang="fr-CA" dirty="0"/>
              <a:t>Parlez de la recherche.</a:t>
            </a:r>
          </a:p>
          <a:p>
            <a:endParaRPr lang="fr-CA" dirty="0"/>
          </a:p>
        </p:txBody>
      </p:sp>
    </p:spTree>
    <p:extLst>
      <p:ext uri="{BB962C8B-B14F-4D97-AF65-F5344CB8AC3E}">
        <p14:creationId xmlns:p14="http://schemas.microsoft.com/office/powerpoint/2010/main" val="7053005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F6FF-EFAA-3F47-AB8E-960E0718A77D}"/>
              </a:ext>
            </a:extLst>
          </p:cNvPr>
          <p:cNvSpPr>
            <a:spLocks noGrp="1"/>
          </p:cNvSpPr>
          <p:nvPr>
            <p:ph type="title"/>
            <p:custDataLst>
              <p:tags r:id="rId1"/>
            </p:custDataLst>
          </p:nvPr>
        </p:nvSpPr>
        <p:spPr/>
        <p:txBody>
          <a:bodyPr/>
          <a:lstStyle/>
          <a:p>
            <a:r>
              <a:rPr lang="fr-CA" dirty="0"/>
              <a:t>Programme</a:t>
            </a:r>
          </a:p>
        </p:txBody>
      </p:sp>
      <p:sp>
        <p:nvSpPr>
          <p:cNvPr id="3" name="Content Placeholder 2">
            <a:extLst>
              <a:ext uri="{FF2B5EF4-FFF2-40B4-BE49-F238E27FC236}">
                <a16:creationId xmlns:a16="http://schemas.microsoft.com/office/drawing/2014/main" id="{54F1A5C6-7721-8B44-9350-4A8970D8AF3A}"/>
              </a:ext>
            </a:extLst>
          </p:cNvPr>
          <p:cNvSpPr>
            <a:spLocks noGrp="1"/>
          </p:cNvSpPr>
          <p:nvPr>
            <p:ph idx="1"/>
            <p:custDataLst>
              <p:tags r:id="rId2"/>
            </p:custDataLst>
          </p:nvPr>
        </p:nvSpPr>
        <p:spPr/>
        <p:txBody>
          <a:bodyPr/>
          <a:lstStyle/>
          <a:p>
            <a:endParaRPr lang="fr-CA" dirty="0"/>
          </a:p>
          <a:p>
            <a:r>
              <a:rPr lang="fr-CA" dirty="0"/>
              <a:t>Nichols et </a:t>
            </a:r>
            <a:r>
              <a:rPr lang="fr-CA" dirty="0" err="1"/>
              <a:t>Doberstein</a:t>
            </a:r>
            <a:r>
              <a:rPr lang="fr-CA" dirty="0"/>
              <a:t>, 2016</a:t>
            </a:r>
          </a:p>
          <a:p>
            <a:endParaRPr lang="fr-CA" dirty="0"/>
          </a:p>
          <a:p>
            <a:r>
              <a:rPr lang="fr-CA" dirty="0" err="1"/>
              <a:t>Doberstein</a:t>
            </a:r>
            <a:r>
              <a:rPr lang="fr-CA" dirty="0"/>
              <a:t>, 2016</a:t>
            </a:r>
          </a:p>
          <a:p>
            <a:endParaRPr lang="fr-CA" dirty="0"/>
          </a:p>
          <a:p>
            <a:r>
              <a:rPr lang="fr-CA" dirty="0"/>
              <a:t>Calgary</a:t>
            </a:r>
          </a:p>
          <a:p>
            <a:pPr marL="0" indent="0">
              <a:buNone/>
            </a:pPr>
            <a:endParaRPr lang="fr-CA" dirty="0"/>
          </a:p>
        </p:txBody>
      </p:sp>
    </p:spTree>
    <p:extLst>
      <p:ext uri="{BB962C8B-B14F-4D97-AF65-F5344CB8AC3E}">
        <p14:creationId xmlns:p14="http://schemas.microsoft.com/office/powerpoint/2010/main" val="36999882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2AA5-49B5-914C-AFE0-C2DCD9E580ED}"/>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03C0AD13-DD0D-7949-8240-8E645FB0C250}"/>
              </a:ext>
            </a:extLst>
          </p:cNvPr>
          <p:cNvSpPr>
            <a:spLocks noGrp="1"/>
          </p:cNvSpPr>
          <p:nvPr>
            <p:ph idx="1"/>
            <p:custDataLst>
              <p:tags r:id="rId2"/>
            </p:custDataLst>
          </p:nvPr>
        </p:nvSpPr>
        <p:spPr/>
        <p:txBody>
          <a:bodyPr/>
          <a:lstStyle/>
          <a:p>
            <a:pPr marL="0" indent="0">
              <a:buNone/>
            </a:pPr>
            <a:endParaRPr lang="fr-CA" dirty="0"/>
          </a:p>
          <a:p>
            <a:r>
              <a:rPr lang="fr-CA" dirty="0"/>
              <a:t>Normalisez le traumatisme.</a:t>
            </a:r>
          </a:p>
          <a:p>
            <a:pPr marL="0" indent="0">
              <a:buNone/>
            </a:pPr>
            <a:endParaRPr lang="fr-CA" dirty="0"/>
          </a:p>
          <a:p>
            <a:r>
              <a:rPr lang="fr-CA" dirty="0"/>
              <a:t>Et normalisez le fait que la prévention et le soutien sont essentiels.</a:t>
            </a:r>
          </a:p>
          <a:p>
            <a:pPr marL="0" indent="0">
              <a:buNone/>
            </a:pPr>
            <a:endParaRPr lang="fr-CA" dirty="0"/>
          </a:p>
          <a:p>
            <a:r>
              <a:rPr lang="fr-CA" dirty="0"/>
              <a:t>Parlez-en comme si vous parliez du risque de blessure physique dans les sports professionnels.</a:t>
            </a:r>
          </a:p>
          <a:p>
            <a:endParaRPr lang="fr-CA" dirty="0"/>
          </a:p>
          <a:p>
            <a:endParaRPr lang="fr-CA" dirty="0"/>
          </a:p>
        </p:txBody>
      </p:sp>
    </p:spTree>
    <p:extLst>
      <p:ext uri="{BB962C8B-B14F-4D97-AF65-F5344CB8AC3E}">
        <p14:creationId xmlns:p14="http://schemas.microsoft.com/office/powerpoint/2010/main" val="2945361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F283-26D1-5F49-A320-E0A527407F6C}"/>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73D3AEF8-2999-B34F-95C1-1619336E5421}"/>
              </a:ext>
            </a:extLst>
          </p:cNvPr>
          <p:cNvSpPr>
            <a:spLocks noGrp="1"/>
          </p:cNvSpPr>
          <p:nvPr>
            <p:ph idx="1"/>
            <p:custDataLst>
              <p:tags r:id="rId2"/>
            </p:custDataLst>
          </p:nvPr>
        </p:nvSpPr>
        <p:spPr/>
        <p:txBody>
          <a:bodyPr/>
          <a:lstStyle/>
          <a:p>
            <a:pPr marL="0" indent="0">
              <a:buNone/>
            </a:pPr>
            <a:endParaRPr lang="fr-CA" dirty="0"/>
          </a:p>
          <a:p>
            <a:pPr marL="0" indent="0">
              <a:buNone/>
            </a:pPr>
            <a:r>
              <a:rPr lang="fr-CA" b="1" dirty="0"/>
              <a:t>2. Informez les gens des programmes de soutien.</a:t>
            </a:r>
          </a:p>
          <a:p>
            <a:pPr marL="0" indent="0">
              <a:buNone/>
            </a:pPr>
            <a:endParaRPr lang="fr-CA" dirty="0"/>
          </a:p>
          <a:p>
            <a:r>
              <a:rPr lang="fr-CA" dirty="0"/>
              <a:t>Votre organisme dispose-t-il d’un régime de prestations bonifiées (comprenant de l’aide psychologique et des programmes d’aide aux employées et employés)?</a:t>
            </a:r>
          </a:p>
          <a:p>
            <a:pPr marL="0" indent="0">
              <a:buNone/>
            </a:pPr>
            <a:endParaRPr lang="fr-CA" dirty="0"/>
          </a:p>
          <a:p>
            <a:pPr marL="0" indent="0">
              <a:buNone/>
            </a:pPr>
            <a:endParaRPr lang="fr-CA" dirty="0"/>
          </a:p>
        </p:txBody>
      </p:sp>
    </p:spTree>
    <p:extLst>
      <p:ext uri="{BB962C8B-B14F-4D97-AF65-F5344CB8AC3E}">
        <p14:creationId xmlns:p14="http://schemas.microsoft.com/office/powerpoint/2010/main" val="5029629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6A19-8F63-B948-92AC-D94B68494872}"/>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006CF8AF-E0CC-124D-8481-0B2D4F401A2E}"/>
              </a:ext>
            </a:extLst>
          </p:cNvPr>
          <p:cNvSpPr>
            <a:spLocks noGrp="1"/>
          </p:cNvSpPr>
          <p:nvPr>
            <p:ph idx="1"/>
            <p:custDataLst>
              <p:tags r:id="rId2"/>
            </p:custDataLst>
          </p:nvPr>
        </p:nvSpPr>
        <p:spPr/>
        <p:txBody>
          <a:bodyPr/>
          <a:lstStyle/>
          <a:p>
            <a:endParaRPr lang="fr-CA" dirty="0"/>
          </a:p>
          <a:p>
            <a:r>
              <a:rPr lang="fr-CA" dirty="0"/>
              <a:t>Votre organisme propose-t-il des congés maladie, des congés personnels ou des politiques de retour au travail en cas d’invalidité de courte ou de longue durée?</a:t>
            </a:r>
          </a:p>
          <a:p>
            <a:endParaRPr lang="fr-CA" dirty="0"/>
          </a:p>
          <a:p>
            <a:r>
              <a:rPr lang="fr-CA" dirty="0"/>
              <a:t>Votre organisme propose-t-il des accommodements pour les problèmes de santé mentale? On propose souvent des conditions de travail modifiées en cas de blessure physique, mais avez-vous un plan pour les blessures mentales?</a:t>
            </a:r>
          </a:p>
        </p:txBody>
      </p:sp>
    </p:spTree>
    <p:extLst>
      <p:ext uri="{BB962C8B-B14F-4D97-AF65-F5344CB8AC3E}">
        <p14:creationId xmlns:p14="http://schemas.microsoft.com/office/powerpoint/2010/main" val="25792868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62C7-34F6-B04B-ABE8-390504CD9A4C}"/>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4D6D5398-BCE7-194F-BDF4-0A800A818E0A}"/>
              </a:ext>
            </a:extLst>
          </p:cNvPr>
          <p:cNvSpPr>
            <a:spLocks noGrp="1"/>
          </p:cNvSpPr>
          <p:nvPr>
            <p:ph idx="1"/>
            <p:custDataLst>
              <p:tags r:id="rId2"/>
            </p:custDataLst>
          </p:nvPr>
        </p:nvSpPr>
        <p:spPr/>
        <p:txBody>
          <a:bodyPr/>
          <a:lstStyle/>
          <a:p>
            <a:pPr marL="0" indent="0">
              <a:buNone/>
            </a:pPr>
            <a:endParaRPr lang="fr-CA" dirty="0"/>
          </a:p>
          <a:p>
            <a:r>
              <a:rPr lang="fr-CA" dirty="0"/>
              <a:t>Si vous avez mis en place de tels programmes de soutien, veillez à ce que le personnel les connaisse et faites le suivi de leur utilisation (peu d’employeurs le font).</a:t>
            </a:r>
          </a:p>
          <a:p>
            <a:pPr marL="0" indent="0">
              <a:buNone/>
            </a:pPr>
            <a:endParaRPr lang="fr-CA" dirty="0"/>
          </a:p>
          <a:p>
            <a:r>
              <a:rPr lang="fr-CA" dirty="0"/>
              <a:t>Par exemple, votre personnel utilise-t-il le programme d’aide aux employées et employés (PAE)? Votre fournisseur d’assurances peut vous le dire.</a:t>
            </a:r>
          </a:p>
          <a:p>
            <a:endParaRPr lang="fr-CA" dirty="0"/>
          </a:p>
          <a:p>
            <a:endParaRPr lang="fr-CA" dirty="0"/>
          </a:p>
        </p:txBody>
      </p:sp>
    </p:spTree>
    <p:extLst>
      <p:ext uri="{BB962C8B-B14F-4D97-AF65-F5344CB8AC3E}">
        <p14:creationId xmlns:p14="http://schemas.microsoft.com/office/powerpoint/2010/main" val="9412548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439F-FAC1-F34A-B317-D99DFD904B1A}"/>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4658F27D-FE82-6944-B97B-01BB23E17709}"/>
              </a:ext>
            </a:extLst>
          </p:cNvPr>
          <p:cNvSpPr>
            <a:spLocks noGrp="1"/>
          </p:cNvSpPr>
          <p:nvPr>
            <p:ph idx="1"/>
            <p:custDataLst>
              <p:tags r:id="rId2"/>
            </p:custDataLst>
          </p:nvPr>
        </p:nvSpPr>
        <p:spPr/>
        <p:txBody>
          <a:bodyPr/>
          <a:lstStyle/>
          <a:p>
            <a:endParaRPr lang="fr-CA" dirty="0"/>
          </a:p>
          <a:p>
            <a:pPr marL="0" indent="0">
              <a:buNone/>
            </a:pPr>
            <a:r>
              <a:rPr lang="fr-CA" b="1" dirty="0"/>
              <a:t>3. Faites connaître le PAE à vos employées et employés.</a:t>
            </a:r>
          </a:p>
          <a:p>
            <a:pPr marL="0" indent="0">
              <a:buNone/>
            </a:pPr>
            <a:endParaRPr lang="fr-CA" dirty="0"/>
          </a:p>
          <a:p>
            <a:r>
              <a:rPr lang="fr-CA" dirty="0"/>
              <a:t>Le programme d’aide aux employées et employés (PAE) propose des services de télésanté pour les problèmes de santé mentale et le stress.</a:t>
            </a:r>
          </a:p>
          <a:p>
            <a:endParaRPr lang="fr-CA" dirty="0"/>
          </a:p>
          <a:p>
            <a:r>
              <a:rPr lang="fr-CA" dirty="0"/>
              <a:t>Les consultations avec le PAE se font habituellement par téléphone.</a:t>
            </a:r>
          </a:p>
          <a:p>
            <a:endParaRPr lang="fr-CA" dirty="0"/>
          </a:p>
          <a:p>
            <a:pPr marL="0" indent="0">
              <a:buNone/>
            </a:pPr>
            <a:endParaRPr lang="fr-CA" dirty="0"/>
          </a:p>
          <a:p>
            <a:pPr marL="0" indent="0">
              <a:buNone/>
            </a:pPr>
            <a:endParaRPr lang="fr-CA" dirty="0"/>
          </a:p>
        </p:txBody>
      </p:sp>
    </p:spTree>
    <p:extLst>
      <p:ext uri="{BB962C8B-B14F-4D97-AF65-F5344CB8AC3E}">
        <p14:creationId xmlns:p14="http://schemas.microsoft.com/office/powerpoint/2010/main" val="398105981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FCEC-4791-1741-B799-3039A2FBB927}"/>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87A4FE3D-3DB7-7D4A-9D75-50A61727D3E5}"/>
              </a:ext>
            </a:extLst>
          </p:cNvPr>
          <p:cNvSpPr>
            <a:spLocks noGrp="1"/>
          </p:cNvSpPr>
          <p:nvPr>
            <p:ph idx="1"/>
            <p:custDataLst>
              <p:tags r:id="rId2"/>
            </p:custDataLst>
          </p:nvPr>
        </p:nvSpPr>
        <p:spPr/>
        <p:txBody>
          <a:bodyPr/>
          <a:lstStyle/>
          <a:p>
            <a:endParaRPr lang="fr-CA" dirty="0"/>
          </a:p>
          <a:p>
            <a:r>
              <a:rPr lang="fr-CA" dirty="0"/>
              <a:t>La plupart des régimes bonifiés comprennent un PAE, mais ils sont bien souvent sous-utilisés.</a:t>
            </a:r>
          </a:p>
          <a:p>
            <a:endParaRPr lang="fr-CA" dirty="0"/>
          </a:p>
          <a:p>
            <a:r>
              <a:rPr lang="fr-CA" dirty="0"/>
              <a:t>Certains disposent de personnel formé en soutien en cas de traumatisme.</a:t>
            </a:r>
          </a:p>
          <a:p>
            <a:endParaRPr lang="fr-CA" dirty="0"/>
          </a:p>
          <a:p>
            <a:r>
              <a:rPr lang="fr-CA" dirty="0"/>
              <a:t>Il est important de souligner que le PAE est un service confidentiel (personne n’est nommé).</a:t>
            </a:r>
          </a:p>
          <a:p>
            <a:endParaRPr lang="fr-CA" dirty="0"/>
          </a:p>
          <a:p>
            <a:pPr marL="0" indent="0">
              <a:buNone/>
            </a:pPr>
            <a:endParaRPr lang="fr-CA" dirty="0"/>
          </a:p>
          <a:p>
            <a:endParaRPr lang="fr-CA" dirty="0"/>
          </a:p>
          <a:p>
            <a:endParaRPr lang="fr-CA" dirty="0"/>
          </a:p>
          <a:p>
            <a:endParaRPr lang="fr-CA" dirty="0"/>
          </a:p>
        </p:txBody>
      </p:sp>
    </p:spTree>
    <p:extLst>
      <p:ext uri="{BB962C8B-B14F-4D97-AF65-F5344CB8AC3E}">
        <p14:creationId xmlns:p14="http://schemas.microsoft.com/office/powerpoint/2010/main" val="32455622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82BD-6CFB-E74D-B706-2E29FA626909}"/>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613A77BE-E6A5-C544-A548-0433F19C5D15}"/>
              </a:ext>
            </a:extLst>
          </p:cNvPr>
          <p:cNvSpPr>
            <a:spLocks noGrp="1"/>
          </p:cNvSpPr>
          <p:nvPr>
            <p:ph idx="1"/>
            <p:custDataLst>
              <p:tags r:id="rId2"/>
            </p:custDataLst>
          </p:nvPr>
        </p:nvSpPr>
        <p:spPr/>
        <p:txBody>
          <a:bodyPr/>
          <a:lstStyle/>
          <a:p>
            <a:endParaRPr lang="fr-CA" dirty="0"/>
          </a:p>
          <a:p>
            <a:r>
              <a:rPr lang="fr-CA" dirty="0"/>
              <a:t>Vérifiez les heures de services de votre fournisseur et informez-en votre personnel.</a:t>
            </a:r>
          </a:p>
          <a:p>
            <a:pPr marL="0" indent="0">
              <a:buNone/>
            </a:pPr>
            <a:endParaRPr lang="fr-CA" dirty="0"/>
          </a:p>
          <a:p>
            <a:r>
              <a:rPr lang="fr-CA" dirty="0"/>
              <a:t>Demandez à quelqu’un de votre équipe de direction d’appeler au numéro pour connaître le processus, afin de pouvoir l’expliquer au personnel.</a:t>
            </a:r>
          </a:p>
          <a:p>
            <a:endParaRPr lang="fr-CA" dirty="0"/>
          </a:p>
          <a:p>
            <a:endParaRPr lang="fr-CA" dirty="0"/>
          </a:p>
        </p:txBody>
      </p:sp>
    </p:spTree>
    <p:extLst>
      <p:ext uri="{BB962C8B-B14F-4D97-AF65-F5344CB8AC3E}">
        <p14:creationId xmlns:p14="http://schemas.microsoft.com/office/powerpoint/2010/main" val="776636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630A-AC71-8B4F-A819-E0A3DF9C6611}"/>
              </a:ext>
            </a:extLst>
          </p:cNvPr>
          <p:cNvSpPr>
            <a:spLocks noGrp="1"/>
          </p:cNvSpPr>
          <p:nvPr>
            <p:ph type="title"/>
            <p:custDataLst>
              <p:tags r:id="rId1"/>
            </p:custDataLst>
          </p:nvPr>
        </p:nvSpPr>
        <p:spPr/>
        <p:txBody>
          <a:bodyPr>
            <a:normAutofit fontScale="90000"/>
          </a:bodyPr>
          <a:lstStyle/>
          <a:p>
            <a:r>
              <a:rPr lang="fr-FR" dirty="0"/>
              <a:t>Brandy Payne, consultante en santé mentale </a:t>
            </a:r>
            <a:r>
              <a:rPr lang="fr-CA" sz="4000" dirty="0"/>
              <a:t>en milieu de travail </a:t>
            </a:r>
            <a:r>
              <a:rPr lang="fr-FR" dirty="0"/>
              <a:t>(suite)</a:t>
            </a:r>
            <a:endParaRPr lang="fr-CA" dirty="0"/>
          </a:p>
        </p:txBody>
      </p:sp>
      <p:sp>
        <p:nvSpPr>
          <p:cNvPr id="3" name="Content Placeholder 2">
            <a:extLst>
              <a:ext uri="{FF2B5EF4-FFF2-40B4-BE49-F238E27FC236}">
                <a16:creationId xmlns:a16="http://schemas.microsoft.com/office/drawing/2014/main" id="{BB28DE29-76F1-D44C-88FE-02D98B6E6A98}"/>
              </a:ext>
            </a:extLst>
          </p:cNvPr>
          <p:cNvSpPr>
            <a:spLocks noGrp="1"/>
          </p:cNvSpPr>
          <p:nvPr>
            <p:ph idx="1"/>
            <p:custDataLst>
              <p:tags r:id="rId2"/>
            </p:custDataLst>
          </p:nvPr>
        </p:nvSpPr>
        <p:spPr/>
        <p:txBody>
          <a:bodyPr/>
          <a:lstStyle/>
          <a:p>
            <a:endParaRPr lang="fr-CA" dirty="0"/>
          </a:p>
          <a:p>
            <a:r>
              <a:rPr lang="fr-CA" dirty="0"/>
              <a:t>Vous pourriez peut-être bonifier votre PAE.</a:t>
            </a:r>
          </a:p>
          <a:p>
            <a:pPr marL="0" indent="0">
              <a:buNone/>
            </a:pPr>
            <a:endParaRPr lang="fr-CA" dirty="0"/>
          </a:p>
          <a:p>
            <a:r>
              <a:rPr lang="fr-CA" dirty="0"/>
              <a:t>Vérifiez si vous pouvez ajouter les services d’une ou d’un spécialiste en traumatisme – certains fournisseurs ont ajouté l’option et il pourrait s’agir ici d’un bon investissement pour que votre équipe reçoive l’aide dont elle a besoin.</a:t>
            </a:r>
          </a:p>
          <a:p>
            <a:endParaRPr lang="fr-CA" dirty="0"/>
          </a:p>
          <a:p>
            <a:endParaRPr lang="fr-CA" dirty="0"/>
          </a:p>
        </p:txBody>
      </p:sp>
    </p:spTree>
    <p:extLst>
      <p:ext uri="{BB962C8B-B14F-4D97-AF65-F5344CB8AC3E}">
        <p14:creationId xmlns:p14="http://schemas.microsoft.com/office/powerpoint/2010/main" val="41729373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E16D-0901-E242-9230-DB2300D7D103}"/>
              </a:ext>
            </a:extLst>
          </p:cNvPr>
          <p:cNvSpPr>
            <a:spLocks noGrp="1"/>
          </p:cNvSpPr>
          <p:nvPr>
            <p:ph type="title"/>
            <p:custDataLst>
              <p:tags r:id="rId1"/>
            </p:custDataLst>
          </p:nvPr>
        </p:nvSpPr>
        <p:spPr/>
        <p:txBody>
          <a:bodyPr/>
          <a:lstStyle/>
          <a:p>
            <a:r>
              <a:rPr lang="fr-CA" dirty="0"/>
              <a:t>Autres facteurs à considérer</a:t>
            </a:r>
          </a:p>
        </p:txBody>
      </p:sp>
      <p:sp>
        <p:nvSpPr>
          <p:cNvPr id="3" name="Content Placeholder 2">
            <a:extLst>
              <a:ext uri="{FF2B5EF4-FFF2-40B4-BE49-F238E27FC236}">
                <a16:creationId xmlns:a16="http://schemas.microsoft.com/office/drawing/2014/main" id="{C4F04583-3812-D045-A8FB-B5C2D673F37D}"/>
              </a:ext>
            </a:extLst>
          </p:cNvPr>
          <p:cNvSpPr>
            <a:spLocks noGrp="1"/>
          </p:cNvSpPr>
          <p:nvPr>
            <p:ph idx="1"/>
            <p:custDataLst>
              <p:tags r:id="rId2"/>
            </p:custDataLst>
          </p:nvPr>
        </p:nvSpPr>
        <p:spPr/>
        <p:txBody>
          <a:bodyPr/>
          <a:lstStyle/>
          <a:p>
            <a:endParaRPr lang="fr-CA" dirty="0"/>
          </a:p>
          <a:p>
            <a:r>
              <a:rPr lang="fr-CA" dirty="0"/>
              <a:t>Congés maladie (non obligatoires selon les normes d’emploi minimales)</a:t>
            </a:r>
          </a:p>
          <a:p>
            <a:endParaRPr lang="fr-CA" dirty="0"/>
          </a:p>
          <a:p>
            <a:r>
              <a:rPr lang="fr-CA" dirty="0"/>
              <a:t>Maintien d’une dotation en personnel adéquate</a:t>
            </a:r>
          </a:p>
          <a:p>
            <a:endParaRPr lang="fr-CA" dirty="0"/>
          </a:p>
          <a:p>
            <a:r>
              <a:rPr lang="fr-CA" dirty="0"/>
              <a:t>Promotion du bien-être (gym, par exemple)</a:t>
            </a:r>
          </a:p>
          <a:p>
            <a:endParaRPr lang="fr-CA" dirty="0"/>
          </a:p>
          <a:p>
            <a:r>
              <a:rPr lang="fr-CA" dirty="0"/>
              <a:t>Formation adéquate</a:t>
            </a:r>
          </a:p>
        </p:txBody>
      </p:sp>
    </p:spTree>
    <p:extLst>
      <p:ext uri="{BB962C8B-B14F-4D97-AF65-F5344CB8AC3E}">
        <p14:creationId xmlns:p14="http://schemas.microsoft.com/office/powerpoint/2010/main" val="304963049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F203-F96B-D145-A9F4-6C2E32524C34}"/>
              </a:ext>
            </a:extLst>
          </p:cNvPr>
          <p:cNvSpPr>
            <a:spLocks noGrp="1"/>
          </p:cNvSpPr>
          <p:nvPr>
            <p:ph type="title"/>
            <p:custDataLst>
              <p:tags r:id="rId1"/>
            </p:custDataLst>
          </p:nvPr>
        </p:nvSpPr>
        <p:spPr/>
        <p:txBody>
          <a:bodyPr/>
          <a:lstStyle/>
          <a:p>
            <a:r>
              <a:rPr lang="fr-CA" dirty="0"/>
              <a:t>Fin du module</a:t>
            </a:r>
          </a:p>
        </p:txBody>
      </p:sp>
      <p:sp>
        <p:nvSpPr>
          <p:cNvPr id="3" name="Content Placeholder 2">
            <a:extLst>
              <a:ext uri="{FF2B5EF4-FFF2-40B4-BE49-F238E27FC236}">
                <a16:creationId xmlns:a16="http://schemas.microsoft.com/office/drawing/2014/main" id="{88E35DB3-33EE-4E4A-AD81-8D3A471E9B0A}"/>
              </a:ext>
            </a:extLst>
          </p:cNvPr>
          <p:cNvSpPr>
            <a:spLocks noGrp="1"/>
          </p:cNvSpPr>
          <p:nvPr>
            <p:ph idx="1"/>
            <p:custDataLst>
              <p:tags r:id="rId2"/>
            </p:custDataLst>
          </p:nvPr>
        </p:nvSpPr>
        <p:spPr/>
        <p:txBody>
          <a:bodyPr/>
          <a:lstStyle/>
          <a:p>
            <a:endParaRPr lang="fr-CA" dirty="0"/>
          </a:p>
          <a:p>
            <a:r>
              <a:rPr lang="fr-CA" dirty="0"/>
              <a:t>Nous avons abordé une foule de sujets jusqu’ici.</a:t>
            </a:r>
          </a:p>
          <a:p>
            <a:endParaRPr lang="fr-CA" dirty="0"/>
          </a:p>
          <a:p>
            <a:r>
              <a:rPr lang="fr-CA" dirty="0"/>
              <a:t>Que pensez-vous de tout cela?</a:t>
            </a:r>
          </a:p>
        </p:txBody>
      </p:sp>
    </p:spTree>
    <p:extLst>
      <p:ext uri="{BB962C8B-B14F-4D97-AF65-F5344CB8AC3E}">
        <p14:creationId xmlns:p14="http://schemas.microsoft.com/office/powerpoint/2010/main" val="40664357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5474-35BD-4547-ACC0-2F24057011F1}"/>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a:t>
            </a:r>
          </a:p>
        </p:txBody>
      </p:sp>
      <p:pic>
        <p:nvPicPr>
          <p:cNvPr id="5" name="Content Placeholder 4" descr="A close up of a logo&#10;&#10;Description automatically generated">
            <a:extLst>
              <a:ext uri="{FF2B5EF4-FFF2-40B4-BE49-F238E27FC236}">
                <a16:creationId xmlns:a16="http://schemas.microsoft.com/office/drawing/2014/main" id="{AD8F5EE2-FC2A-6443-B136-0361B77380D0}"/>
              </a:ext>
            </a:extLst>
          </p:cNvPr>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2148076" y="1600200"/>
            <a:ext cx="4847848" cy="4421188"/>
          </a:xfrm>
        </p:spPr>
      </p:pic>
    </p:spTree>
    <p:extLst>
      <p:ext uri="{BB962C8B-B14F-4D97-AF65-F5344CB8AC3E}">
        <p14:creationId xmlns:p14="http://schemas.microsoft.com/office/powerpoint/2010/main" val="17082930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custDataLst>
              <p:tags r:id="rId1"/>
            </p:custDataLst>
          </p:nvPr>
        </p:nvSpPr>
        <p:spPr/>
        <p:txBody>
          <a:bodyPr/>
          <a:lstStyle/>
          <a:p>
            <a:pPr algn="ctr" fontAlgn="auto">
              <a:spcAft>
                <a:spcPct val="0"/>
              </a:spcAft>
              <a:defRPr/>
            </a:pPr>
            <a:br>
              <a:rPr lang="fr-CA" dirty="0">
                <a:ea typeface="+mj-ea"/>
                <a:cs typeface="+mj-cs"/>
              </a:rPr>
            </a:br>
            <a:br>
              <a:rPr lang="fr-CA" dirty="0">
                <a:ea typeface="+mj-ea"/>
                <a:cs typeface="+mj-cs"/>
              </a:rPr>
            </a:br>
            <a:r>
              <a:rPr lang="fr-CA" dirty="0">
                <a:ea typeface="+mj-ea"/>
                <a:cs typeface="+mj-cs"/>
              </a:rPr>
              <a:t> </a:t>
            </a:r>
            <a:br>
              <a:rPr lang="fr-CA" dirty="0">
                <a:ea typeface="+mj-ea"/>
                <a:cs typeface="+mj-cs"/>
              </a:rPr>
            </a:br>
            <a:r>
              <a:rPr lang="fr-CA" dirty="0"/>
              <a:t>Réduction des MÉFAITS</a:t>
            </a:r>
            <a:endParaRPr lang="fr-CA"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custDataLst>
              <p:tags r:id="rId2"/>
            </p:custDataLst>
          </p:nvPr>
        </p:nvSpPr>
        <p:spPr>
          <a:xfrm>
            <a:off x="685800" y="3505200"/>
            <a:ext cx="7630616" cy="2804120"/>
          </a:xfrm>
        </p:spPr>
        <p:txBody>
          <a:bodyPr rtlCol="0">
            <a:normAutofit lnSpcReduction="10000"/>
          </a:bodyPr>
          <a:lstStyle/>
          <a:p>
            <a:pPr algn="ctr" fontAlgn="auto">
              <a:spcAft>
                <a:spcPct val="0"/>
              </a:spcAft>
              <a:defRPr/>
            </a:pPr>
            <a:r>
              <a:rPr lang="fr-CA" sz="2000" b="1" dirty="0">
                <a:ea typeface="+mn-ea"/>
                <a:cs typeface="+mn-cs"/>
              </a:rPr>
              <a:t>Nick </a:t>
            </a:r>
            <a:r>
              <a:rPr lang="fr-CA" sz="2000" b="1" dirty="0" err="1">
                <a:ea typeface="+mn-ea"/>
                <a:cs typeface="+mn-cs"/>
              </a:rPr>
              <a:t>Falvo</a:t>
            </a:r>
            <a:r>
              <a:rPr lang="fr-CA" sz="2000" b="1" dirty="0">
                <a:ea typeface="+mn-ea"/>
                <a:cs typeface="+mn-cs"/>
              </a:rPr>
              <a:t>, Ph. D.</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Introduction à l’itinérance</a:t>
            </a:r>
          </a:p>
          <a:p>
            <a:pPr algn="ctr" fontAlgn="auto">
              <a:spcAft>
                <a:spcPct val="0"/>
              </a:spcAft>
              <a:defRPr/>
            </a:pPr>
            <a:endParaRPr lang="fr-CA" sz="2000" dirty="0">
              <a:ea typeface="+mn-ea"/>
              <a:cs typeface="+mn-cs"/>
            </a:endParaRPr>
          </a:p>
          <a:p>
            <a:pPr algn="ctr" fontAlgn="auto">
              <a:spcAft>
                <a:spcPct val="0"/>
              </a:spcAft>
              <a:defRPr/>
            </a:pPr>
            <a:r>
              <a:rPr lang="fr-CA" sz="2000" dirty="0">
                <a:ea typeface="+mn-ea"/>
                <a:cs typeface="+mn-cs"/>
              </a:rPr>
              <a:t>Préparé pour :</a:t>
            </a:r>
          </a:p>
          <a:p>
            <a:pPr algn="ctr" fontAlgn="auto">
              <a:spcAft>
                <a:spcPct val="0"/>
              </a:spcAft>
              <a:defRPr/>
            </a:pPr>
            <a:r>
              <a:rPr lang="fr-CA" sz="2000" dirty="0">
                <a:ea typeface="+mn-ea"/>
                <a:cs typeface="+mn-cs"/>
              </a:rPr>
              <a:t>Excellence en santé Canada</a:t>
            </a:r>
          </a:p>
          <a:p>
            <a:pPr algn="ctr" fontAlgn="auto">
              <a:spcAft>
                <a:spcPct val="0"/>
              </a:spcAft>
              <a:defRPr/>
            </a:pPr>
            <a:endParaRPr lang="fr-CA" sz="2000" dirty="0">
              <a:ea typeface="+mn-ea"/>
              <a:cs typeface="+mn-cs"/>
            </a:endParaRPr>
          </a:p>
          <a:p>
            <a:pPr algn="ctr" fontAlgn="auto">
              <a:defRPr/>
            </a:pPr>
            <a:r>
              <a:rPr lang="fr-CA" sz="2000" noProof="0" dirty="0">
                <a:ea typeface="+mn-ea"/>
                <a:cs typeface="+mn-cs"/>
              </a:rPr>
              <a:t>Les 16 et 17 octobre 2024</a:t>
            </a:r>
          </a:p>
          <a:p>
            <a:pPr algn="ctr" fontAlgn="auto">
              <a:spcAft>
                <a:spcPct val="0"/>
              </a:spcAft>
              <a:defRPr/>
            </a:pPr>
            <a:endParaRPr lang="fr-CA" sz="2000" dirty="0">
              <a:ea typeface="+mn-ea"/>
              <a:cs typeface="+mn-cs"/>
            </a:endParaRPr>
          </a:p>
          <a:p>
            <a:pPr fontAlgn="auto">
              <a:spcAft>
                <a:spcPct val="0"/>
              </a:spcAft>
              <a:defRPr/>
            </a:pPr>
            <a:endParaRPr lang="fr-CA" sz="1800" b="1" dirty="0">
              <a:ea typeface="+mn-ea"/>
              <a:cs typeface="+mn-cs"/>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8CBC-5DC2-4E48-9904-383D93406E2C}"/>
              </a:ext>
            </a:extLst>
          </p:cNvPr>
          <p:cNvSpPr>
            <a:spLocks noGrp="1"/>
          </p:cNvSpPr>
          <p:nvPr>
            <p:ph type="title"/>
            <p:custDataLst>
              <p:tags r:id="rId1"/>
            </p:custDataLst>
          </p:nvPr>
        </p:nvSpPr>
        <p:spPr/>
        <p:txBody>
          <a:bodyPr/>
          <a:lstStyle/>
          <a:p>
            <a:r>
              <a:rPr lang="fr-CA" dirty="0"/>
              <a:t>Aperçu</a:t>
            </a:r>
          </a:p>
        </p:txBody>
      </p:sp>
      <p:sp>
        <p:nvSpPr>
          <p:cNvPr id="3" name="Content Placeholder 2">
            <a:extLst>
              <a:ext uri="{FF2B5EF4-FFF2-40B4-BE49-F238E27FC236}">
                <a16:creationId xmlns:a16="http://schemas.microsoft.com/office/drawing/2014/main" id="{58FF33FE-0E25-074E-B184-50C81018C9E5}"/>
              </a:ext>
            </a:extLst>
          </p:cNvPr>
          <p:cNvSpPr>
            <a:spLocks noGrp="1"/>
          </p:cNvSpPr>
          <p:nvPr>
            <p:ph sz="half" idx="1"/>
            <p:custDataLst>
              <p:tags r:id="rId2"/>
            </p:custDataLst>
          </p:nvPr>
        </p:nvSpPr>
        <p:spPr/>
        <p:txBody>
          <a:bodyPr/>
          <a:lstStyle/>
          <a:p>
            <a:r>
              <a:rPr lang="fr-CA" dirty="0"/>
              <a:t>Définition</a:t>
            </a:r>
          </a:p>
          <a:p>
            <a:endParaRPr lang="fr-CA" dirty="0"/>
          </a:p>
          <a:p>
            <a:r>
              <a:rPr lang="fr-CA" dirty="0"/>
              <a:t>Traumatisme</a:t>
            </a:r>
          </a:p>
          <a:p>
            <a:endParaRPr lang="fr-CA" dirty="0"/>
          </a:p>
          <a:p>
            <a:r>
              <a:rPr lang="fr-CA" dirty="0"/>
              <a:t>Refuges d’urgence</a:t>
            </a:r>
          </a:p>
          <a:p>
            <a:pPr marL="0" indent="0">
              <a:buNone/>
            </a:pPr>
            <a:endParaRPr lang="fr-CA" dirty="0"/>
          </a:p>
          <a:p>
            <a:endParaRPr lang="fr-CA" dirty="0"/>
          </a:p>
        </p:txBody>
      </p:sp>
      <p:sp>
        <p:nvSpPr>
          <p:cNvPr id="4" name="Content Placeholder 3">
            <a:extLst>
              <a:ext uri="{FF2B5EF4-FFF2-40B4-BE49-F238E27FC236}">
                <a16:creationId xmlns:a16="http://schemas.microsoft.com/office/drawing/2014/main" id="{FF90D769-0950-F343-88D7-FC4526B29CC7}"/>
              </a:ext>
            </a:extLst>
          </p:cNvPr>
          <p:cNvSpPr>
            <a:spLocks noGrp="1"/>
          </p:cNvSpPr>
          <p:nvPr>
            <p:ph sz="half" idx="2"/>
            <p:custDataLst>
              <p:tags r:id="rId3"/>
            </p:custDataLst>
          </p:nvPr>
        </p:nvSpPr>
        <p:spPr/>
        <p:txBody>
          <a:bodyPr/>
          <a:lstStyle/>
          <a:p>
            <a:r>
              <a:rPr lang="fr-CA" dirty="0"/>
              <a:t>Consommation supervisée</a:t>
            </a:r>
          </a:p>
          <a:p>
            <a:pPr marL="0" indent="0">
              <a:buNone/>
            </a:pPr>
            <a:endParaRPr lang="fr-CA" dirty="0"/>
          </a:p>
          <a:p>
            <a:r>
              <a:rPr lang="fr-CA" dirty="0"/>
              <a:t>BC </a:t>
            </a:r>
            <a:r>
              <a:rPr lang="fr-CA" dirty="0" err="1"/>
              <a:t>Housing</a:t>
            </a:r>
            <a:endParaRPr lang="fr-CA" dirty="0"/>
          </a:p>
          <a:p>
            <a:endParaRPr lang="fr-CA" dirty="0"/>
          </a:p>
          <a:p>
            <a:endParaRPr lang="fr-CA" dirty="0"/>
          </a:p>
        </p:txBody>
      </p:sp>
    </p:spTree>
    <p:extLst>
      <p:ext uri="{BB962C8B-B14F-4D97-AF65-F5344CB8AC3E}">
        <p14:creationId xmlns:p14="http://schemas.microsoft.com/office/powerpoint/2010/main" val="11042996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76EF-BB75-934A-ADB2-C2E5DED31B5C}"/>
              </a:ext>
            </a:extLst>
          </p:cNvPr>
          <p:cNvSpPr>
            <a:spLocks noGrp="1"/>
          </p:cNvSpPr>
          <p:nvPr>
            <p:ph type="title"/>
            <p:custDataLst>
              <p:tags r:id="rId1"/>
            </p:custDataLst>
          </p:nvPr>
        </p:nvSpPr>
        <p:spPr/>
        <p:txBody>
          <a:bodyPr/>
          <a:lstStyle/>
          <a:p>
            <a:r>
              <a:rPr lang="fr-CA" dirty="0"/>
              <a:t>Définition</a:t>
            </a:r>
          </a:p>
        </p:txBody>
      </p:sp>
      <p:sp>
        <p:nvSpPr>
          <p:cNvPr id="3" name="Content Placeholder 2">
            <a:extLst>
              <a:ext uri="{FF2B5EF4-FFF2-40B4-BE49-F238E27FC236}">
                <a16:creationId xmlns:a16="http://schemas.microsoft.com/office/drawing/2014/main" id="{E09DCA0D-C6FD-2049-8692-9FC2FA2FD4C9}"/>
              </a:ext>
            </a:extLst>
          </p:cNvPr>
          <p:cNvSpPr>
            <a:spLocks noGrp="1"/>
          </p:cNvSpPr>
          <p:nvPr>
            <p:ph idx="1"/>
            <p:custDataLst>
              <p:tags r:id="rId2"/>
            </p:custDataLst>
          </p:nvPr>
        </p:nvSpPr>
        <p:spPr/>
        <p:txBody>
          <a:bodyPr/>
          <a:lstStyle/>
          <a:p>
            <a:endParaRPr lang="fr-CA" dirty="0"/>
          </a:p>
          <a:p>
            <a:r>
              <a:rPr lang="fr-CA" dirty="0"/>
              <a:t>La réduction des méfaits vise à réduire les préjudices causés par la consommation de drogues, mais n’oblige pas une abstinence totale.</a:t>
            </a:r>
          </a:p>
          <a:p>
            <a:pPr marL="0" indent="0">
              <a:buNone/>
            </a:pPr>
            <a:endParaRPr lang="fr-CA" dirty="0"/>
          </a:p>
          <a:p>
            <a:r>
              <a:rPr lang="fr-CA" dirty="0"/>
              <a:t>Cette approche comprend la distribution de condoms, de seringues stériles et de trousses d’inhalation sécuritaire.</a:t>
            </a:r>
          </a:p>
          <a:p>
            <a:endParaRPr lang="fr-CA" dirty="0"/>
          </a:p>
          <a:p>
            <a:endParaRPr lang="fr-CA" dirty="0"/>
          </a:p>
        </p:txBody>
      </p:sp>
    </p:spTree>
    <p:extLst>
      <p:ext uri="{BB962C8B-B14F-4D97-AF65-F5344CB8AC3E}">
        <p14:creationId xmlns:p14="http://schemas.microsoft.com/office/powerpoint/2010/main" val="19605465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8B0E-39D4-E74E-9727-3905DA22DAF8}"/>
              </a:ext>
            </a:extLst>
          </p:cNvPr>
          <p:cNvSpPr>
            <a:spLocks noGrp="1"/>
          </p:cNvSpPr>
          <p:nvPr>
            <p:ph type="title"/>
            <p:custDataLst>
              <p:tags r:id="rId1"/>
            </p:custDataLst>
          </p:nvPr>
        </p:nvSpPr>
        <p:spPr/>
        <p:txBody>
          <a:bodyPr>
            <a:normAutofit fontScale="90000"/>
          </a:bodyPr>
          <a:lstStyle/>
          <a:p>
            <a:r>
              <a:rPr lang="fr-CA" dirty="0"/>
              <a:t>Crise des surdoses (données de 2023)</a:t>
            </a:r>
          </a:p>
        </p:txBody>
      </p:sp>
      <p:pic>
        <p:nvPicPr>
          <p:cNvPr id="7" name="Content Placeholder 6" descr="A map of canada with numbers and percentages&#10;&#10;Description automatically generated">
            <a:extLst>
              <a:ext uri="{FF2B5EF4-FFF2-40B4-BE49-F238E27FC236}">
                <a16:creationId xmlns:a16="http://schemas.microsoft.com/office/drawing/2014/main" id="{010DE49C-3EAD-133D-8D21-BB0E6D48524C}"/>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954417" y="1600200"/>
            <a:ext cx="5235166" cy="4421188"/>
          </a:xfrm>
        </p:spPr>
      </p:pic>
    </p:spTree>
    <p:extLst>
      <p:ext uri="{BB962C8B-B14F-4D97-AF65-F5344CB8AC3E}">
        <p14:creationId xmlns:p14="http://schemas.microsoft.com/office/powerpoint/2010/main" val="11200084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C529F-96B3-3540-B6F8-459B05302760}"/>
              </a:ext>
            </a:extLst>
          </p:cNvPr>
          <p:cNvSpPr>
            <a:spLocks noGrp="1"/>
          </p:cNvSpPr>
          <p:nvPr>
            <p:ph type="title"/>
            <p:custDataLst>
              <p:tags r:id="rId1"/>
            </p:custDataLst>
          </p:nvPr>
        </p:nvSpPr>
        <p:spPr/>
        <p:txBody>
          <a:bodyPr/>
          <a:lstStyle/>
          <a:p>
            <a:r>
              <a:rPr lang="fr-CA" dirty="0"/>
              <a:t>Crise des surdoses (suite)</a:t>
            </a:r>
          </a:p>
        </p:txBody>
      </p:sp>
      <p:pic>
        <p:nvPicPr>
          <p:cNvPr id="7" name="Content Placeholder 6" descr="A graph with a line and a line&#10;&#10;Description automatically generated">
            <a:extLst>
              <a:ext uri="{FF2B5EF4-FFF2-40B4-BE49-F238E27FC236}">
                <a16:creationId xmlns:a16="http://schemas.microsoft.com/office/drawing/2014/main" id="{41BE670B-95B4-65B3-B307-EB608D648950}"/>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411922" y="1600200"/>
            <a:ext cx="6320156" cy="4421188"/>
          </a:xfrm>
        </p:spPr>
      </p:pic>
    </p:spTree>
    <p:extLst>
      <p:ext uri="{BB962C8B-B14F-4D97-AF65-F5344CB8AC3E}">
        <p14:creationId xmlns:p14="http://schemas.microsoft.com/office/powerpoint/2010/main" val="34337361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CCAC-0EC0-734D-8DAC-6C6E8230597D}"/>
              </a:ext>
            </a:extLst>
          </p:cNvPr>
          <p:cNvSpPr>
            <a:spLocks noGrp="1"/>
          </p:cNvSpPr>
          <p:nvPr>
            <p:ph type="title"/>
            <p:custDataLst>
              <p:tags r:id="rId1"/>
            </p:custDataLst>
          </p:nvPr>
        </p:nvSpPr>
        <p:spPr/>
        <p:txBody>
          <a:bodyPr/>
          <a:lstStyle/>
          <a:p>
            <a:r>
              <a:rPr lang="fr-CA" dirty="0"/>
              <a:t>Données probantes</a:t>
            </a:r>
          </a:p>
        </p:txBody>
      </p:sp>
      <p:sp>
        <p:nvSpPr>
          <p:cNvPr id="3" name="Content Placeholder 2">
            <a:extLst>
              <a:ext uri="{FF2B5EF4-FFF2-40B4-BE49-F238E27FC236}">
                <a16:creationId xmlns:a16="http://schemas.microsoft.com/office/drawing/2014/main" id="{60496BD5-3AF5-9048-868E-C8079A7059D9}"/>
              </a:ext>
            </a:extLst>
          </p:cNvPr>
          <p:cNvSpPr>
            <a:spLocks noGrp="1"/>
          </p:cNvSpPr>
          <p:nvPr>
            <p:ph idx="1"/>
            <p:custDataLst>
              <p:tags r:id="rId2"/>
            </p:custDataLst>
          </p:nvPr>
        </p:nvSpPr>
        <p:spPr/>
        <p:txBody>
          <a:bodyPr/>
          <a:lstStyle/>
          <a:p>
            <a:endParaRPr lang="fr-CA" dirty="0"/>
          </a:p>
          <a:p>
            <a:r>
              <a:rPr lang="fr-CA" dirty="0"/>
              <a:t>Des données probantes fiables appuient les approches de réduction des méfaits, qui mène à une réduction du comportement à risque, à une réduction du risque de transmission de maladies par le sang, à la prévention des surdoses, à une diminution du crime et au renforcement des liens avec d’autres formes d’aide (y compris les soins de santé).</a:t>
            </a:r>
          </a:p>
        </p:txBody>
      </p:sp>
    </p:spTree>
    <p:extLst>
      <p:ext uri="{BB962C8B-B14F-4D97-AF65-F5344CB8AC3E}">
        <p14:creationId xmlns:p14="http://schemas.microsoft.com/office/powerpoint/2010/main" val="214243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B50B-11AC-6841-9AD5-20B19D6DA7C5}"/>
              </a:ext>
            </a:extLst>
          </p:cNvPr>
          <p:cNvSpPr>
            <a:spLocks noGrp="1"/>
          </p:cNvSpPr>
          <p:nvPr>
            <p:ph type="title"/>
            <p:custDataLst>
              <p:tags r:id="rId1"/>
            </p:custDataLst>
          </p:nvPr>
        </p:nvSpPr>
        <p:spPr/>
        <p:txBody>
          <a:bodyPr/>
          <a:lstStyle/>
          <a:p>
            <a:r>
              <a:rPr lang="fr-CA" dirty="0"/>
              <a:t>Question</a:t>
            </a:r>
          </a:p>
        </p:txBody>
      </p:sp>
      <p:sp>
        <p:nvSpPr>
          <p:cNvPr id="3" name="Content Placeholder 2">
            <a:extLst>
              <a:ext uri="{FF2B5EF4-FFF2-40B4-BE49-F238E27FC236}">
                <a16:creationId xmlns:a16="http://schemas.microsoft.com/office/drawing/2014/main" id="{344E3E33-7E2B-D14B-8CD5-8B7F272767E1}"/>
              </a:ext>
            </a:extLst>
          </p:cNvPr>
          <p:cNvSpPr>
            <a:spLocks noGrp="1"/>
          </p:cNvSpPr>
          <p:nvPr>
            <p:ph idx="1"/>
            <p:custDataLst>
              <p:tags r:id="rId2"/>
            </p:custDataLst>
          </p:nvPr>
        </p:nvSpPr>
        <p:spPr/>
        <p:txBody>
          <a:bodyPr/>
          <a:lstStyle/>
          <a:p>
            <a:endParaRPr lang="fr-CA" dirty="0"/>
          </a:p>
          <a:p>
            <a:r>
              <a:rPr lang="fr-CA" dirty="0"/>
              <a:t>Pourquoi consomme-t-on des substances illicites?</a:t>
            </a:r>
          </a:p>
        </p:txBody>
      </p:sp>
    </p:spTree>
    <p:extLst>
      <p:ext uri="{BB962C8B-B14F-4D97-AF65-F5344CB8AC3E}">
        <p14:creationId xmlns:p14="http://schemas.microsoft.com/office/powerpoint/2010/main" val="27619142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577C-8990-8648-8E03-A118B8032E64}"/>
              </a:ext>
            </a:extLst>
          </p:cNvPr>
          <p:cNvSpPr>
            <a:spLocks noGrp="1"/>
          </p:cNvSpPr>
          <p:nvPr>
            <p:ph type="title"/>
            <p:custDataLst>
              <p:tags r:id="rId1"/>
            </p:custDataLst>
          </p:nvPr>
        </p:nvSpPr>
        <p:spPr/>
        <p:txBody>
          <a:bodyPr/>
          <a:lstStyle/>
          <a:p>
            <a:r>
              <a:rPr lang="fr-CA" dirty="0"/>
              <a:t>Traumatisme</a:t>
            </a:r>
          </a:p>
        </p:txBody>
      </p:sp>
      <p:sp>
        <p:nvSpPr>
          <p:cNvPr id="3" name="Content Placeholder 2">
            <a:extLst>
              <a:ext uri="{FF2B5EF4-FFF2-40B4-BE49-F238E27FC236}">
                <a16:creationId xmlns:a16="http://schemas.microsoft.com/office/drawing/2014/main" id="{7E83220F-D51F-674E-87A8-C4801157A1E1}"/>
              </a:ext>
            </a:extLst>
          </p:cNvPr>
          <p:cNvSpPr>
            <a:spLocks noGrp="1"/>
          </p:cNvSpPr>
          <p:nvPr>
            <p:ph idx="1"/>
            <p:custDataLst>
              <p:tags r:id="rId2"/>
            </p:custDataLst>
          </p:nvPr>
        </p:nvSpPr>
        <p:spPr/>
        <p:txBody>
          <a:bodyPr/>
          <a:lstStyle/>
          <a:p>
            <a:endParaRPr lang="fr-CA" dirty="0"/>
          </a:p>
          <a:p>
            <a:r>
              <a:rPr lang="fr-CA" dirty="0"/>
              <a:t>Les événements traumatisants sont un facteur important menant à la consommation de drogues.</a:t>
            </a:r>
          </a:p>
          <a:p>
            <a:endParaRPr lang="fr-CA" dirty="0"/>
          </a:p>
          <a:p>
            <a:r>
              <a:rPr lang="fr-CA" dirty="0"/>
              <a:t>L’équipe d’une étude de 2015 menée à Winnipeg a demandé à des personnes en situation d’itinérance quels facteurs les avaient incitées à consommer des drogues.</a:t>
            </a:r>
          </a:p>
        </p:txBody>
      </p:sp>
    </p:spTree>
    <p:extLst>
      <p:ext uri="{BB962C8B-B14F-4D97-AF65-F5344CB8AC3E}">
        <p14:creationId xmlns:p14="http://schemas.microsoft.com/office/powerpoint/2010/main" val="12618581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6288-154F-EF4D-A987-77206C915AE4}"/>
              </a:ext>
            </a:extLst>
          </p:cNvPr>
          <p:cNvSpPr>
            <a:spLocks noGrp="1"/>
          </p:cNvSpPr>
          <p:nvPr>
            <p:ph type="title"/>
            <p:custDataLst>
              <p:tags r:id="rId1"/>
            </p:custDataLst>
          </p:nvPr>
        </p:nvSpPr>
        <p:spPr/>
        <p:txBody>
          <a:bodyPr/>
          <a:lstStyle/>
          <a:p>
            <a:r>
              <a:rPr lang="fr-CA" dirty="0"/>
              <a:t>Traumatisme (suite)</a:t>
            </a:r>
          </a:p>
        </p:txBody>
      </p:sp>
      <p:sp>
        <p:nvSpPr>
          <p:cNvPr id="3" name="Content Placeholder 2">
            <a:extLst>
              <a:ext uri="{FF2B5EF4-FFF2-40B4-BE49-F238E27FC236}">
                <a16:creationId xmlns:a16="http://schemas.microsoft.com/office/drawing/2014/main" id="{6055B68D-6626-EE4C-ACD3-58784DFAE95A}"/>
              </a:ext>
            </a:extLst>
          </p:cNvPr>
          <p:cNvSpPr>
            <a:spLocks noGrp="1"/>
          </p:cNvSpPr>
          <p:nvPr>
            <p:ph idx="1"/>
            <p:custDataLst>
              <p:tags r:id="rId2"/>
            </p:custDataLst>
          </p:nvPr>
        </p:nvSpPr>
        <p:spPr/>
        <p:txBody>
          <a:bodyPr/>
          <a:lstStyle/>
          <a:p>
            <a:endParaRPr lang="en-US"/>
          </a:p>
        </p:txBody>
      </p:sp>
      <p:pic>
        <p:nvPicPr>
          <p:cNvPr id="5" name="Picture 4" descr="A screenshot of a social media post&#10;&#10;Description automatically generated">
            <a:extLst>
              <a:ext uri="{FF2B5EF4-FFF2-40B4-BE49-F238E27FC236}">
                <a16:creationId xmlns:a16="http://schemas.microsoft.com/office/drawing/2014/main" id="{730CF436-9D4D-BA4B-8842-C158CD7A374D}"/>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1403648" y="1671053"/>
            <a:ext cx="6264696" cy="4329696"/>
          </a:xfrm>
          <a:prstGeom prst="rect">
            <a:avLst/>
          </a:prstGeom>
        </p:spPr>
      </p:pic>
    </p:spTree>
    <p:extLst>
      <p:ext uri="{BB962C8B-B14F-4D97-AF65-F5344CB8AC3E}">
        <p14:creationId xmlns:p14="http://schemas.microsoft.com/office/powerpoint/2010/main" val="7874620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9D1F-2741-9D4A-A98B-09AE13CA7945}"/>
              </a:ext>
            </a:extLst>
          </p:cNvPr>
          <p:cNvSpPr>
            <a:spLocks noGrp="1"/>
          </p:cNvSpPr>
          <p:nvPr>
            <p:ph type="title"/>
            <p:custDataLst>
              <p:tags r:id="rId1"/>
            </p:custDataLst>
          </p:nvPr>
        </p:nvSpPr>
        <p:spPr/>
        <p:txBody>
          <a:bodyPr/>
          <a:lstStyle/>
          <a:p>
            <a:r>
              <a:rPr lang="fr-CA" dirty="0"/>
              <a:t>Traumatisme (suite)</a:t>
            </a:r>
          </a:p>
        </p:txBody>
      </p:sp>
      <p:sp>
        <p:nvSpPr>
          <p:cNvPr id="3" name="Content Placeholder 2">
            <a:extLst>
              <a:ext uri="{FF2B5EF4-FFF2-40B4-BE49-F238E27FC236}">
                <a16:creationId xmlns:a16="http://schemas.microsoft.com/office/drawing/2014/main" id="{75AE9FB8-68A5-D84B-A99A-2220FAC1A9A9}"/>
              </a:ext>
            </a:extLst>
          </p:cNvPr>
          <p:cNvSpPr>
            <a:spLocks noGrp="1"/>
          </p:cNvSpPr>
          <p:nvPr>
            <p:ph idx="1"/>
            <p:custDataLst>
              <p:tags r:id="rId2"/>
            </p:custDataLst>
          </p:nvPr>
        </p:nvSpPr>
        <p:spPr/>
        <p:txBody>
          <a:bodyPr/>
          <a:lstStyle/>
          <a:p>
            <a:endParaRPr lang="fr-CA" dirty="0"/>
          </a:p>
          <a:p>
            <a:r>
              <a:rPr lang="fr-CA" dirty="0"/>
              <a:t>Les événements traumatisants, particulièrement l’expérience des pensionnats autochtones, sont ressortis parmi l’un des facteurs les plus importants.</a:t>
            </a:r>
          </a:p>
          <a:p>
            <a:endParaRPr lang="fr-CA" dirty="0"/>
          </a:p>
          <a:p>
            <a:r>
              <a:rPr lang="fr-CA" dirty="0"/>
              <a:t>Parmi les autres facteurs, citons également les problèmes de santé mentale et physique (consommation utilisée comme </a:t>
            </a:r>
            <a:r>
              <a:rPr lang="fr-CA" dirty="0" err="1"/>
              <a:t>autotraitement</a:t>
            </a:r>
            <a:r>
              <a:rPr lang="fr-CA" dirty="0"/>
              <a:t>).</a:t>
            </a:r>
          </a:p>
          <a:p>
            <a:endParaRPr lang="fr-CA" dirty="0"/>
          </a:p>
          <a:p>
            <a:endParaRPr lang="fr-CA" dirty="0"/>
          </a:p>
        </p:txBody>
      </p:sp>
    </p:spTree>
    <p:extLst>
      <p:ext uri="{BB962C8B-B14F-4D97-AF65-F5344CB8AC3E}">
        <p14:creationId xmlns:p14="http://schemas.microsoft.com/office/powerpoint/2010/main" val="13334537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FC2B-53A1-A14C-BD0D-AAB5D0A223AC}"/>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a:t>
            </a:r>
          </a:p>
        </p:txBody>
      </p:sp>
      <p:sp>
        <p:nvSpPr>
          <p:cNvPr id="3" name="Content Placeholder 2">
            <a:extLst>
              <a:ext uri="{FF2B5EF4-FFF2-40B4-BE49-F238E27FC236}">
                <a16:creationId xmlns:a16="http://schemas.microsoft.com/office/drawing/2014/main" id="{E066B080-ABDE-384D-85F4-10BCB1BDE81B}"/>
              </a:ext>
            </a:extLst>
          </p:cNvPr>
          <p:cNvSpPr>
            <a:spLocks noGrp="1"/>
          </p:cNvSpPr>
          <p:nvPr>
            <p:ph idx="1"/>
            <p:custDataLst>
              <p:tags r:id="rId2"/>
            </p:custDataLst>
          </p:nvPr>
        </p:nvSpPr>
        <p:spPr/>
        <p:txBody>
          <a:bodyPr/>
          <a:lstStyle/>
          <a:p>
            <a:endParaRPr lang="fr-CA" dirty="0"/>
          </a:p>
          <a:p>
            <a:r>
              <a:rPr lang="fr-CA" dirty="0"/>
              <a:t>Dans le chapitre d’introduction, la coéditrice et le coéditeur relèvent un « problème majeur » touchant les services en itinérance : la plupart des services et programmes dans le domaine ont été mis en place progressivement et ont évolué en parallèle. Les services de logement évoluent donc indépendamment des services sociaux, qui sont distincts des services de santé, du système correctionnel, de la santé mentale ou de l’emploi, et chacun de ces volets fait appel à des sources de financement distinctes.</a:t>
            </a:r>
          </a:p>
          <a:p>
            <a:endParaRPr lang="fr-CA" dirty="0"/>
          </a:p>
          <a:p>
            <a:endParaRPr lang="fr-CA" dirty="0"/>
          </a:p>
        </p:txBody>
      </p:sp>
    </p:spTree>
    <p:extLst>
      <p:ext uri="{BB962C8B-B14F-4D97-AF65-F5344CB8AC3E}">
        <p14:creationId xmlns:p14="http://schemas.microsoft.com/office/powerpoint/2010/main" val="249584115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AD0F-7182-6649-BCC9-7963E320EA26}"/>
              </a:ext>
            </a:extLst>
          </p:cNvPr>
          <p:cNvSpPr>
            <a:spLocks noGrp="1"/>
          </p:cNvSpPr>
          <p:nvPr>
            <p:ph type="title"/>
            <p:custDataLst>
              <p:tags r:id="rId1"/>
            </p:custDataLst>
          </p:nvPr>
        </p:nvSpPr>
        <p:spPr/>
        <p:txBody>
          <a:bodyPr/>
          <a:lstStyle/>
          <a:p>
            <a:r>
              <a:rPr lang="fr-CA" dirty="0"/>
              <a:t>Refuges d’urgence</a:t>
            </a:r>
          </a:p>
        </p:txBody>
      </p:sp>
      <p:sp>
        <p:nvSpPr>
          <p:cNvPr id="3" name="Content Placeholder 2">
            <a:extLst>
              <a:ext uri="{FF2B5EF4-FFF2-40B4-BE49-F238E27FC236}">
                <a16:creationId xmlns:a16="http://schemas.microsoft.com/office/drawing/2014/main" id="{07F8BBDB-FC82-0341-B298-1CD6C6DC8893}"/>
              </a:ext>
            </a:extLst>
          </p:cNvPr>
          <p:cNvSpPr>
            <a:spLocks noGrp="1"/>
          </p:cNvSpPr>
          <p:nvPr>
            <p:ph idx="1"/>
            <p:custDataLst>
              <p:tags r:id="rId2"/>
            </p:custDataLst>
          </p:nvPr>
        </p:nvSpPr>
        <p:spPr/>
        <p:txBody>
          <a:bodyPr/>
          <a:lstStyle/>
          <a:p>
            <a:endParaRPr lang="fr-CA" dirty="0"/>
          </a:p>
          <a:p>
            <a:r>
              <a:rPr lang="fr-CA" dirty="0"/>
              <a:t>Il a toujours été difficile pour le personnel des refuges d’urgence d’interagir convenablement avec les personnes consommant des drogues, en grande partie parce que la consommation est interdite sur le site.</a:t>
            </a:r>
          </a:p>
          <a:p>
            <a:pPr marL="0" indent="0">
              <a:buNone/>
            </a:pPr>
            <a:endParaRPr lang="fr-CA" dirty="0"/>
          </a:p>
          <a:p>
            <a:r>
              <a:rPr lang="fr-CA" dirty="0"/>
              <a:t>À proprement dit, le personnel a souvent donné du matériel, mais interdit l’utilisation de drogues dans le refuge.</a:t>
            </a:r>
          </a:p>
          <a:p>
            <a:endParaRPr lang="fr-CA" dirty="0"/>
          </a:p>
          <a:p>
            <a:endParaRPr lang="fr-CA" dirty="0"/>
          </a:p>
        </p:txBody>
      </p:sp>
    </p:spTree>
    <p:extLst>
      <p:ext uri="{BB962C8B-B14F-4D97-AF65-F5344CB8AC3E}">
        <p14:creationId xmlns:p14="http://schemas.microsoft.com/office/powerpoint/2010/main" val="26744275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ADAF-F3AF-6E49-A97C-A3AF74FABAC5}"/>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D1F5F442-4604-3D4D-8F43-A2F516BA8D00}"/>
              </a:ext>
            </a:extLst>
          </p:cNvPr>
          <p:cNvSpPr>
            <a:spLocks noGrp="1"/>
          </p:cNvSpPr>
          <p:nvPr>
            <p:ph idx="1"/>
            <p:custDataLst>
              <p:tags r:id="rId2"/>
            </p:custDataLst>
          </p:nvPr>
        </p:nvSpPr>
        <p:spPr/>
        <p:txBody>
          <a:bodyPr/>
          <a:lstStyle/>
          <a:p>
            <a:endParaRPr lang="fr-CA" dirty="0"/>
          </a:p>
          <a:p>
            <a:r>
              <a:rPr lang="fr-CA" dirty="0"/>
              <a:t>Selon une étude de 2018 de l’Université de Victoria, il est très difficile pour le personnel des refuges d’urgence d’interagir convenablement avec les personnes qui consomment des drogues, puisque l’utilisation est généralement interdite sur le site du refuge.</a:t>
            </a:r>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24510467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8F58-21B9-2140-AD3C-A746B2B727AA}"/>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35644237-52CE-1642-91B3-B4B000853F72}"/>
              </a:ext>
            </a:extLst>
          </p:cNvPr>
          <p:cNvSpPr>
            <a:spLocks noGrp="1"/>
          </p:cNvSpPr>
          <p:nvPr>
            <p:ph idx="1"/>
            <p:custDataLst>
              <p:tags r:id="rId2"/>
            </p:custDataLst>
          </p:nvPr>
        </p:nvSpPr>
        <p:spPr/>
        <p:txBody>
          <a:bodyPr/>
          <a:lstStyle/>
          <a:p>
            <a:endParaRPr lang="en-US"/>
          </a:p>
        </p:txBody>
      </p:sp>
      <p:pic>
        <p:nvPicPr>
          <p:cNvPr id="5" name="Picture 4" descr="A screenshot of a social media post&#10;&#10;Description automatically generated">
            <a:extLst>
              <a:ext uri="{FF2B5EF4-FFF2-40B4-BE49-F238E27FC236}">
                <a16:creationId xmlns:a16="http://schemas.microsoft.com/office/drawing/2014/main" id="{146D8C17-FBAC-5D42-B4F2-A16EE90BCF2E}"/>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1885111" y="1600200"/>
            <a:ext cx="4631105" cy="4469789"/>
          </a:xfrm>
          <a:prstGeom prst="rect">
            <a:avLst/>
          </a:prstGeom>
        </p:spPr>
      </p:pic>
    </p:spTree>
    <p:extLst>
      <p:ext uri="{BB962C8B-B14F-4D97-AF65-F5344CB8AC3E}">
        <p14:creationId xmlns:p14="http://schemas.microsoft.com/office/powerpoint/2010/main" val="14728955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A0AB-B0DC-6642-BB68-BDEB9688467F}"/>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AB4ED7EF-7873-7049-AEEE-279BE0872522}"/>
              </a:ext>
            </a:extLst>
          </p:cNvPr>
          <p:cNvSpPr>
            <a:spLocks noGrp="1"/>
          </p:cNvSpPr>
          <p:nvPr>
            <p:ph idx="1"/>
            <p:custDataLst>
              <p:tags r:id="rId2"/>
            </p:custDataLst>
          </p:nvPr>
        </p:nvSpPr>
        <p:spPr/>
        <p:txBody>
          <a:bodyPr/>
          <a:lstStyle/>
          <a:p>
            <a:endParaRPr lang="fr-CA" dirty="0"/>
          </a:p>
          <a:p>
            <a:r>
              <a:rPr lang="fr-CA" dirty="0"/>
              <a:t>Les salles de bain de refuges peuvent ainsi devenir par défaut des sites de consommation non supervisés (p. 87).</a:t>
            </a:r>
          </a:p>
          <a:p>
            <a:endParaRPr lang="fr-CA" dirty="0"/>
          </a:p>
          <a:p>
            <a:endParaRPr lang="fr-CA" dirty="0"/>
          </a:p>
        </p:txBody>
      </p:sp>
    </p:spTree>
    <p:extLst>
      <p:ext uri="{BB962C8B-B14F-4D97-AF65-F5344CB8AC3E}">
        <p14:creationId xmlns:p14="http://schemas.microsoft.com/office/powerpoint/2010/main" val="93924361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9F1E-B80B-914C-2483-2E576C72C636}"/>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3FCFD35D-51DF-5570-C9E1-984121D25A60}"/>
              </a:ext>
            </a:extLst>
          </p:cNvPr>
          <p:cNvSpPr>
            <a:spLocks noGrp="1"/>
          </p:cNvSpPr>
          <p:nvPr>
            <p:ph idx="1"/>
            <p:custDataLst>
              <p:tags r:id="rId2"/>
            </p:custDataLst>
          </p:nvPr>
        </p:nvSpPr>
        <p:spPr/>
        <p:txBody>
          <a:bodyPr/>
          <a:lstStyle/>
          <a:p>
            <a:endParaRPr lang="fr-CA" dirty="0"/>
          </a:p>
          <a:p>
            <a:r>
              <a:rPr lang="fr-CA" dirty="0"/>
              <a:t>La Homes First Society (HFS) est un grand fournisseur de services d’urgences et de logements permanents à Toronto.</a:t>
            </a:r>
          </a:p>
          <a:p>
            <a:endParaRPr lang="fr-CA" dirty="0"/>
          </a:p>
          <a:p>
            <a:r>
              <a:rPr lang="fr-CA" dirty="0"/>
              <a:t>Elle possédait aussi des hôtels réaffectés durant la pandémie de COVID-19.</a:t>
            </a:r>
          </a:p>
        </p:txBody>
      </p:sp>
    </p:spTree>
    <p:extLst>
      <p:ext uri="{BB962C8B-B14F-4D97-AF65-F5344CB8AC3E}">
        <p14:creationId xmlns:p14="http://schemas.microsoft.com/office/powerpoint/2010/main" val="12079481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FDD9-B570-5C97-58B5-3A16FF8F6B09}"/>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34D462A6-8711-2267-0178-C0B9087E95BE}"/>
              </a:ext>
            </a:extLst>
          </p:cNvPr>
          <p:cNvSpPr>
            <a:spLocks noGrp="1"/>
          </p:cNvSpPr>
          <p:nvPr>
            <p:ph idx="1"/>
            <p:custDataLst>
              <p:tags r:id="rId2"/>
            </p:custDataLst>
          </p:nvPr>
        </p:nvSpPr>
        <p:spPr/>
        <p:txBody>
          <a:bodyPr/>
          <a:lstStyle/>
          <a:p>
            <a:endParaRPr lang="fr-CA" dirty="0"/>
          </a:p>
          <a:p>
            <a:r>
              <a:rPr lang="fr-CA" dirty="0"/>
              <a:t>Inspiré d’une approche de « vérifications du bien-être » ayant débuté il y a de cela 10 ans, le personnel des hôtels COVID de la HFS vérifiait les salles de bain, les douches, les cages d’escalier et les zones fumeurs toutes les 15 minutes.</a:t>
            </a:r>
          </a:p>
          <a:p>
            <a:endParaRPr lang="fr-CA" dirty="0"/>
          </a:p>
          <a:p>
            <a:r>
              <a:rPr lang="fr-CA" dirty="0"/>
              <a:t>La plupart des refuges d’urgence de Toronto fonctionnent de la sorte.</a:t>
            </a:r>
          </a:p>
        </p:txBody>
      </p:sp>
    </p:spTree>
    <p:extLst>
      <p:ext uri="{BB962C8B-B14F-4D97-AF65-F5344CB8AC3E}">
        <p14:creationId xmlns:p14="http://schemas.microsoft.com/office/powerpoint/2010/main" val="5258091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2992-36E5-5AFF-9E18-B2A1F7617CDC}"/>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1D03A72D-D972-DCB4-4F51-B8C412818C4E}"/>
              </a:ext>
            </a:extLst>
          </p:cNvPr>
          <p:cNvSpPr>
            <a:spLocks noGrp="1"/>
          </p:cNvSpPr>
          <p:nvPr>
            <p:ph idx="1"/>
            <p:custDataLst>
              <p:tags r:id="rId2"/>
            </p:custDataLst>
          </p:nvPr>
        </p:nvSpPr>
        <p:spPr>
          <a:xfrm>
            <a:off x="421998" y="908720"/>
            <a:ext cx="8229600" cy="4421088"/>
          </a:xfrm>
        </p:spPr>
        <p:txBody>
          <a:bodyPr/>
          <a:lstStyle/>
          <a:p>
            <a:endParaRPr lang="fr-CA" dirty="0"/>
          </a:p>
          <a:p>
            <a:r>
              <a:rPr lang="fr-CA" dirty="0"/>
              <a:t>La HFS offre aussi un accès facile en tout temps à du matériel de réduction des méfaits, forme tout son personnel sur l’utilisation de la naloxone en cas de surdose et met des trousses de naloxone à disposition dans les aires communes, les salles de bain et les douches.</a:t>
            </a:r>
          </a:p>
          <a:p>
            <a:endParaRPr lang="fr-CA" sz="1100" dirty="0"/>
          </a:p>
          <a:p>
            <a:r>
              <a:rPr lang="fr-CA" dirty="0"/>
              <a:t>La HFS collabore également avec des partenaires externes œuvrant en réduction des méfaits qui fournissent des services de consommation supervisée, ainsi qu’avec des programmes d’approvisionnement sécuritaires sur place pour favoriser la sécurité des usagères et usagers et réduire les décès par surdose.</a:t>
            </a:r>
          </a:p>
        </p:txBody>
      </p:sp>
    </p:spTree>
    <p:extLst>
      <p:ext uri="{BB962C8B-B14F-4D97-AF65-F5344CB8AC3E}">
        <p14:creationId xmlns:p14="http://schemas.microsoft.com/office/powerpoint/2010/main" val="157630681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34B9-EA38-795A-5E4D-C3C546B2DB16}"/>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E5E903AB-2E5F-1FB5-C0EB-0C5524BD444A}"/>
              </a:ext>
            </a:extLst>
          </p:cNvPr>
          <p:cNvSpPr>
            <a:spLocks noGrp="1"/>
          </p:cNvSpPr>
          <p:nvPr>
            <p:ph idx="1"/>
            <p:custDataLst>
              <p:tags r:id="rId2"/>
            </p:custDataLst>
          </p:nvPr>
        </p:nvSpPr>
        <p:spPr/>
        <p:txBody>
          <a:bodyPr/>
          <a:lstStyle/>
          <a:p>
            <a:endParaRPr lang="fr-CA" dirty="0"/>
          </a:p>
          <a:p>
            <a:r>
              <a:rPr lang="fr-CA" dirty="0"/>
              <a:t>La HFS dispose maintenant de bonbonnes d’oxygène sur place.</a:t>
            </a:r>
          </a:p>
          <a:p>
            <a:endParaRPr lang="fr-CA" dirty="0"/>
          </a:p>
          <a:p>
            <a:r>
              <a:rPr lang="fr-CA" dirty="0"/>
              <a:t>L’oxygène est important pour plusieurs raisons, notamment parce qu’il peut faciliter la respiration sans entraîner un sevrage.</a:t>
            </a:r>
          </a:p>
          <a:p>
            <a:endParaRPr lang="fr-CA" dirty="0"/>
          </a:p>
          <a:p>
            <a:r>
              <a:rPr lang="fr-CA" dirty="0"/>
              <a:t>Les décès par surdose sont fréquemment causés par un arrêt respiratoire.</a:t>
            </a:r>
          </a:p>
          <a:p>
            <a:endParaRPr lang="fr-CA" dirty="0"/>
          </a:p>
          <a:p>
            <a:endParaRPr lang="fr-CA" dirty="0"/>
          </a:p>
          <a:p>
            <a:endParaRPr lang="fr-CA" dirty="0"/>
          </a:p>
        </p:txBody>
      </p:sp>
    </p:spTree>
    <p:extLst>
      <p:ext uri="{BB962C8B-B14F-4D97-AF65-F5344CB8AC3E}">
        <p14:creationId xmlns:p14="http://schemas.microsoft.com/office/powerpoint/2010/main" val="39311214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A3C3-4A4D-6552-C0A3-8FE34585352B}"/>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63DBC17C-ED06-16EC-43A0-1CE686F33623}"/>
              </a:ext>
            </a:extLst>
          </p:cNvPr>
          <p:cNvSpPr>
            <a:spLocks noGrp="1"/>
          </p:cNvSpPr>
          <p:nvPr>
            <p:ph idx="1"/>
            <p:custDataLst>
              <p:tags r:id="rId2"/>
            </p:custDataLst>
          </p:nvPr>
        </p:nvSpPr>
        <p:spPr/>
        <p:txBody>
          <a:bodyPr/>
          <a:lstStyle/>
          <a:p>
            <a:endParaRPr lang="fr-CA" dirty="0"/>
          </a:p>
          <a:p>
            <a:r>
              <a:rPr lang="fr-CA" dirty="0"/>
              <a:t>Toutes les superviseures et tous les superviseurs de l’organisme ont dû suivre une formation sur la procédure, ainsi qu’une cinquantaine de membres du personnel.</a:t>
            </a:r>
          </a:p>
          <a:p>
            <a:pPr marL="0" indent="0">
              <a:buNone/>
            </a:pPr>
            <a:endParaRPr lang="fr-CA" dirty="0"/>
          </a:p>
          <a:p>
            <a:r>
              <a:rPr lang="fr-CA" dirty="0"/>
              <a:t>Elles et ils disposent de réservoirs et d’oxygène et de masques à oxygène ainsi que de sacs réservoirs à deux valves permettant au personnel de ventiler la personne jusqu’à l’arrivée des services d’urgence.</a:t>
            </a:r>
          </a:p>
          <a:p>
            <a:endParaRPr lang="fr-CA" dirty="0"/>
          </a:p>
        </p:txBody>
      </p:sp>
    </p:spTree>
    <p:extLst>
      <p:ext uri="{BB962C8B-B14F-4D97-AF65-F5344CB8AC3E}">
        <p14:creationId xmlns:p14="http://schemas.microsoft.com/office/powerpoint/2010/main" val="85661846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8055-8A72-6F2D-E6C6-4A553A792F72}"/>
              </a:ext>
            </a:extLst>
          </p:cNvPr>
          <p:cNvSpPr>
            <a:spLocks noGrp="1"/>
          </p:cNvSpPr>
          <p:nvPr>
            <p:ph type="title"/>
            <p:custDataLst>
              <p:tags r:id="rId1"/>
            </p:custDataLst>
          </p:nvPr>
        </p:nvSpPr>
        <p:spPr/>
        <p:txBody>
          <a:bodyPr/>
          <a:lstStyle/>
          <a:p>
            <a:r>
              <a:rPr lang="fr-CA" dirty="0"/>
              <a:t>Refuges d’urgence (suite)</a:t>
            </a:r>
          </a:p>
        </p:txBody>
      </p:sp>
      <p:sp>
        <p:nvSpPr>
          <p:cNvPr id="3" name="Content Placeholder 2">
            <a:extLst>
              <a:ext uri="{FF2B5EF4-FFF2-40B4-BE49-F238E27FC236}">
                <a16:creationId xmlns:a16="http://schemas.microsoft.com/office/drawing/2014/main" id="{3A856E33-A672-439D-FD4B-E74A4B3154F7}"/>
              </a:ext>
            </a:extLst>
          </p:cNvPr>
          <p:cNvSpPr>
            <a:spLocks noGrp="1"/>
          </p:cNvSpPr>
          <p:nvPr>
            <p:ph idx="1"/>
            <p:custDataLst>
              <p:tags r:id="rId2"/>
            </p:custDataLst>
          </p:nvPr>
        </p:nvSpPr>
        <p:spPr/>
        <p:txBody>
          <a:bodyPr/>
          <a:lstStyle/>
          <a:p>
            <a:endParaRPr lang="fr-CA" dirty="0"/>
          </a:p>
          <a:p>
            <a:r>
              <a:rPr lang="fr-CA" dirty="0"/>
              <a:t>Même au milieu de la nuit, la HFS permet et même encourage l’utilisation de la zone fumeurs à l’extérieur.</a:t>
            </a:r>
          </a:p>
          <a:p>
            <a:endParaRPr lang="fr-CA" dirty="0"/>
          </a:p>
          <a:p>
            <a:r>
              <a:rPr lang="fr-CA" dirty="0"/>
              <a:t>Des tentes protègent contre la neige et la pluie.</a:t>
            </a:r>
          </a:p>
          <a:p>
            <a:endParaRPr lang="fr-CA" dirty="0"/>
          </a:p>
          <a:p>
            <a:r>
              <a:rPr lang="fr-CA" dirty="0"/>
              <a:t>À l’un des sites, une tente a été installée pour la cigarette et une autre pour les « autres substances ».</a:t>
            </a:r>
          </a:p>
        </p:txBody>
      </p:sp>
    </p:spTree>
    <p:extLst>
      <p:ext uri="{BB962C8B-B14F-4D97-AF65-F5344CB8AC3E}">
        <p14:creationId xmlns:p14="http://schemas.microsoft.com/office/powerpoint/2010/main" val="7103504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1278-EE05-A84B-8BCF-109DBAED6296}"/>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a:t>
            </a:r>
          </a:p>
        </p:txBody>
      </p:sp>
      <p:sp>
        <p:nvSpPr>
          <p:cNvPr id="3" name="Content Placeholder 2">
            <a:extLst>
              <a:ext uri="{FF2B5EF4-FFF2-40B4-BE49-F238E27FC236}">
                <a16:creationId xmlns:a16="http://schemas.microsoft.com/office/drawing/2014/main" id="{84090118-29D1-554F-9571-8AE6098C32CC}"/>
              </a:ext>
            </a:extLst>
          </p:cNvPr>
          <p:cNvSpPr>
            <a:spLocks noGrp="1"/>
          </p:cNvSpPr>
          <p:nvPr>
            <p:ph idx="1"/>
            <p:custDataLst>
              <p:tags r:id="rId2"/>
            </p:custDataLst>
          </p:nvPr>
        </p:nvSpPr>
        <p:spPr/>
        <p:txBody>
          <a:bodyPr/>
          <a:lstStyle/>
          <a:p>
            <a:endParaRPr lang="fr-CA" dirty="0"/>
          </a:p>
          <a:p>
            <a:r>
              <a:rPr lang="fr-CA" dirty="0"/>
              <a:t>La courtepointe de services qui en résulte est truffée de lacunes et d’inefficacités. Il devient ainsi plus difficile de sortir des gens de la rue, peu importe l’efficacité individuelle de chaque programme (p. 9).</a:t>
            </a:r>
          </a:p>
          <a:p>
            <a:endParaRPr lang="fr-CA" dirty="0"/>
          </a:p>
        </p:txBody>
      </p:sp>
    </p:spTree>
    <p:extLst>
      <p:ext uri="{BB962C8B-B14F-4D97-AF65-F5344CB8AC3E}">
        <p14:creationId xmlns:p14="http://schemas.microsoft.com/office/powerpoint/2010/main" val="8952206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309F-3633-3A40-BC90-0B3A2E0A484C}"/>
              </a:ext>
            </a:extLst>
          </p:cNvPr>
          <p:cNvSpPr>
            <a:spLocks noGrp="1"/>
          </p:cNvSpPr>
          <p:nvPr>
            <p:ph type="title"/>
            <p:custDataLst>
              <p:tags r:id="rId1"/>
            </p:custDataLst>
          </p:nvPr>
        </p:nvSpPr>
        <p:spPr/>
        <p:txBody>
          <a:bodyPr>
            <a:normAutofit fontScale="90000"/>
          </a:bodyPr>
          <a:lstStyle/>
          <a:p>
            <a:r>
              <a:rPr lang="fr-CA" dirty="0"/>
              <a:t>Services de consommation supervisée</a:t>
            </a:r>
          </a:p>
        </p:txBody>
      </p:sp>
      <p:sp>
        <p:nvSpPr>
          <p:cNvPr id="3" name="Content Placeholder 2">
            <a:extLst>
              <a:ext uri="{FF2B5EF4-FFF2-40B4-BE49-F238E27FC236}">
                <a16:creationId xmlns:a16="http://schemas.microsoft.com/office/drawing/2014/main" id="{09F286DC-F286-D145-9BED-F1A52810938E}"/>
              </a:ext>
            </a:extLst>
          </p:cNvPr>
          <p:cNvSpPr>
            <a:spLocks noGrp="1"/>
          </p:cNvSpPr>
          <p:nvPr>
            <p:ph idx="1"/>
            <p:custDataLst>
              <p:tags r:id="rId2"/>
            </p:custDataLst>
          </p:nvPr>
        </p:nvSpPr>
        <p:spPr/>
        <p:txBody>
          <a:bodyPr/>
          <a:lstStyle/>
          <a:p>
            <a:endParaRPr lang="fr-CA" dirty="0"/>
          </a:p>
          <a:p>
            <a:r>
              <a:rPr lang="fr-CA" dirty="0"/>
              <a:t>Les services de consommation supervisée sont une forme de réduction des méfaits.</a:t>
            </a:r>
          </a:p>
          <a:p>
            <a:endParaRPr lang="fr-CA" dirty="0"/>
          </a:p>
          <a:p>
            <a:r>
              <a:rPr lang="fr-CA" dirty="0"/>
              <a:t>Ils offrent un milieu sécuritaire et hygiénique dans lequel les gens peuvent consommer des drogues avec de l’équipement stérile sous la supervision de personnel ou de bénévoles qualifiés.</a:t>
            </a:r>
          </a:p>
          <a:p>
            <a:endParaRPr lang="fr-CA" dirty="0"/>
          </a:p>
        </p:txBody>
      </p:sp>
    </p:spTree>
    <p:extLst>
      <p:ext uri="{BB962C8B-B14F-4D97-AF65-F5344CB8AC3E}">
        <p14:creationId xmlns:p14="http://schemas.microsoft.com/office/powerpoint/2010/main" val="195670974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8A3F-DB4B-C84B-BE61-826D2563D743}"/>
              </a:ext>
            </a:extLst>
          </p:cNvPr>
          <p:cNvSpPr>
            <a:spLocks noGrp="1"/>
          </p:cNvSpPr>
          <p:nvPr>
            <p:ph type="title"/>
            <p:custDataLst>
              <p:tags r:id="rId1"/>
            </p:custDataLst>
          </p:nvPr>
        </p:nvSpPr>
        <p:spPr/>
        <p:txBody>
          <a:bodyPr>
            <a:noAutofit/>
          </a:bodyPr>
          <a:lstStyle/>
          <a:p>
            <a:r>
              <a:rPr lang="fr-CA" sz="3600" dirty="0"/>
              <a:t>Services de consommation supervisée (suite)</a:t>
            </a:r>
          </a:p>
        </p:txBody>
      </p:sp>
      <p:sp>
        <p:nvSpPr>
          <p:cNvPr id="3" name="Content Placeholder 2">
            <a:extLst>
              <a:ext uri="{FF2B5EF4-FFF2-40B4-BE49-F238E27FC236}">
                <a16:creationId xmlns:a16="http://schemas.microsoft.com/office/drawing/2014/main" id="{AF089CD4-F430-544D-9DC6-845B1C3652CD}"/>
              </a:ext>
            </a:extLst>
          </p:cNvPr>
          <p:cNvSpPr>
            <a:spLocks noGrp="1"/>
          </p:cNvSpPr>
          <p:nvPr>
            <p:ph idx="1"/>
            <p:custDataLst>
              <p:tags r:id="rId2"/>
            </p:custDataLst>
          </p:nvPr>
        </p:nvSpPr>
        <p:spPr/>
        <p:txBody>
          <a:bodyPr/>
          <a:lstStyle/>
          <a:p>
            <a:endParaRPr lang="fr-CA" dirty="0"/>
          </a:p>
          <a:p>
            <a:r>
              <a:rPr lang="fr-CA" dirty="0"/>
              <a:t>En février 2019, 28 sites de consommation supervisée étaient en activité selon une exemption du gouvernement du Canada.</a:t>
            </a:r>
          </a:p>
          <a:p>
            <a:endParaRPr lang="fr-CA" dirty="0"/>
          </a:p>
          <a:p>
            <a:r>
              <a:rPr lang="fr-CA" dirty="0"/>
              <a:t>De tels services se sont montrés très efficaces en Alberta. En 2018 seulement, le site de consommation supervisée de Calgary a reçu près de 52 000 visites, ce qui représente plus de 700 surdoses contrées.</a:t>
            </a:r>
          </a:p>
          <a:p>
            <a:endParaRPr lang="fr-CA" dirty="0"/>
          </a:p>
          <a:p>
            <a:endParaRPr lang="fr-CA" dirty="0"/>
          </a:p>
        </p:txBody>
      </p:sp>
    </p:spTree>
    <p:extLst>
      <p:ext uri="{BB962C8B-B14F-4D97-AF65-F5344CB8AC3E}">
        <p14:creationId xmlns:p14="http://schemas.microsoft.com/office/powerpoint/2010/main" val="25609488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943F-7378-224B-948D-8EB556B17056}"/>
              </a:ext>
            </a:extLst>
          </p:cNvPr>
          <p:cNvSpPr>
            <a:spLocks noGrp="1"/>
          </p:cNvSpPr>
          <p:nvPr>
            <p:ph type="title"/>
            <p:custDataLst>
              <p:tags r:id="rId1"/>
            </p:custDataLst>
          </p:nvPr>
        </p:nvSpPr>
        <p:spPr/>
        <p:txBody>
          <a:bodyPr/>
          <a:lstStyle/>
          <a:p>
            <a:r>
              <a:rPr lang="fr-CA" dirty="0"/>
              <a:t>BC </a:t>
            </a:r>
            <a:r>
              <a:rPr lang="fr-CA" dirty="0" err="1"/>
              <a:t>Housing</a:t>
            </a:r>
            <a:endParaRPr lang="fr-CA" dirty="0"/>
          </a:p>
        </p:txBody>
      </p:sp>
      <p:sp>
        <p:nvSpPr>
          <p:cNvPr id="3" name="Content Placeholder 2">
            <a:extLst>
              <a:ext uri="{FF2B5EF4-FFF2-40B4-BE49-F238E27FC236}">
                <a16:creationId xmlns:a16="http://schemas.microsoft.com/office/drawing/2014/main" id="{E3966E10-804E-884F-A929-8DEE94C5E89F}"/>
              </a:ext>
            </a:extLst>
          </p:cNvPr>
          <p:cNvSpPr>
            <a:spLocks noGrp="1"/>
          </p:cNvSpPr>
          <p:nvPr>
            <p:ph idx="1"/>
            <p:custDataLst>
              <p:tags r:id="rId2"/>
            </p:custDataLst>
          </p:nvPr>
        </p:nvSpPr>
        <p:spPr/>
        <p:txBody>
          <a:bodyPr/>
          <a:lstStyle/>
          <a:p>
            <a:endParaRPr lang="fr-CA" dirty="0"/>
          </a:p>
          <a:p>
            <a:r>
              <a:rPr lang="fr-CA" dirty="0"/>
              <a:t>BC </a:t>
            </a:r>
            <a:r>
              <a:rPr lang="fr-CA" dirty="0" err="1"/>
              <a:t>Housing</a:t>
            </a:r>
            <a:r>
              <a:rPr lang="fr-CA" dirty="0"/>
              <a:t> s’efforce d’offrir des services de consommation supervisée dans tous ses établissements de logements supervisés.</a:t>
            </a:r>
          </a:p>
          <a:p>
            <a:pPr marL="0" indent="0">
              <a:buNone/>
            </a:pPr>
            <a:endParaRPr lang="fr-CA" dirty="0"/>
          </a:p>
          <a:p>
            <a:r>
              <a:rPr lang="fr-CA" dirty="0"/>
              <a:t>Le personnel ne supervise pas directement la consommation de substances illicites.</a:t>
            </a:r>
          </a:p>
          <a:p>
            <a:pPr marL="0" indent="0">
              <a:buNone/>
            </a:pPr>
            <a:endParaRPr lang="fr-CA" dirty="0"/>
          </a:p>
          <a:p>
            <a:r>
              <a:rPr lang="fr-CA" dirty="0"/>
              <a:t>Cependant, elle a souvent lieu près du personnel, et les espaces communs sont sous vidéosurveillance.</a:t>
            </a:r>
          </a:p>
          <a:p>
            <a:endParaRPr lang="fr-CA" dirty="0"/>
          </a:p>
          <a:p>
            <a:endParaRPr lang="fr-CA" dirty="0"/>
          </a:p>
        </p:txBody>
      </p:sp>
    </p:spTree>
    <p:extLst>
      <p:ext uri="{BB962C8B-B14F-4D97-AF65-F5344CB8AC3E}">
        <p14:creationId xmlns:p14="http://schemas.microsoft.com/office/powerpoint/2010/main" val="29631546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729A-5573-3D40-9899-763D0AA3C5D5}"/>
              </a:ext>
            </a:extLst>
          </p:cNvPr>
          <p:cNvSpPr>
            <a:spLocks noGrp="1"/>
          </p:cNvSpPr>
          <p:nvPr>
            <p:ph type="title"/>
            <p:custDataLst>
              <p:tags r:id="rId1"/>
            </p:custDataLst>
          </p:nvPr>
        </p:nvSpPr>
        <p:spPr/>
        <p:txBody>
          <a:bodyPr/>
          <a:lstStyle/>
          <a:p>
            <a:r>
              <a:rPr lang="fr-CA" dirty="0"/>
              <a:t>BC </a:t>
            </a:r>
            <a:r>
              <a:rPr lang="fr-CA" dirty="0" err="1"/>
              <a:t>Housing</a:t>
            </a:r>
            <a:r>
              <a:rPr lang="fr-CA" dirty="0"/>
              <a:t> (suite)</a:t>
            </a:r>
          </a:p>
        </p:txBody>
      </p:sp>
      <p:sp>
        <p:nvSpPr>
          <p:cNvPr id="3" name="Content Placeholder 2">
            <a:extLst>
              <a:ext uri="{FF2B5EF4-FFF2-40B4-BE49-F238E27FC236}">
                <a16:creationId xmlns:a16="http://schemas.microsoft.com/office/drawing/2014/main" id="{AF6FDF84-86A3-8747-BAFE-28FB266B0E0C}"/>
              </a:ext>
            </a:extLst>
          </p:cNvPr>
          <p:cNvSpPr>
            <a:spLocks noGrp="1"/>
          </p:cNvSpPr>
          <p:nvPr>
            <p:ph idx="1"/>
            <p:custDataLst>
              <p:tags r:id="rId2"/>
            </p:custDataLst>
          </p:nvPr>
        </p:nvSpPr>
        <p:spPr/>
        <p:txBody>
          <a:bodyPr/>
          <a:lstStyle/>
          <a:p>
            <a:endParaRPr lang="fr-CA" dirty="0"/>
          </a:p>
          <a:p>
            <a:r>
              <a:rPr lang="fr-CA" dirty="0"/>
              <a:t>Le personnel sait qui entre dans une pièce pour consommer.</a:t>
            </a:r>
          </a:p>
          <a:p>
            <a:pPr marL="0" indent="0">
              <a:buNone/>
            </a:pPr>
            <a:endParaRPr lang="fr-CA" dirty="0"/>
          </a:p>
          <a:p>
            <a:r>
              <a:rPr lang="fr-CA" dirty="0"/>
              <a:t>Le personnel est présent sur place en tout temps.</a:t>
            </a:r>
          </a:p>
          <a:p>
            <a:pPr marL="0" indent="0">
              <a:buNone/>
            </a:pPr>
            <a:endParaRPr lang="fr-CA" dirty="0"/>
          </a:p>
          <a:p>
            <a:r>
              <a:rPr lang="fr-CA" dirty="0"/>
              <a:t>Si la personne ne ressort pas de la pièce après 10 minutes, le personnel vérifiera si tout va bien.</a:t>
            </a:r>
          </a:p>
          <a:p>
            <a:endParaRPr lang="fr-CA" dirty="0"/>
          </a:p>
          <a:p>
            <a:endParaRPr lang="fr-CA" dirty="0"/>
          </a:p>
        </p:txBody>
      </p:sp>
    </p:spTree>
    <p:extLst>
      <p:ext uri="{BB962C8B-B14F-4D97-AF65-F5344CB8AC3E}">
        <p14:creationId xmlns:p14="http://schemas.microsoft.com/office/powerpoint/2010/main" val="5079322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616B-717A-644A-B0C4-0B6AE373ECBC}"/>
              </a:ext>
            </a:extLst>
          </p:cNvPr>
          <p:cNvSpPr>
            <a:spLocks noGrp="1"/>
          </p:cNvSpPr>
          <p:nvPr>
            <p:ph type="title"/>
            <p:custDataLst>
              <p:tags r:id="rId1"/>
            </p:custDataLst>
          </p:nvPr>
        </p:nvSpPr>
        <p:spPr/>
        <p:txBody>
          <a:bodyPr/>
          <a:lstStyle/>
          <a:p>
            <a:r>
              <a:rPr lang="fr-CA" dirty="0"/>
              <a:t>BC </a:t>
            </a:r>
            <a:r>
              <a:rPr lang="fr-CA" dirty="0" err="1"/>
              <a:t>Housing</a:t>
            </a:r>
            <a:r>
              <a:rPr lang="fr-CA" dirty="0"/>
              <a:t> (suite)</a:t>
            </a:r>
          </a:p>
        </p:txBody>
      </p:sp>
      <p:sp>
        <p:nvSpPr>
          <p:cNvPr id="3" name="Content Placeholder 2">
            <a:extLst>
              <a:ext uri="{FF2B5EF4-FFF2-40B4-BE49-F238E27FC236}">
                <a16:creationId xmlns:a16="http://schemas.microsoft.com/office/drawing/2014/main" id="{8FEB07CC-B12E-B245-AFB9-B9511C6AC8EE}"/>
              </a:ext>
            </a:extLst>
          </p:cNvPr>
          <p:cNvSpPr>
            <a:spLocks noGrp="1"/>
          </p:cNvSpPr>
          <p:nvPr>
            <p:ph idx="1"/>
            <p:custDataLst>
              <p:tags r:id="rId2"/>
            </p:custDataLst>
          </p:nvPr>
        </p:nvSpPr>
        <p:spPr>
          <a:xfrm>
            <a:off x="457200" y="1218456"/>
            <a:ext cx="8229600" cy="4421088"/>
          </a:xfrm>
        </p:spPr>
        <p:txBody>
          <a:bodyPr/>
          <a:lstStyle/>
          <a:p>
            <a:endParaRPr lang="fr-CA" dirty="0"/>
          </a:p>
          <a:p>
            <a:r>
              <a:rPr lang="fr-CA" dirty="0"/>
              <a:t>Par ailleurs, dans le contexte de la crise des opioïdes, BC </a:t>
            </a:r>
            <a:r>
              <a:rPr lang="fr-CA" dirty="0" err="1"/>
              <a:t>Housing</a:t>
            </a:r>
            <a:r>
              <a:rPr lang="fr-CA" dirty="0"/>
              <a:t> garde du personnel sur place en tout temps dans tous les immeubles à logements supervisés qu’il finance, et les employées et employés doivent désormais faire des tournées régulières pour s’assurer de la santé et du bien</a:t>
            </a:r>
            <a:r>
              <a:rPr lang="en-CA" sz="1800" dirty="0">
                <a:effectLst/>
                <a:latin typeface="Aptos" panose="020B0004020202020204" pitchFamily="34" charset="0"/>
                <a:ea typeface="Aptos" panose="020B0004020202020204" pitchFamily="34" charset="0"/>
                <a:cs typeface="Times New Roman" panose="02020603050405020304" pitchFamily="18" charset="0"/>
              </a:rPr>
              <a:t>‑</a:t>
            </a:r>
            <a:r>
              <a:rPr lang="fr-CA" dirty="0"/>
              <a:t>être des résidentes et résidents.</a:t>
            </a:r>
          </a:p>
          <a:p>
            <a:r>
              <a:rPr lang="fr-CA" dirty="0"/>
              <a:t>Cela signifie qu’il est obligatoire de procéder à une inspection de l’unité de toute personne qui n’a pas été aperçue ou n’a pas donné de nouvelles depuis au moins 48 heures. Cette politique a été intégrée aux contrats d’exploitation, qui font des vérifications de bien-être une obligation contractuelle.</a:t>
            </a:r>
          </a:p>
        </p:txBody>
      </p:sp>
    </p:spTree>
    <p:extLst>
      <p:ext uri="{BB962C8B-B14F-4D97-AF65-F5344CB8AC3E}">
        <p14:creationId xmlns:p14="http://schemas.microsoft.com/office/powerpoint/2010/main" val="11123641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0823-3952-9D4F-B606-178FABAAC91A}"/>
              </a:ext>
            </a:extLst>
          </p:cNvPr>
          <p:cNvSpPr>
            <a:spLocks noGrp="1"/>
          </p:cNvSpPr>
          <p:nvPr>
            <p:ph type="title"/>
            <p:custDataLst>
              <p:tags r:id="rId1"/>
            </p:custDataLst>
          </p:nvPr>
        </p:nvSpPr>
        <p:spPr/>
        <p:txBody>
          <a:bodyPr/>
          <a:lstStyle/>
          <a:p>
            <a:r>
              <a:rPr lang="fr-CA" dirty="0"/>
              <a:t>Fin du module</a:t>
            </a:r>
          </a:p>
        </p:txBody>
      </p:sp>
      <p:sp>
        <p:nvSpPr>
          <p:cNvPr id="3" name="Content Placeholder 2">
            <a:extLst>
              <a:ext uri="{FF2B5EF4-FFF2-40B4-BE49-F238E27FC236}">
                <a16:creationId xmlns:a16="http://schemas.microsoft.com/office/drawing/2014/main" id="{A97312CB-FBCE-0C45-906F-AF31E5FCF8E2}"/>
              </a:ext>
            </a:extLst>
          </p:cNvPr>
          <p:cNvSpPr>
            <a:spLocks noGrp="1"/>
          </p:cNvSpPr>
          <p:nvPr>
            <p:ph idx="1"/>
            <p:custDataLst>
              <p:tags r:id="rId2"/>
            </p:custDataLst>
          </p:nvPr>
        </p:nvSpPr>
        <p:spPr/>
        <p:txBody>
          <a:bodyPr/>
          <a:lstStyle/>
          <a:p>
            <a:endParaRPr lang="fr-CA" dirty="0"/>
          </a:p>
          <a:p>
            <a:r>
              <a:rPr lang="fr-CA" dirty="0"/>
              <a:t>Nous avons abordé une foule de sujets jusqu’ici.</a:t>
            </a:r>
          </a:p>
          <a:p>
            <a:endParaRPr lang="fr-CA" dirty="0"/>
          </a:p>
          <a:p>
            <a:r>
              <a:rPr lang="fr-CA" dirty="0"/>
              <a:t>Que pensez-vous de tout cela?</a:t>
            </a:r>
          </a:p>
        </p:txBody>
      </p:sp>
    </p:spTree>
    <p:extLst>
      <p:ext uri="{BB962C8B-B14F-4D97-AF65-F5344CB8AC3E}">
        <p14:creationId xmlns:p14="http://schemas.microsoft.com/office/powerpoint/2010/main" val="2351833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custDataLst>
              <p:tags r:id="rId1"/>
            </p:custDataLst>
          </p:nvPr>
        </p:nvSpPr>
        <p:spPr/>
        <p:txBody>
          <a:bodyPr/>
          <a:lstStyle/>
          <a:p>
            <a:pPr algn="ctr" fontAlgn="auto">
              <a:spcAft>
                <a:spcPct val="0"/>
              </a:spcAft>
              <a:defRPr/>
            </a:pPr>
            <a:br>
              <a:rPr lang="fr-CA" noProof="0" dirty="0">
                <a:ea typeface="+mj-ea"/>
                <a:cs typeface="+mj-cs"/>
              </a:rPr>
            </a:br>
            <a:br>
              <a:rPr lang="fr-CA" noProof="0" dirty="0">
                <a:ea typeface="+mj-ea"/>
                <a:cs typeface="+mj-cs"/>
              </a:rPr>
            </a:br>
            <a:r>
              <a:rPr lang="fr-CA" noProof="0" dirty="0">
                <a:ea typeface="+mj-ea"/>
                <a:cs typeface="+mj-cs"/>
              </a:rPr>
              <a:t> </a:t>
            </a:r>
            <a:br>
              <a:rPr lang="fr-CA" noProof="0" dirty="0">
                <a:ea typeface="+mj-ea"/>
                <a:cs typeface="+mj-cs"/>
              </a:rPr>
            </a:br>
            <a:r>
              <a:rPr lang="fr-CA" noProof="0" dirty="0"/>
              <a:t>Pratiques innovantes</a:t>
            </a:r>
            <a:endParaRPr lang="fr-CA" noProof="0"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custDataLst>
              <p:tags r:id="rId2"/>
            </p:custDataLst>
          </p:nvPr>
        </p:nvSpPr>
        <p:spPr>
          <a:xfrm>
            <a:off x="685800" y="3505200"/>
            <a:ext cx="7630616" cy="2804120"/>
          </a:xfrm>
        </p:spPr>
        <p:txBody>
          <a:bodyPr rtlCol="0">
            <a:normAutofit lnSpcReduction="10000"/>
          </a:bodyPr>
          <a:lstStyle/>
          <a:p>
            <a:pPr algn="ctr" fontAlgn="auto">
              <a:spcAft>
                <a:spcPct val="0"/>
              </a:spcAft>
              <a:defRPr/>
            </a:pPr>
            <a:r>
              <a:rPr lang="fr-CA" sz="2000" b="1" noProof="0" dirty="0">
                <a:ea typeface="+mn-ea"/>
                <a:cs typeface="+mn-cs"/>
              </a:rPr>
              <a:t>Nick </a:t>
            </a:r>
            <a:r>
              <a:rPr lang="fr-CA" sz="2000" b="1" noProof="0" dirty="0" err="1">
                <a:ea typeface="+mn-ea"/>
                <a:cs typeface="+mn-cs"/>
              </a:rPr>
              <a:t>Falvo</a:t>
            </a:r>
            <a:r>
              <a:rPr lang="fr-CA" sz="2000" b="1" noProof="0" dirty="0">
                <a:ea typeface="+mn-ea"/>
                <a:cs typeface="+mn-cs"/>
              </a:rPr>
              <a:t>, Ph. D.</a:t>
            </a:r>
          </a:p>
          <a:p>
            <a:pPr algn="ctr" fontAlgn="auto">
              <a:spcAft>
                <a:spcPct val="0"/>
              </a:spcAft>
              <a:defRPr/>
            </a:pPr>
            <a:endParaRPr lang="fr-CA" sz="2000" noProof="0" dirty="0">
              <a:ea typeface="+mn-ea"/>
              <a:cs typeface="+mn-cs"/>
            </a:endParaRPr>
          </a:p>
          <a:p>
            <a:pPr algn="ctr" fontAlgn="auto">
              <a:spcAft>
                <a:spcPct val="0"/>
              </a:spcAft>
              <a:defRPr/>
            </a:pPr>
            <a:r>
              <a:rPr lang="fr-CA" sz="2000" noProof="0" dirty="0">
                <a:ea typeface="+mn-ea"/>
                <a:cs typeface="+mn-cs"/>
              </a:rPr>
              <a:t>Introduction à l’itinérance</a:t>
            </a:r>
          </a:p>
          <a:p>
            <a:pPr algn="ctr" fontAlgn="auto">
              <a:spcAft>
                <a:spcPct val="0"/>
              </a:spcAft>
              <a:defRPr/>
            </a:pPr>
            <a:endParaRPr lang="fr-CA" sz="2000" noProof="0" dirty="0">
              <a:ea typeface="+mn-ea"/>
              <a:cs typeface="+mn-cs"/>
            </a:endParaRPr>
          </a:p>
          <a:p>
            <a:pPr algn="ctr" fontAlgn="auto">
              <a:spcAft>
                <a:spcPct val="0"/>
              </a:spcAft>
              <a:defRPr/>
            </a:pPr>
            <a:r>
              <a:rPr lang="fr-CA" sz="2000" noProof="0" dirty="0">
                <a:ea typeface="+mn-ea"/>
                <a:cs typeface="+mn-cs"/>
              </a:rPr>
              <a:t>Préparé pour :</a:t>
            </a:r>
          </a:p>
          <a:p>
            <a:pPr algn="ctr" fontAlgn="auto">
              <a:spcAft>
                <a:spcPct val="0"/>
              </a:spcAft>
              <a:defRPr/>
            </a:pPr>
            <a:r>
              <a:rPr lang="fr-CA" sz="2000" noProof="0" dirty="0">
                <a:ea typeface="+mn-ea"/>
                <a:cs typeface="+mn-cs"/>
              </a:rPr>
              <a:t>Excellence en santé Canada</a:t>
            </a:r>
          </a:p>
          <a:p>
            <a:pPr algn="ctr" fontAlgn="auto">
              <a:spcAft>
                <a:spcPct val="0"/>
              </a:spcAft>
              <a:defRPr/>
            </a:pPr>
            <a:endParaRPr lang="fr-CA" sz="2000" noProof="0" dirty="0">
              <a:ea typeface="+mn-ea"/>
              <a:cs typeface="+mn-cs"/>
            </a:endParaRPr>
          </a:p>
          <a:p>
            <a:pPr algn="ctr" fontAlgn="auto">
              <a:spcAft>
                <a:spcPct val="0"/>
              </a:spcAft>
              <a:defRPr/>
            </a:pPr>
            <a:r>
              <a:rPr lang="fr-CA" sz="2000" noProof="0" dirty="0">
                <a:ea typeface="+mn-ea"/>
                <a:cs typeface="+mn-cs"/>
              </a:rPr>
              <a:t>Les 16 et 17 octobre 2024</a:t>
            </a:r>
          </a:p>
          <a:p>
            <a:pPr algn="ctr" fontAlgn="auto">
              <a:spcAft>
                <a:spcPct val="0"/>
              </a:spcAft>
              <a:defRPr/>
            </a:pPr>
            <a:endParaRPr lang="fr-CA" sz="2000" noProof="0" dirty="0">
              <a:ea typeface="+mn-ea"/>
              <a:cs typeface="+mn-cs"/>
            </a:endParaRPr>
          </a:p>
          <a:p>
            <a:pPr fontAlgn="auto">
              <a:spcAft>
                <a:spcPct val="0"/>
              </a:spcAft>
              <a:defRPr/>
            </a:pPr>
            <a:endParaRPr lang="fr-CA" sz="1800" b="1" noProof="0" dirty="0">
              <a:ea typeface="+mn-ea"/>
              <a:cs typeface="+mn-cs"/>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0804-7470-3245-9B38-B7CDDFC74938}"/>
              </a:ext>
            </a:extLst>
          </p:cNvPr>
          <p:cNvSpPr>
            <a:spLocks noGrp="1"/>
          </p:cNvSpPr>
          <p:nvPr>
            <p:ph type="title"/>
            <p:custDataLst>
              <p:tags r:id="rId1"/>
            </p:custDataLst>
          </p:nvPr>
        </p:nvSpPr>
        <p:spPr/>
        <p:txBody>
          <a:bodyPr/>
          <a:lstStyle/>
          <a:p>
            <a:r>
              <a:rPr lang="fr-CA" dirty="0"/>
              <a:t>Programme</a:t>
            </a:r>
          </a:p>
        </p:txBody>
      </p:sp>
      <p:sp>
        <p:nvSpPr>
          <p:cNvPr id="3" name="Content Placeholder 2">
            <a:extLst>
              <a:ext uri="{FF2B5EF4-FFF2-40B4-BE49-F238E27FC236}">
                <a16:creationId xmlns:a16="http://schemas.microsoft.com/office/drawing/2014/main" id="{1B48CDD1-87D6-C64B-9418-339F03003AF3}"/>
              </a:ext>
            </a:extLst>
          </p:cNvPr>
          <p:cNvSpPr>
            <a:spLocks noGrp="1"/>
          </p:cNvSpPr>
          <p:nvPr>
            <p:ph idx="1"/>
            <p:custDataLst>
              <p:tags r:id="rId2"/>
            </p:custDataLst>
          </p:nvPr>
        </p:nvSpPr>
        <p:spPr/>
        <p:txBody>
          <a:bodyPr/>
          <a:lstStyle/>
          <a:p>
            <a:endParaRPr lang="fr-CA" dirty="0"/>
          </a:p>
          <a:p>
            <a:r>
              <a:rPr lang="fr-CA" dirty="0"/>
              <a:t>Nous allons aborder quatre pratiques innovantes en matière d’itinérance utilisées au Canada.</a:t>
            </a:r>
          </a:p>
          <a:p>
            <a:pPr marL="0" indent="0">
              <a:buNone/>
            </a:pPr>
            <a:endParaRPr lang="fr-CA" dirty="0"/>
          </a:p>
          <a:p>
            <a:r>
              <a:rPr lang="fr-CA" dirty="0"/>
              <a:t>Mon but n’est ni que vous les adoriez, ni que vous les détestiez.</a:t>
            </a:r>
          </a:p>
          <a:p>
            <a:endParaRPr lang="fr-CA" dirty="0"/>
          </a:p>
          <a:p>
            <a:r>
              <a:rPr lang="fr-CA" dirty="0"/>
              <a:t>L’objectif est de vous présenter de nouvelles informations.</a:t>
            </a:r>
          </a:p>
          <a:p>
            <a:endParaRPr lang="fr-CA" dirty="0"/>
          </a:p>
          <a:p>
            <a:endParaRPr lang="en-US" dirty="0"/>
          </a:p>
        </p:txBody>
      </p:sp>
    </p:spTree>
    <p:extLst>
      <p:ext uri="{BB962C8B-B14F-4D97-AF65-F5344CB8AC3E}">
        <p14:creationId xmlns:p14="http://schemas.microsoft.com/office/powerpoint/2010/main" val="163576672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6745-1A25-2149-A888-4F4C49DC4534}"/>
              </a:ext>
            </a:extLst>
          </p:cNvPr>
          <p:cNvSpPr>
            <a:spLocks noGrp="1"/>
          </p:cNvSpPr>
          <p:nvPr>
            <p:ph type="title"/>
            <p:custDataLst>
              <p:tags r:id="rId1"/>
            </p:custDataLst>
          </p:nvPr>
        </p:nvSpPr>
        <p:spPr/>
        <p:txBody>
          <a:bodyPr/>
          <a:lstStyle/>
          <a:p>
            <a:r>
              <a:rPr lang="fr-CA" dirty="0"/>
              <a:t>Programme (suite)</a:t>
            </a:r>
          </a:p>
        </p:txBody>
      </p:sp>
      <p:sp>
        <p:nvSpPr>
          <p:cNvPr id="3" name="Content Placeholder 2">
            <a:extLst>
              <a:ext uri="{FF2B5EF4-FFF2-40B4-BE49-F238E27FC236}">
                <a16:creationId xmlns:a16="http://schemas.microsoft.com/office/drawing/2014/main" id="{B8217944-463F-4A49-BA2C-3197AE2D79DD}"/>
              </a:ext>
            </a:extLst>
          </p:cNvPr>
          <p:cNvSpPr>
            <a:spLocks noGrp="1"/>
          </p:cNvSpPr>
          <p:nvPr>
            <p:ph idx="1"/>
            <p:custDataLst>
              <p:tags r:id="rId2"/>
            </p:custDataLst>
          </p:nvPr>
        </p:nvSpPr>
        <p:spPr/>
        <p:txBody>
          <a:bodyPr/>
          <a:lstStyle/>
          <a:p>
            <a:pPr marL="457200" indent="-457200">
              <a:lnSpc>
                <a:spcPct val="150000"/>
              </a:lnSpc>
              <a:buFont typeface="+mj-lt"/>
              <a:buAutoNum type="arabicPeriod"/>
            </a:pPr>
            <a:endParaRPr lang="fr-CA" dirty="0"/>
          </a:p>
          <a:p>
            <a:pPr marL="457200" indent="-457200">
              <a:lnSpc>
                <a:spcPct val="150000"/>
              </a:lnSpc>
              <a:buFont typeface="+mj-lt"/>
              <a:buAutoNum type="arabicPeriod"/>
            </a:pPr>
            <a:r>
              <a:rPr lang="fr-CA" dirty="0"/>
              <a:t>Logements modulaires avec services de soutien</a:t>
            </a:r>
          </a:p>
          <a:p>
            <a:pPr marL="457200" indent="-457200">
              <a:lnSpc>
                <a:spcPct val="150000"/>
              </a:lnSpc>
              <a:buFont typeface="+mj-lt"/>
              <a:buAutoNum type="arabicPeriod"/>
            </a:pPr>
            <a:r>
              <a:rPr lang="fr-CA" dirty="0"/>
              <a:t>90 Dunn Avenue</a:t>
            </a:r>
          </a:p>
          <a:p>
            <a:pPr marL="457200" indent="-457200">
              <a:lnSpc>
                <a:spcPct val="150000"/>
              </a:lnSpc>
              <a:buFont typeface="+mj-lt"/>
              <a:buAutoNum type="arabicPeriod"/>
            </a:pPr>
            <a:r>
              <a:rPr lang="fr-CA" dirty="0"/>
              <a:t>Codes hospitaliers</a:t>
            </a:r>
          </a:p>
          <a:p>
            <a:pPr marL="457200" indent="-457200">
              <a:lnSpc>
                <a:spcPct val="150000"/>
              </a:lnSpc>
              <a:buFont typeface="+mj-lt"/>
              <a:buAutoNum type="arabicPeriod"/>
            </a:pPr>
            <a:r>
              <a:rPr lang="fr-CA" dirty="0"/>
              <a:t>Intelligence artificielle</a:t>
            </a:r>
          </a:p>
          <a:p>
            <a:pPr marL="457200" indent="-457200">
              <a:lnSpc>
                <a:spcPct val="150000"/>
              </a:lnSpc>
              <a:buFont typeface="+mj-lt"/>
              <a:buAutoNum type="arabicPeriod"/>
            </a:pPr>
            <a:endParaRPr lang="en-US" dirty="0"/>
          </a:p>
        </p:txBody>
      </p:sp>
    </p:spTree>
    <p:extLst>
      <p:ext uri="{BB962C8B-B14F-4D97-AF65-F5344CB8AC3E}">
        <p14:creationId xmlns:p14="http://schemas.microsoft.com/office/powerpoint/2010/main" val="54351989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FDF9-3929-1F76-65B6-DA91B15D3E06}"/>
              </a:ext>
            </a:extLst>
          </p:cNvPr>
          <p:cNvSpPr>
            <a:spLocks noGrp="1"/>
          </p:cNvSpPr>
          <p:nvPr>
            <p:ph type="title"/>
            <p:custDataLst>
              <p:tags r:id="rId1"/>
            </p:custDataLst>
          </p:nvPr>
        </p:nvSpPr>
        <p:spPr/>
        <p:txBody>
          <a:bodyPr/>
          <a:lstStyle/>
          <a:p>
            <a:r>
              <a:rPr lang="fr-CA" dirty="0"/>
              <a:t>Programme (suite)</a:t>
            </a:r>
          </a:p>
        </p:txBody>
      </p:sp>
      <p:sp>
        <p:nvSpPr>
          <p:cNvPr id="3" name="Content Placeholder 2">
            <a:extLst>
              <a:ext uri="{FF2B5EF4-FFF2-40B4-BE49-F238E27FC236}">
                <a16:creationId xmlns:a16="http://schemas.microsoft.com/office/drawing/2014/main" id="{E916D5DF-7478-1E3E-3645-C06DE46928A8}"/>
              </a:ext>
            </a:extLst>
          </p:cNvPr>
          <p:cNvSpPr>
            <a:spLocks noGrp="1"/>
          </p:cNvSpPr>
          <p:nvPr>
            <p:ph idx="1"/>
            <p:custDataLst>
              <p:tags r:id="rId2"/>
            </p:custDataLst>
          </p:nvPr>
        </p:nvSpPr>
        <p:spPr/>
        <p:txBody>
          <a:bodyPr/>
          <a:lstStyle/>
          <a:p>
            <a:endParaRPr lang="fr-CA" dirty="0"/>
          </a:p>
          <a:p>
            <a:pPr marL="0" indent="0">
              <a:buNone/>
            </a:pPr>
            <a:endParaRPr lang="fr-CA" dirty="0"/>
          </a:p>
          <a:p>
            <a:pPr marL="0" indent="0">
              <a:buNone/>
            </a:pPr>
            <a:r>
              <a:rPr lang="fr-CA" dirty="0"/>
              <a:t>5. STARS</a:t>
            </a:r>
          </a:p>
          <a:p>
            <a:pPr marL="0" indent="0">
              <a:buNone/>
            </a:pPr>
            <a:endParaRPr lang="fr-CA" dirty="0"/>
          </a:p>
          <a:p>
            <a:pPr marL="0" indent="0">
              <a:buNone/>
            </a:pPr>
            <a:r>
              <a:rPr lang="fr-CA" dirty="0"/>
              <a:t>6. Logements-passerelles</a:t>
            </a:r>
          </a:p>
          <a:p>
            <a:pPr marL="0" indent="0">
              <a:buNone/>
            </a:pPr>
            <a:endParaRPr lang="fr-CA" dirty="0"/>
          </a:p>
          <a:p>
            <a:pPr marL="0" indent="0">
              <a:buNone/>
            </a:pPr>
            <a:r>
              <a:rPr lang="fr-CA" dirty="0"/>
              <a:t>7. </a:t>
            </a:r>
            <a:r>
              <a:rPr lang="fr-CA" dirty="0" err="1"/>
              <a:t>StreetLink</a:t>
            </a:r>
            <a:endParaRPr lang="fr-CA" dirty="0"/>
          </a:p>
        </p:txBody>
      </p:sp>
    </p:spTree>
    <p:extLst>
      <p:ext uri="{BB962C8B-B14F-4D97-AF65-F5344CB8AC3E}">
        <p14:creationId xmlns:p14="http://schemas.microsoft.com/office/powerpoint/2010/main" val="12859506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D6D1-E53A-F74F-898B-3B1C63967432}"/>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 (suite)</a:t>
            </a:r>
          </a:p>
        </p:txBody>
      </p:sp>
      <p:sp>
        <p:nvSpPr>
          <p:cNvPr id="3" name="Content Placeholder 2">
            <a:extLst>
              <a:ext uri="{FF2B5EF4-FFF2-40B4-BE49-F238E27FC236}">
                <a16:creationId xmlns:a16="http://schemas.microsoft.com/office/drawing/2014/main" id="{A7C95D5D-CC7F-104F-AE38-4680C6026B4A}"/>
              </a:ext>
            </a:extLst>
          </p:cNvPr>
          <p:cNvSpPr>
            <a:spLocks noGrp="1"/>
          </p:cNvSpPr>
          <p:nvPr>
            <p:ph idx="1"/>
            <p:custDataLst>
              <p:tags r:id="rId2"/>
            </p:custDataLst>
          </p:nvPr>
        </p:nvSpPr>
        <p:spPr/>
        <p:txBody>
          <a:bodyPr/>
          <a:lstStyle/>
          <a:p>
            <a:endParaRPr lang="fr-CA" dirty="0"/>
          </a:p>
          <a:p>
            <a:r>
              <a:rPr lang="fr-CA" dirty="0"/>
              <a:t>Dans le même livre, </a:t>
            </a:r>
            <a:r>
              <a:rPr lang="fr-CA" dirty="0" err="1"/>
              <a:t>Dressler</a:t>
            </a:r>
            <a:r>
              <a:rPr lang="fr-CA" dirty="0"/>
              <a:t> décrit l’état de la situation à Calgary :</a:t>
            </a:r>
          </a:p>
          <a:p>
            <a:pPr marL="0" indent="0">
              <a:buNone/>
            </a:pPr>
            <a:endParaRPr lang="fr-CA" dirty="0"/>
          </a:p>
          <a:p>
            <a:r>
              <a:rPr lang="fr-CA" dirty="0"/>
              <a:t>Avant la mise en place du programme d’accès coordonné de Calgary en 2013, les nombreux organismes et programmes venant en aide aux personnes en situation d’itinérance de la ville exerçaient leurs activités indépendamment les uns des autres, sans coordination active quant à l’admission ou au partage d’usagères et usagers.</a:t>
            </a:r>
          </a:p>
        </p:txBody>
      </p:sp>
    </p:spTree>
    <p:extLst>
      <p:ext uri="{BB962C8B-B14F-4D97-AF65-F5344CB8AC3E}">
        <p14:creationId xmlns:p14="http://schemas.microsoft.com/office/powerpoint/2010/main" val="190169415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5013-855A-6A40-ABCB-033065C589FC}"/>
              </a:ext>
            </a:extLst>
          </p:cNvPr>
          <p:cNvSpPr>
            <a:spLocks noGrp="1"/>
          </p:cNvSpPr>
          <p:nvPr>
            <p:ph type="title"/>
            <p:custDataLst>
              <p:tags r:id="rId1"/>
            </p:custDataLst>
          </p:nvPr>
        </p:nvSpPr>
        <p:spPr>
          <a:xfrm>
            <a:off x="457200" y="533400"/>
            <a:ext cx="8229600" cy="990600"/>
          </a:xfrm>
        </p:spPr>
        <p:txBody>
          <a:bodyPr>
            <a:normAutofit fontScale="90000"/>
          </a:bodyPr>
          <a:lstStyle/>
          <a:p>
            <a:r>
              <a:rPr lang="fr-CA" dirty="0"/>
              <a:t>Logements modulaires avec services de soutien</a:t>
            </a:r>
          </a:p>
        </p:txBody>
      </p:sp>
      <p:sp>
        <p:nvSpPr>
          <p:cNvPr id="3" name="Content Placeholder 2">
            <a:extLst>
              <a:ext uri="{FF2B5EF4-FFF2-40B4-BE49-F238E27FC236}">
                <a16:creationId xmlns:a16="http://schemas.microsoft.com/office/drawing/2014/main" id="{19883D0E-EDC6-6646-B322-4C2B90BF9CB0}"/>
              </a:ext>
            </a:extLst>
          </p:cNvPr>
          <p:cNvSpPr>
            <a:spLocks noGrp="1"/>
          </p:cNvSpPr>
          <p:nvPr>
            <p:ph idx="1"/>
            <p:custDataLst>
              <p:tags r:id="rId2"/>
            </p:custDataLst>
          </p:nvPr>
        </p:nvSpPr>
        <p:spPr/>
        <p:txBody>
          <a:bodyPr/>
          <a:lstStyle/>
          <a:p>
            <a:endParaRPr lang="fr-CA" dirty="0"/>
          </a:p>
          <a:p>
            <a:pPr marL="0" indent="0">
              <a:buNone/>
            </a:pPr>
            <a:r>
              <a:rPr lang="fr-CA" u="sng" dirty="0"/>
              <a:t>Définition</a:t>
            </a:r>
          </a:p>
          <a:p>
            <a:endParaRPr lang="fr-CA" dirty="0"/>
          </a:p>
          <a:p>
            <a:r>
              <a:rPr lang="fr-CA" dirty="0"/>
              <a:t>Les logements modulaires sont des logements fabriqués partiellement en usine avant d’être livrés sur un terrain, où ils sont placés sur une fondation, puis on y ajoute un toit et des finitions extérieures.</a:t>
            </a:r>
          </a:p>
        </p:txBody>
      </p:sp>
    </p:spTree>
    <p:extLst>
      <p:ext uri="{BB962C8B-B14F-4D97-AF65-F5344CB8AC3E}">
        <p14:creationId xmlns:p14="http://schemas.microsoft.com/office/powerpoint/2010/main" val="127095792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D5CE-F107-C147-84AF-A6FAB9AE9B09}"/>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989776E2-62B4-C240-B26D-FC762677973F}"/>
              </a:ext>
            </a:extLst>
          </p:cNvPr>
          <p:cNvSpPr>
            <a:spLocks noGrp="1"/>
          </p:cNvSpPr>
          <p:nvPr>
            <p:ph idx="1"/>
            <p:custDataLst>
              <p:tags r:id="rId2"/>
            </p:custDataLst>
          </p:nvPr>
        </p:nvSpPr>
        <p:spPr/>
        <p:txBody>
          <a:bodyPr/>
          <a:lstStyle/>
          <a:p>
            <a:endParaRPr lang="fr-CA" dirty="0"/>
          </a:p>
          <a:p>
            <a:r>
              <a:rPr lang="fr-CA" dirty="0"/>
              <a:t>Cette innovation gagne en popularité au Canada (notamment avec l’Initiative pour la création rapide de logements, </a:t>
            </a:r>
            <a:r>
              <a:rPr lang="fr-CA" b="0" i="0" dirty="0">
                <a:effectLst/>
                <a:latin typeface="+mj-lt"/>
              </a:rPr>
              <a:t>ICRL</a:t>
            </a:r>
            <a:r>
              <a:rPr lang="fr-CA" dirty="0"/>
              <a:t>).</a:t>
            </a:r>
          </a:p>
          <a:p>
            <a:pPr marL="0" indent="0">
              <a:buNone/>
            </a:pPr>
            <a:endParaRPr lang="fr-CA" dirty="0"/>
          </a:p>
          <a:p>
            <a:r>
              <a:rPr lang="fr-CA" dirty="0"/>
              <a:t>Vancouver a très peu de logements vacants et des loyers élevés : les critères des propriétaires sont de plus en plus exigeants.</a:t>
            </a:r>
          </a:p>
          <a:p>
            <a:pPr marL="0" indent="0">
              <a:buNone/>
            </a:pPr>
            <a:endParaRPr lang="fr-CA" dirty="0"/>
          </a:p>
          <a:p>
            <a:r>
              <a:rPr lang="fr-CA" dirty="0"/>
              <a:t>Le coût est semblable aux logements classiques; c’est la rapidité qui fait toute la différence.</a:t>
            </a:r>
          </a:p>
          <a:p>
            <a:endParaRPr lang="en-US" dirty="0"/>
          </a:p>
        </p:txBody>
      </p:sp>
    </p:spTree>
    <p:extLst>
      <p:ext uri="{BB962C8B-B14F-4D97-AF65-F5344CB8AC3E}">
        <p14:creationId xmlns:p14="http://schemas.microsoft.com/office/powerpoint/2010/main" val="899305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234C-4966-934D-9C91-3297BF691F97}"/>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4A8075DA-7E1F-734E-A184-DF6E47208AC8}"/>
              </a:ext>
            </a:extLst>
          </p:cNvPr>
          <p:cNvSpPr>
            <a:spLocks noGrp="1"/>
          </p:cNvSpPr>
          <p:nvPr>
            <p:ph idx="1"/>
            <p:custDataLst>
              <p:tags r:id="rId2"/>
            </p:custDataLst>
          </p:nvPr>
        </p:nvSpPr>
        <p:spPr/>
        <p:txBody>
          <a:bodyPr/>
          <a:lstStyle/>
          <a:p>
            <a:endParaRPr lang="fr-CA" dirty="0"/>
          </a:p>
          <a:p>
            <a:r>
              <a:rPr lang="fr-CA" dirty="0"/>
              <a:t>Les logements peuvent être achevés en 18 mois à compter de la validation du financement.</a:t>
            </a:r>
          </a:p>
          <a:p>
            <a:endParaRPr lang="fr-CA" dirty="0"/>
          </a:p>
          <a:p>
            <a:r>
              <a:rPr lang="fr-CA" dirty="0"/>
              <a:t>Ils sont généralement construits hors site puis transportés sur des camions à plateau et transférés à l’aide de grues.</a:t>
            </a:r>
          </a:p>
          <a:p>
            <a:endParaRPr lang="fr-CA" dirty="0"/>
          </a:p>
          <a:p>
            <a:r>
              <a:rPr lang="fr-CA" dirty="0"/>
              <a:t>Ils sont construits dans des usines, situées notamment sur l’île de Vancouver et à Edmonton.</a:t>
            </a:r>
          </a:p>
          <a:p>
            <a:endParaRPr lang="fr-CA" dirty="0"/>
          </a:p>
          <a:p>
            <a:endParaRPr lang="en-US" dirty="0"/>
          </a:p>
        </p:txBody>
      </p:sp>
    </p:spTree>
    <p:extLst>
      <p:ext uri="{BB962C8B-B14F-4D97-AF65-F5344CB8AC3E}">
        <p14:creationId xmlns:p14="http://schemas.microsoft.com/office/powerpoint/2010/main" val="13181219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88DF-53C1-1445-A370-232DA4B8A81B}"/>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A22B3BBF-DD04-AF47-A159-0E86DF9DADBE}"/>
              </a:ext>
            </a:extLst>
          </p:cNvPr>
          <p:cNvSpPr>
            <a:spLocks noGrp="1"/>
          </p:cNvSpPr>
          <p:nvPr>
            <p:ph idx="1"/>
            <p:custDataLst>
              <p:tags r:id="rId2"/>
            </p:custDataLst>
          </p:nvPr>
        </p:nvSpPr>
        <p:spPr/>
        <p:txBody>
          <a:bodyPr/>
          <a:lstStyle/>
          <a:p>
            <a:endParaRPr lang="fr-CA" dirty="0"/>
          </a:p>
          <a:p>
            <a:r>
              <a:rPr lang="fr-CA" dirty="0"/>
              <a:t>En Colombie-Britannique, un petit pourcentage des logements modulaires sont recyclés, mais la plupart sont neufs.</a:t>
            </a:r>
          </a:p>
          <a:p>
            <a:endParaRPr lang="fr-CA" dirty="0"/>
          </a:p>
          <a:p>
            <a:r>
              <a:rPr lang="fr-CA" dirty="0"/>
              <a:t>Généralement 32 m</a:t>
            </a:r>
            <a:r>
              <a:rPr lang="fr-CA" baseline="30000" dirty="0"/>
              <a:t>2</a:t>
            </a:r>
            <a:r>
              <a:rPr lang="fr-CA" dirty="0"/>
              <a:t> par logement. En Colombie-Britannique, les célibataires et les couples sont les principaux destinataires.</a:t>
            </a:r>
          </a:p>
          <a:p>
            <a:endParaRPr lang="fr-CA" dirty="0"/>
          </a:p>
          <a:p>
            <a:r>
              <a:rPr lang="fr-CA" dirty="0"/>
              <a:t>Salle de bain et cuisinette.</a:t>
            </a:r>
          </a:p>
          <a:p>
            <a:endParaRPr lang="fr-CA" dirty="0"/>
          </a:p>
          <a:p>
            <a:endParaRPr lang="en-US" dirty="0"/>
          </a:p>
        </p:txBody>
      </p:sp>
    </p:spTree>
    <p:extLst>
      <p:ext uri="{BB962C8B-B14F-4D97-AF65-F5344CB8AC3E}">
        <p14:creationId xmlns:p14="http://schemas.microsoft.com/office/powerpoint/2010/main" val="224716134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26D0-EEB9-1246-8A6B-4DB9FB27CA94}"/>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01D60AF9-F09E-794E-B85E-582F33A33BAB}"/>
              </a:ext>
            </a:extLst>
          </p:cNvPr>
          <p:cNvSpPr>
            <a:spLocks noGrp="1"/>
          </p:cNvSpPr>
          <p:nvPr>
            <p:ph idx="1"/>
            <p:custDataLst>
              <p:tags r:id="rId2"/>
            </p:custDataLst>
          </p:nvPr>
        </p:nvSpPr>
        <p:spPr/>
        <p:txBody>
          <a:bodyPr/>
          <a:lstStyle/>
          <a:p>
            <a:endParaRPr lang="fr-CA" dirty="0"/>
          </a:p>
          <a:p>
            <a:r>
              <a:rPr lang="fr-CA" dirty="0"/>
              <a:t>Colombie-Britannique</a:t>
            </a:r>
            <a:r>
              <a:rPr lang="fr-FR" dirty="0"/>
              <a:t> </a:t>
            </a:r>
            <a:r>
              <a:rPr lang="fr-CA" dirty="0"/>
              <a:t>: espace commun et cuisine commerciale, avec un repas collectif (et un déjeuner continental) par jour.</a:t>
            </a:r>
          </a:p>
          <a:p>
            <a:endParaRPr lang="fr-CA" dirty="0"/>
          </a:p>
          <a:p>
            <a:r>
              <a:rPr lang="fr-CA" dirty="0"/>
              <a:t>Colombie-Britannique : personnel présent en tout temps.</a:t>
            </a:r>
          </a:p>
          <a:p>
            <a:endParaRPr lang="fr-CA" dirty="0"/>
          </a:p>
          <a:p>
            <a:r>
              <a:rPr lang="fr-CA" dirty="0"/>
              <a:t>Colombie-Britannique : pas de critère d’aptitude au logement.</a:t>
            </a:r>
          </a:p>
        </p:txBody>
      </p:sp>
    </p:spTree>
    <p:extLst>
      <p:ext uri="{BB962C8B-B14F-4D97-AF65-F5344CB8AC3E}">
        <p14:creationId xmlns:p14="http://schemas.microsoft.com/office/powerpoint/2010/main" val="398860406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2436-67F4-C049-B2AA-13B76A4BCCED}"/>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pic>
        <p:nvPicPr>
          <p:cNvPr id="5" name="Content Placeholder 4" descr="A picture containing sky, outdoor, building, road&#10;&#10;Description automatically generated">
            <a:extLst>
              <a:ext uri="{FF2B5EF4-FFF2-40B4-BE49-F238E27FC236}">
                <a16:creationId xmlns:a16="http://schemas.microsoft.com/office/drawing/2014/main" id="{8CF28625-5300-004E-AE79-460CD3114919}"/>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624541" y="1600200"/>
            <a:ext cx="5894917" cy="4421188"/>
          </a:xfrm>
        </p:spPr>
      </p:pic>
    </p:spTree>
    <p:extLst>
      <p:ext uri="{BB962C8B-B14F-4D97-AF65-F5344CB8AC3E}">
        <p14:creationId xmlns:p14="http://schemas.microsoft.com/office/powerpoint/2010/main" val="249517044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972-582E-7D43-BCAE-C458A0123152}"/>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pic>
        <p:nvPicPr>
          <p:cNvPr id="7" name="Content Placeholder 6" descr="A picture containing road, tree, outdoor, street&#10;&#10;Description automatically generated">
            <a:extLst>
              <a:ext uri="{FF2B5EF4-FFF2-40B4-BE49-F238E27FC236}">
                <a16:creationId xmlns:a16="http://schemas.microsoft.com/office/drawing/2014/main" id="{6228A5C7-47DF-C347-94EE-99CAF07B5DB0}"/>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42967" y="1600200"/>
            <a:ext cx="7858066" cy="4421188"/>
          </a:xfrm>
        </p:spPr>
      </p:pic>
    </p:spTree>
    <p:extLst>
      <p:ext uri="{BB962C8B-B14F-4D97-AF65-F5344CB8AC3E}">
        <p14:creationId xmlns:p14="http://schemas.microsoft.com/office/powerpoint/2010/main" val="44590880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2436-8FC1-7342-980C-2E5B4C6669BD}"/>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pic>
        <p:nvPicPr>
          <p:cNvPr id="5" name="Content Placeholder 4" descr="A picture containing text, outdoor, ground, building&#10;&#10;Description automatically generated">
            <a:extLst>
              <a:ext uri="{FF2B5EF4-FFF2-40B4-BE49-F238E27FC236}">
                <a16:creationId xmlns:a16="http://schemas.microsoft.com/office/drawing/2014/main" id="{DBF63762-6DD1-2E47-8806-237CD5253171}"/>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624541" y="1600200"/>
            <a:ext cx="5894917" cy="4421188"/>
          </a:xfrm>
        </p:spPr>
      </p:pic>
    </p:spTree>
    <p:extLst>
      <p:ext uri="{BB962C8B-B14F-4D97-AF65-F5344CB8AC3E}">
        <p14:creationId xmlns:p14="http://schemas.microsoft.com/office/powerpoint/2010/main" val="349351952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FA61-81FF-2D44-A65E-C5FCC9E803E3}"/>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pic>
        <p:nvPicPr>
          <p:cNvPr id="5" name="Content Placeholder 4" descr="A picture containing building, outdoor, apartment building&#10;&#10;Description automatically generated">
            <a:extLst>
              <a:ext uri="{FF2B5EF4-FFF2-40B4-BE49-F238E27FC236}">
                <a16:creationId xmlns:a16="http://schemas.microsoft.com/office/drawing/2014/main" id="{03FFFFF8-B9CB-504E-81F2-921647DB387E}"/>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52622" y="1600200"/>
            <a:ext cx="7838756" cy="4421188"/>
          </a:xfrm>
        </p:spPr>
      </p:pic>
    </p:spTree>
    <p:extLst>
      <p:ext uri="{BB962C8B-B14F-4D97-AF65-F5344CB8AC3E}">
        <p14:creationId xmlns:p14="http://schemas.microsoft.com/office/powerpoint/2010/main" val="256204680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994C-3E6E-A046-8D87-6A7D1B7C7068}"/>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A190D474-7E20-F742-916B-034D2551E437}"/>
              </a:ext>
            </a:extLst>
          </p:cNvPr>
          <p:cNvSpPr>
            <a:spLocks noGrp="1"/>
          </p:cNvSpPr>
          <p:nvPr>
            <p:ph idx="1"/>
            <p:custDataLst>
              <p:tags r:id="rId2"/>
            </p:custDataLst>
          </p:nvPr>
        </p:nvSpPr>
        <p:spPr/>
        <p:txBody>
          <a:bodyPr/>
          <a:lstStyle/>
          <a:p>
            <a:endParaRPr lang="fr-CA" dirty="0"/>
          </a:p>
          <a:p>
            <a:r>
              <a:rPr lang="fr-CA" dirty="0"/>
              <a:t>Les logements modulaires avec services de soutien se démocratisent également à Toronto.</a:t>
            </a:r>
          </a:p>
          <a:p>
            <a:endParaRPr lang="fr-CA" dirty="0"/>
          </a:p>
          <a:p>
            <a:r>
              <a:rPr lang="fr-CA" dirty="0"/>
              <a:t>Deux sites existants et cinq planifiés.</a:t>
            </a:r>
          </a:p>
          <a:p>
            <a:endParaRPr lang="fr-CA" dirty="0"/>
          </a:p>
          <a:p>
            <a:r>
              <a:rPr lang="fr-CA" dirty="0"/>
              <a:t>Tous les logements de Toronto sont pour les célibataires à l’heure actuelle.</a:t>
            </a:r>
          </a:p>
        </p:txBody>
      </p:sp>
    </p:spTree>
    <p:extLst>
      <p:ext uri="{BB962C8B-B14F-4D97-AF65-F5344CB8AC3E}">
        <p14:creationId xmlns:p14="http://schemas.microsoft.com/office/powerpoint/2010/main" val="42165445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4C71-5A72-F343-B196-516ACD9AD23A}"/>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 (suite)</a:t>
            </a:r>
          </a:p>
        </p:txBody>
      </p:sp>
      <p:sp>
        <p:nvSpPr>
          <p:cNvPr id="3" name="Content Placeholder 2">
            <a:extLst>
              <a:ext uri="{FF2B5EF4-FFF2-40B4-BE49-F238E27FC236}">
                <a16:creationId xmlns:a16="http://schemas.microsoft.com/office/drawing/2014/main" id="{64DC520E-B6D6-C042-B3DC-4693FF3527C4}"/>
              </a:ext>
            </a:extLst>
          </p:cNvPr>
          <p:cNvSpPr>
            <a:spLocks noGrp="1"/>
          </p:cNvSpPr>
          <p:nvPr>
            <p:ph idx="1"/>
            <p:custDataLst>
              <p:tags r:id="rId2"/>
            </p:custDataLst>
          </p:nvPr>
        </p:nvSpPr>
        <p:spPr/>
        <p:txBody>
          <a:bodyPr/>
          <a:lstStyle/>
          <a:p>
            <a:endParaRPr lang="fr-CA" dirty="0"/>
          </a:p>
          <a:p>
            <a:r>
              <a:rPr lang="fr-CA" dirty="0"/>
              <a:t>Les organismes et programmes du système de soins proposent des refuges d’urgence et des programmes offrant des logements de transition, des logements permanents, un relogement rapide, des logements abordables, des services de prévention et de soutien, et faisant des actions de proximité. Ensemble, ils n’ont pas l’allure d’un système, mais plutôt d’une collection fragmentée d’organismes et de programmes…</a:t>
            </a:r>
          </a:p>
        </p:txBody>
      </p:sp>
    </p:spTree>
    <p:extLst>
      <p:ext uri="{BB962C8B-B14F-4D97-AF65-F5344CB8AC3E}">
        <p14:creationId xmlns:p14="http://schemas.microsoft.com/office/powerpoint/2010/main" val="41849337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BBE5-B3A1-574A-BFDB-2F5D0DE8BB8C}"/>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8A7A1D37-7327-E543-8433-0D3F7ED095A8}"/>
              </a:ext>
            </a:extLst>
          </p:cNvPr>
          <p:cNvSpPr>
            <a:spLocks noGrp="1"/>
          </p:cNvSpPr>
          <p:nvPr>
            <p:ph idx="1"/>
            <p:custDataLst>
              <p:tags r:id="rId2"/>
            </p:custDataLst>
          </p:nvPr>
        </p:nvSpPr>
        <p:spPr/>
        <p:txBody>
          <a:bodyPr/>
          <a:lstStyle/>
          <a:p>
            <a:endParaRPr lang="fr-CA" dirty="0"/>
          </a:p>
          <a:p>
            <a:r>
              <a:rPr lang="fr-CA" dirty="0"/>
              <a:t>La Ville de Toronto a reçu des arrêtés de zonage ministériels (approbation de zonage accélérée) pour tous les logements jusqu’ici.</a:t>
            </a:r>
          </a:p>
          <a:p>
            <a:endParaRPr lang="fr-CA" dirty="0"/>
          </a:p>
          <a:p>
            <a:r>
              <a:rPr lang="fr-CA" dirty="0"/>
              <a:t>Processus facilité par la pandémie.</a:t>
            </a:r>
          </a:p>
          <a:p>
            <a:endParaRPr lang="fr-CA" dirty="0"/>
          </a:p>
          <a:p>
            <a:r>
              <a:rPr lang="fr-CA" dirty="0"/>
              <a:t>Ces arrêtés ne peuvent pas faire l’objet d’un appel.</a:t>
            </a:r>
          </a:p>
        </p:txBody>
      </p:sp>
    </p:spTree>
    <p:extLst>
      <p:ext uri="{BB962C8B-B14F-4D97-AF65-F5344CB8AC3E}">
        <p14:creationId xmlns:p14="http://schemas.microsoft.com/office/powerpoint/2010/main" val="19347466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1646-C14C-B04E-A227-22A22C3E1349}"/>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3BE2159D-2A7D-EE4F-A1A4-D39CB9604CB6}"/>
              </a:ext>
            </a:extLst>
          </p:cNvPr>
          <p:cNvSpPr>
            <a:spLocks noGrp="1"/>
          </p:cNvSpPr>
          <p:nvPr>
            <p:ph idx="1"/>
            <p:custDataLst>
              <p:tags r:id="rId2"/>
            </p:custDataLst>
          </p:nvPr>
        </p:nvSpPr>
        <p:spPr/>
        <p:txBody>
          <a:bodyPr/>
          <a:lstStyle/>
          <a:p>
            <a:endParaRPr lang="fr-CA" dirty="0"/>
          </a:p>
          <a:p>
            <a:r>
              <a:rPr lang="fr-CA" dirty="0"/>
              <a:t>La Ville a collaboré avec NRB </a:t>
            </a:r>
            <a:r>
              <a:rPr lang="fr-CA" dirty="0" err="1"/>
              <a:t>Modular</a:t>
            </a:r>
            <a:r>
              <a:rPr lang="fr-CA" dirty="0"/>
              <a:t> Solutions, qui a une usine à Grimsby et une autre à Cambridge.</a:t>
            </a:r>
          </a:p>
          <a:p>
            <a:endParaRPr lang="fr-CA" dirty="0"/>
          </a:p>
          <a:p>
            <a:r>
              <a:rPr lang="fr-CA" dirty="0"/>
              <a:t>Le personnel municipal a fait visiter les usines au maire Tory et aux hauts fonctionnaires de la Ville.</a:t>
            </a:r>
          </a:p>
          <a:p>
            <a:endParaRPr lang="fr-CA" dirty="0"/>
          </a:p>
          <a:p>
            <a:r>
              <a:rPr lang="fr-CA" dirty="0"/>
              <a:t>Ces usines subissent une pression importante, du moins en Ontario.</a:t>
            </a:r>
          </a:p>
          <a:p>
            <a:endParaRPr lang="fr-CA" dirty="0"/>
          </a:p>
          <a:p>
            <a:endParaRPr lang="en-US" dirty="0"/>
          </a:p>
        </p:txBody>
      </p:sp>
    </p:spTree>
    <p:extLst>
      <p:ext uri="{BB962C8B-B14F-4D97-AF65-F5344CB8AC3E}">
        <p14:creationId xmlns:p14="http://schemas.microsoft.com/office/powerpoint/2010/main" val="2105231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2EF4-17FF-7D44-8A4A-E0F2D1D9772E}"/>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5A754192-E17C-804F-AE61-E724458F2814}"/>
              </a:ext>
            </a:extLst>
          </p:cNvPr>
          <p:cNvSpPr>
            <a:spLocks noGrp="1"/>
          </p:cNvSpPr>
          <p:nvPr>
            <p:ph idx="1"/>
            <p:custDataLst>
              <p:tags r:id="rId2"/>
            </p:custDataLst>
          </p:nvPr>
        </p:nvSpPr>
        <p:spPr/>
        <p:txBody>
          <a:bodyPr/>
          <a:lstStyle/>
          <a:p>
            <a:endParaRPr lang="fr-CA" dirty="0"/>
          </a:p>
          <a:p>
            <a:r>
              <a:rPr lang="fr-CA" dirty="0"/>
              <a:t>Un avantage majeur pour Toronto est la possibilité d’obtenir les demandes d’aménagement pendant la construction des logements.</a:t>
            </a:r>
          </a:p>
          <a:p>
            <a:endParaRPr lang="fr-CA" dirty="0"/>
          </a:p>
          <a:p>
            <a:r>
              <a:rPr lang="fr-CA" dirty="0"/>
              <a:t>D’habitude, il faut obtenir les autorisations </a:t>
            </a:r>
            <a:r>
              <a:rPr lang="fr-CA" u="sng" dirty="0"/>
              <a:t>avant</a:t>
            </a:r>
            <a:r>
              <a:rPr lang="fr-CA" dirty="0"/>
              <a:t> le début du chantier.</a:t>
            </a:r>
          </a:p>
          <a:p>
            <a:endParaRPr lang="fr-CA" dirty="0"/>
          </a:p>
          <a:p>
            <a:r>
              <a:rPr lang="fr-CA" dirty="0"/>
              <a:t>Il est interdit de démarrer la construction sur place avant l’obtention de toutes les autorisations.</a:t>
            </a:r>
          </a:p>
        </p:txBody>
      </p:sp>
    </p:spTree>
    <p:extLst>
      <p:ext uri="{BB962C8B-B14F-4D97-AF65-F5344CB8AC3E}">
        <p14:creationId xmlns:p14="http://schemas.microsoft.com/office/powerpoint/2010/main" val="135761186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ADA0-BCC6-004C-AE3B-730B8CB714C5}"/>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06052D51-744C-964E-8314-934A59A64D58}"/>
              </a:ext>
            </a:extLst>
          </p:cNvPr>
          <p:cNvSpPr>
            <a:spLocks noGrp="1"/>
          </p:cNvSpPr>
          <p:nvPr>
            <p:ph idx="1"/>
            <p:custDataLst>
              <p:tags r:id="rId2"/>
            </p:custDataLst>
          </p:nvPr>
        </p:nvSpPr>
        <p:spPr/>
        <p:txBody>
          <a:bodyPr/>
          <a:lstStyle/>
          <a:p>
            <a:endParaRPr lang="fr-CA" dirty="0"/>
          </a:p>
          <a:p>
            <a:r>
              <a:rPr lang="fr-CA" u="sng" dirty="0"/>
              <a:t>Autre grand avantage</a:t>
            </a:r>
            <a:r>
              <a:rPr lang="fr-CA" dirty="0"/>
              <a:t> : la construction cause moins de désagréments à la communauté.</a:t>
            </a:r>
          </a:p>
        </p:txBody>
      </p:sp>
    </p:spTree>
    <p:extLst>
      <p:ext uri="{BB962C8B-B14F-4D97-AF65-F5344CB8AC3E}">
        <p14:creationId xmlns:p14="http://schemas.microsoft.com/office/powerpoint/2010/main" val="36502618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0509-2C23-764F-8FD1-3407216AF1A9}"/>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014A7CA5-4C67-E94D-A57C-E4CF55A6FC08}"/>
              </a:ext>
            </a:extLst>
          </p:cNvPr>
          <p:cNvSpPr>
            <a:spLocks noGrp="1"/>
          </p:cNvSpPr>
          <p:nvPr>
            <p:ph idx="1"/>
            <p:custDataLst>
              <p:tags r:id="rId2"/>
            </p:custDataLst>
          </p:nvPr>
        </p:nvSpPr>
        <p:spPr/>
        <p:txBody>
          <a:bodyPr/>
          <a:lstStyle/>
          <a:p>
            <a:pPr marL="0" indent="0">
              <a:buNone/>
            </a:pPr>
            <a:r>
              <a:rPr lang="fr-CA" u="sng" dirty="0"/>
              <a:t>Coûts de fonctionnement d’un lit de refuge d’urgence à Toronto </a:t>
            </a:r>
          </a:p>
          <a:p>
            <a:endParaRPr lang="fr-CA" sz="1800" dirty="0"/>
          </a:p>
          <a:p>
            <a:r>
              <a:rPr lang="fr-CA" dirty="0"/>
              <a:t>Avant la pandémie : 3 000 $/mois</a:t>
            </a:r>
          </a:p>
          <a:p>
            <a:endParaRPr lang="fr-CA" sz="1800" dirty="0"/>
          </a:p>
          <a:p>
            <a:r>
              <a:rPr lang="fr-CA" dirty="0"/>
              <a:t>Pendant la pandémie : 6 000 $/mois</a:t>
            </a:r>
          </a:p>
          <a:p>
            <a:pPr marL="0" indent="0">
              <a:buNone/>
            </a:pPr>
            <a:endParaRPr lang="fr-CA" sz="1800" dirty="0"/>
          </a:p>
          <a:p>
            <a:pPr marL="0" indent="0">
              <a:buNone/>
            </a:pPr>
            <a:r>
              <a:rPr lang="fr-CA" u="sng" dirty="0"/>
              <a:t>Coûts de fonctionnement d’un logement modulaire avec services de soutien à Toronto </a:t>
            </a:r>
          </a:p>
          <a:p>
            <a:pPr marL="0" indent="0">
              <a:buNone/>
            </a:pPr>
            <a:endParaRPr lang="fr-CA" sz="1800" dirty="0"/>
          </a:p>
          <a:p>
            <a:r>
              <a:rPr lang="fr-CA" dirty="0"/>
              <a:t>2 000 $/mois [dont le coût du soutien global]</a:t>
            </a:r>
          </a:p>
          <a:p>
            <a:pPr marL="0" indent="0">
              <a:buNone/>
            </a:pPr>
            <a:endParaRPr lang="fr-CA" dirty="0"/>
          </a:p>
          <a:p>
            <a:pPr marL="0" indent="0">
              <a:buNone/>
            </a:pPr>
            <a:endParaRPr lang="fr-CA" dirty="0"/>
          </a:p>
          <a:p>
            <a:pPr marL="0" indent="0">
              <a:buNone/>
            </a:pPr>
            <a:endParaRPr lang="fr-CA" dirty="0"/>
          </a:p>
          <a:p>
            <a:endParaRPr lang="en-US" dirty="0"/>
          </a:p>
        </p:txBody>
      </p:sp>
    </p:spTree>
    <p:extLst>
      <p:ext uri="{BB962C8B-B14F-4D97-AF65-F5344CB8AC3E}">
        <p14:creationId xmlns:p14="http://schemas.microsoft.com/office/powerpoint/2010/main" val="357246357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572-6965-924A-9F81-10401BD79A6E}"/>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CD2F88A0-648C-6947-84F2-65D6496DBD92}"/>
              </a:ext>
            </a:extLst>
          </p:cNvPr>
          <p:cNvSpPr>
            <a:spLocks noGrp="1"/>
          </p:cNvSpPr>
          <p:nvPr>
            <p:ph idx="1"/>
            <p:custDataLst>
              <p:tags r:id="rId2"/>
            </p:custDataLst>
          </p:nvPr>
        </p:nvSpPr>
        <p:spPr/>
        <p:txBody>
          <a:bodyPr/>
          <a:lstStyle/>
          <a:p>
            <a:endParaRPr lang="fr-CA" dirty="0"/>
          </a:p>
          <a:p>
            <a:r>
              <a:rPr lang="fr-CA" dirty="0"/>
              <a:t>La Ville d’Edmonton a construit 210 logements modulaires avec services de soutien.</a:t>
            </a:r>
          </a:p>
          <a:p>
            <a:endParaRPr lang="fr-CA" dirty="0"/>
          </a:p>
          <a:p>
            <a:r>
              <a:rPr lang="fr-CA" dirty="0"/>
              <a:t>5 sites, 30 à 54 logements par bâtiment.</a:t>
            </a:r>
          </a:p>
          <a:p>
            <a:endParaRPr lang="fr-CA" dirty="0"/>
          </a:p>
          <a:p>
            <a:r>
              <a:rPr lang="fr-CA" dirty="0"/>
              <a:t>Bâtiments de 4 ou 5 étages.</a:t>
            </a:r>
          </a:p>
          <a:p>
            <a:endParaRPr lang="fr-CA" dirty="0"/>
          </a:p>
          <a:p>
            <a:r>
              <a:rPr lang="fr-CA" dirty="0"/>
              <a:t>Date d’achèvement : avril 2022.</a:t>
            </a:r>
          </a:p>
        </p:txBody>
      </p:sp>
    </p:spTree>
    <p:extLst>
      <p:ext uri="{BB962C8B-B14F-4D97-AF65-F5344CB8AC3E}">
        <p14:creationId xmlns:p14="http://schemas.microsoft.com/office/powerpoint/2010/main" val="19995462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B921-4E95-2B4C-8952-E3B7CFA28C49}"/>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F4F41DF3-52B4-1247-8507-5BADAAB25363}"/>
              </a:ext>
            </a:extLst>
          </p:cNvPr>
          <p:cNvSpPr>
            <a:spLocks noGrp="1"/>
          </p:cNvSpPr>
          <p:nvPr>
            <p:ph idx="1"/>
            <p:custDataLst>
              <p:tags r:id="rId2"/>
            </p:custDataLst>
          </p:nvPr>
        </p:nvSpPr>
        <p:spPr/>
        <p:txBody>
          <a:bodyPr/>
          <a:lstStyle/>
          <a:p>
            <a:r>
              <a:rPr lang="fr-CA" dirty="0"/>
              <a:t>Les 210 logements d’Edmonton sont destinés aux personnes en situation d’itinérance à long terme.</a:t>
            </a:r>
          </a:p>
          <a:p>
            <a:endParaRPr lang="fr-CA" sz="1000" dirty="0"/>
          </a:p>
          <a:p>
            <a:r>
              <a:rPr lang="fr-CA" dirty="0"/>
              <a:t>La Ville les a construits avec du financement de l’ICRL (ainsi que des fonds municipaux et du gouvernement de l’Alberta).</a:t>
            </a:r>
          </a:p>
          <a:p>
            <a:endParaRPr lang="fr-CA" sz="1000" dirty="0"/>
          </a:p>
          <a:p>
            <a:r>
              <a:rPr lang="fr-CA" dirty="0" err="1"/>
              <a:t>Homeward</a:t>
            </a:r>
            <a:r>
              <a:rPr lang="fr-CA" dirty="0"/>
              <a:t> Trust Edmonton a contribué à l’engagement du voisinage.</a:t>
            </a:r>
          </a:p>
          <a:p>
            <a:endParaRPr lang="fr-CA" sz="1000" dirty="0"/>
          </a:p>
          <a:p>
            <a:r>
              <a:rPr lang="fr-CA" dirty="0" err="1"/>
              <a:t>Homeward</a:t>
            </a:r>
            <a:r>
              <a:rPr lang="fr-CA" dirty="0"/>
              <a:t> Trust est propriétaire des logements, émet les demandes de propositions pour les services de soutien et trouve les locataires (équipe d’accès coordonné).</a:t>
            </a:r>
          </a:p>
        </p:txBody>
      </p:sp>
    </p:spTree>
    <p:extLst>
      <p:ext uri="{BB962C8B-B14F-4D97-AF65-F5344CB8AC3E}">
        <p14:creationId xmlns:p14="http://schemas.microsoft.com/office/powerpoint/2010/main" val="324479037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E4EF-C6FB-7648-AA18-6EB9C1D57CEF}"/>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E22C7D4B-C1DD-C641-8D27-997FE5FC2340}"/>
              </a:ext>
            </a:extLst>
          </p:cNvPr>
          <p:cNvSpPr>
            <a:spLocks noGrp="1"/>
          </p:cNvSpPr>
          <p:nvPr>
            <p:ph idx="1"/>
            <p:custDataLst>
              <p:tags r:id="rId2"/>
            </p:custDataLst>
          </p:nvPr>
        </p:nvSpPr>
        <p:spPr/>
        <p:txBody>
          <a:bodyPr/>
          <a:lstStyle/>
          <a:p>
            <a:endParaRPr lang="fr-CA" dirty="0"/>
          </a:p>
          <a:p>
            <a:r>
              <a:rPr lang="fr-CA" dirty="0"/>
              <a:t>Des discussions internes ont été menées à Edmonton pour déterminer s’il fallait une cuisine commerciale (avec les coûts que cela implique) dans chaque bâtiment.</a:t>
            </a:r>
          </a:p>
          <a:p>
            <a:endParaRPr lang="fr-CA" dirty="0"/>
          </a:p>
          <a:p>
            <a:r>
              <a:rPr lang="fr-CA" dirty="0"/>
              <a:t>Il a été décidé d’installer une cuisine commerciale dans le bâtiment accueillant les personnes ayant des difficultés plus importantes.</a:t>
            </a:r>
          </a:p>
          <a:p>
            <a:endParaRPr lang="en-US" dirty="0"/>
          </a:p>
        </p:txBody>
      </p:sp>
    </p:spTree>
    <p:extLst>
      <p:ext uri="{BB962C8B-B14F-4D97-AF65-F5344CB8AC3E}">
        <p14:creationId xmlns:p14="http://schemas.microsoft.com/office/powerpoint/2010/main" val="180690428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5B7E-B838-5B46-88F4-6A2B9B8FA57A}"/>
              </a:ext>
            </a:extLst>
          </p:cNvPr>
          <p:cNvSpPr>
            <a:spLocks noGrp="1"/>
          </p:cNvSpPr>
          <p:nvPr>
            <p:ph type="title"/>
            <p:custDataLst>
              <p:tags r:id="rId1"/>
            </p:custDataLst>
          </p:nvPr>
        </p:nvSpPr>
        <p:spPr/>
        <p:txBody>
          <a:bodyPr>
            <a:normAutofit fontScale="90000"/>
          </a:bodyPr>
          <a:lstStyle/>
          <a:p>
            <a:r>
              <a:rPr lang="fr-CA" dirty="0"/>
              <a:t>Logements modulaires avec services de soutien (suite)</a:t>
            </a:r>
          </a:p>
        </p:txBody>
      </p:sp>
      <p:sp>
        <p:nvSpPr>
          <p:cNvPr id="3" name="Content Placeholder 2">
            <a:extLst>
              <a:ext uri="{FF2B5EF4-FFF2-40B4-BE49-F238E27FC236}">
                <a16:creationId xmlns:a16="http://schemas.microsoft.com/office/drawing/2014/main" id="{6F333AD7-BBAE-2746-BA72-1EF7D172C666}"/>
              </a:ext>
            </a:extLst>
          </p:cNvPr>
          <p:cNvSpPr>
            <a:spLocks noGrp="1"/>
          </p:cNvSpPr>
          <p:nvPr>
            <p:ph idx="1"/>
            <p:custDataLst>
              <p:tags r:id="rId2"/>
            </p:custDataLst>
          </p:nvPr>
        </p:nvSpPr>
        <p:spPr/>
        <p:txBody>
          <a:bodyPr/>
          <a:lstStyle/>
          <a:p>
            <a:endParaRPr lang="fr-CA" dirty="0"/>
          </a:p>
          <a:p>
            <a:r>
              <a:rPr lang="fr-CA" dirty="0"/>
              <a:t>Nous avons abordé beaucoup d’informations.</a:t>
            </a:r>
          </a:p>
          <a:p>
            <a:endParaRPr lang="fr-CA" dirty="0"/>
          </a:p>
          <a:p>
            <a:r>
              <a:rPr lang="fr-CA" dirty="0"/>
              <a:t>Qu’en pensez-vous?</a:t>
            </a:r>
          </a:p>
        </p:txBody>
      </p:sp>
    </p:spTree>
    <p:extLst>
      <p:ext uri="{BB962C8B-B14F-4D97-AF65-F5344CB8AC3E}">
        <p14:creationId xmlns:p14="http://schemas.microsoft.com/office/powerpoint/2010/main" val="134028464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F34B-FCB4-E0DF-0E32-D93E21ADCE60}"/>
              </a:ext>
            </a:extLst>
          </p:cNvPr>
          <p:cNvSpPr>
            <a:spLocks noGrp="1"/>
          </p:cNvSpPr>
          <p:nvPr>
            <p:ph type="title"/>
            <p:custDataLst>
              <p:tags r:id="rId1"/>
            </p:custDataLst>
          </p:nvPr>
        </p:nvSpPr>
        <p:spPr>
          <a:xfrm>
            <a:off x="457200" y="533400"/>
            <a:ext cx="8229600" cy="990600"/>
          </a:xfrm>
        </p:spPr>
        <p:txBody>
          <a:bodyPr anchor="ctr">
            <a:normAutofit/>
          </a:bodyPr>
          <a:lstStyle/>
          <a:p>
            <a:r>
              <a:rPr lang="fr-CA" dirty="0"/>
              <a:t>90</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a:t>
            </a:r>
          </a:p>
        </p:txBody>
      </p:sp>
      <p:pic>
        <p:nvPicPr>
          <p:cNvPr id="6" name="Content Placeholder 5" descr="A building with a wooden fence&#10;&#10;Description automatically generated">
            <a:extLst>
              <a:ext uri="{FF2B5EF4-FFF2-40B4-BE49-F238E27FC236}">
                <a16:creationId xmlns:a16="http://schemas.microsoft.com/office/drawing/2014/main" id="{54198357-A4B9-D7E4-DB44-844CCD0BF036}"/>
              </a:ext>
            </a:extLst>
          </p:cNvPr>
          <p:cNvPicPr>
            <a:picLocks noGrp="1" noChangeAspect="1"/>
          </p:cNvPicPr>
          <p:nvPr>
            <p:ph sz="half" idx="1"/>
            <p:custDataLst>
              <p:tags r:id="rId2"/>
            </p:custDataLst>
          </p:nvPr>
        </p:nvPicPr>
        <p:blipFill>
          <a:blip r:embed="rId5">
            <a:extLst>
              <a:ext uri="{28A0092B-C50C-407E-A947-70E740481C1C}">
                <a14:useLocalDpi xmlns:a14="http://schemas.microsoft.com/office/drawing/2010/main" val="0"/>
              </a:ext>
            </a:extLst>
          </a:blip>
          <a:srcRect l="23584" r="5578" b="-1"/>
          <a:stretch>
            <a:fillRect/>
          </a:stretch>
        </p:blipFill>
        <p:spPr>
          <a:xfrm>
            <a:off x="457200" y="1673352"/>
            <a:ext cx="4038600" cy="4275928"/>
          </a:xfrm>
          <a:noFill/>
        </p:spPr>
      </p:pic>
      <p:pic>
        <p:nvPicPr>
          <p:cNvPr id="8" name="Content Placeholder 7" descr="A sign on a wood wall&#10;&#10;Description automatically generated">
            <a:extLst>
              <a:ext uri="{FF2B5EF4-FFF2-40B4-BE49-F238E27FC236}">
                <a16:creationId xmlns:a16="http://schemas.microsoft.com/office/drawing/2014/main" id="{61DF21A3-EC4F-DA56-1C3B-1C8C9184519B}"/>
              </a:ext>
            </a:extLst>
          </p:cNvPr>
          <p:cNvPicPr>
            <a:picLocks noGrp="1" noChangeAspect="1"/>
          </p:cNvPicPr>
          <p:nvPr>
            <p:ph sz="half" idx="2"/>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4906401" y="1673225"/>
            <a:ext cx="3522197" cy="4276725"/>
          </a:xfrm>
        </p:spPr>
      </p:pic>
    </p:spTree>
    <p:extLst>
      <p:ext uri="{BB962C8B-B14F-4D97-AF65-F5344CB8AC3E}">
        <p14:creationId xmlns:p14="http://schemas.microsoft.com/office/powerpoint/2010/main" val="3765383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4E7B-A077-AA46-BC1C-0015113B5F28}"/>
              </a:ext>
            </a:extLst>
          </p:cNvPr>
          <p:cNvSpPr>
            <a:spLocks noGrp="1"/>
          </p:cNvSpPr>
          <p:nvPr>
            <p:ph type="title"/>
            <p:custDataLst>
              <p:tags r:id="rId1"/>
            </p:custDataLst>
          </p:nvPr>
        </p:nvSpPr>
        <p:spPr/>
        <p:txBody>
          <a:bodyPr/>
          <a:lstStyle/>
          <a:p>
            <a:r>
              <a:rPr lang="fr-CA" dirty="0"/>
              <a:t>Nichols et </a:t>
            </a:r>
            <a:r>
              <a:rPr lang="fr-CA" dirty="0" err="1"/>
              <a:t>Doberstein</a:t>
            </a:r>
            <a:r>
              <a:rPr lang="fr-CA" dirty="0"/>
              <a:t>, 2016 (suite)</a:t>
            </a:r>
          </a:p>
        </p:txBody>
      </p:sp>
      <p:sp>
        <p:nvSpPr>
          <p:cNvPr id="3" name="Content Placeholder 2">
            <a:extLst>
              <a:ext uri="{FF2B5EF4-FFF2-40B4-BE49-F238E27FC236}">
                <a16:creationId xmlns:a16="http://schemas.microsoft.com/office/drawing/2014/main" id="{994C7436-FE78-3F4C-9FD6-2FB96FA53378}"/>
              </a:ext>
            </a:extLst>
          </p:cNvPr>
          <p:cNvSpPr>
            <a:spLocks noGrp="1"/>
          </p:cNvSpPr>
          <p:nvPr>
            <p:ph idx="1"/>
            <p:custDataLst>
              <p:tags r:id="rId2"/>
            </p:custDataLst>
          </p:nvPr>
        </p:nvSpPr>
        <p:spPr/>
        <p:txBody>
          <a:bodyPr/>
          <a:lstStyle/>
          <a:p>
            <a:endParaRPr lang="fr-CA" dirty="0"/>
          </a:p>
          <a:p>
            <a:r>
              <a:rPr lang="fr-CA" dirty="0"/>
              <a:t>Les personnes en situation d’itinérance reçoivent souvent des services de plusieurs organismes et sont placées sur diverses listes d’attente pour un logement, chacune d’elle accessible seulement par le biais du programme en soi.</a:t>
            </a:r>
          </a:p>
          <a:p>
            <a:endParaRPr lang="fr-CA" dirty="0"/>
          </a:p>
        </p:txBody>
      </p:sp>
    </p:spTree>
    <p:extLst>
      <p:ext uri="{BB962C8B-B14F-4D97-AF65-F5344CB8AC3E}">
        <p14:creationId xmlns:p14="http://schemas.microsoft.com/office/powerpoint/2010/main" val="208878287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D90-C42C-1B4F-DEF5-F4A547BD518F}"/>
              </a:ext>
            </a:extLst>
          </p:cNvPr>
          <p:cNvSpPr>
            <a:spLocks noGrp="1"/>
          </p:cNvSpPr>
          <p:nvPr>
            <p:ph type="title"/>
            <p:custDataLst>
              <p:tags r:id="rId1"/>
            </p:custDataLst>
          </p:nvPr>
        </p:nvSpPr>
        <p:spPr/>
        <p:txBody>
          <a:bodyPr/>
          <a:lstStyle/>
          <a:p>
            <a:r>
              <a:rPr lang="fr-CA" dirty="0"/>
              <a:t>90</a:t>
            </a:r>
            <a:r>
              <a:rPr lang="fr-FR" sz="18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 (suite)</a:t>
            </a:r>
          </a:p>
        </p:txBody>
      </p:sp>
      <p:sp>
        <p:nvSpPr>
          <p:cNvPr id="3" name="Content Placeholder 2">
            <a:extLst>
              <a:ext uri="{FF2B5EF4-FFF2-40B4-BE49-F238E27FC236}">
                <a16:creationId xmlns:a16="http://schemas.microsoft.com/office/drawing/2014/main" id="{DC93774A-11B1-21F1-65B3-42EF2C126C15}"/>
              </a:ext>
            </a:extLst>
          </p:cNvPr>
          <p:cNvSpPr>
            <a:spLocks noGrp="1"/>
          </p:cNvSpPr>
          <p:nvPr>
            <p:ph idx="1"/>
            <p:custDataLst>
              <p:tags r:id="rId2"/>
            </p:custDataLst>
          </p:nvPr>
        </p:nvSpPr>
        <p:spPr/>
        <p:txBody>
          <a:bodyPr/>
          <a:lstStyle/>
          <a:p>
            <a:endParaRPr lang="fr-CA" dirty="0"/>
          </a:p>
          <a:p>
            <a:r>
              <a:rPr lang="fr-CA" dirty="0"/>
              <a:t>Nouveau projet de construction financé par l’ICRL à Toronto.</a:t>
            </a:r>
          </a:p>
          <a:p>
            <a:endParaRPr lang="fr-CA" dirty="0"/>
          </a:p>
          <a:p>
            <a:r>
              <a:rPr lang="fr-CA" dirty="0"/>
              <a:t>Le terrain appartient au RUS (qui le loue à la ville de Toronto).</a:t>
            </a:r>
          </a:p>
          <a:p>
            <a:endParaRPr lang="fr-CA" dirty="0"/>
          </a:p>
          <a:p>
            <a:r>
              <a:rPr lang="fr-CA" dirty="0"/>
              <a:t>L’organisme Fred Victor (FV) le sous-loue de la Ville.</a:t>
            </a:r>
          </a:p>
          <a:p>
            <a:endParaRPr lang="fr-CA" dirty="0"/>
          </a:p>
          <a:p>
            <a:r>
              <a:rPr lang="fr-CA" dirty="0"/>
              <a:t>Logements avec services de soutien gérés par Fred Victor (personnel sur place en tout temps).</a:t>
            </a:r>
          </a:p>
          <a:p>
            <a:endParaRPr lang="en-US" dirty="0"/>
          </a:p>
        </p:txBody>
      </p:sp>
    </p:spTree>
    <p:extLst>
      <p:ext uri="{BB962C8B-B14F-4D97-AF65-F5344CB8AC3E}">
        <p14:creationId xmlns:p14="http://schemas.microsoft.com/office/powerpoint/2010/main" val="287436164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B9E3E-8ADB-01F1-B98E-438FD97C1652}"/>
              </a:ext>
            </a:extLst>
          </p:cNvPr>
          <p:cNvSpPr>
            <a:spLocks noGrp="1"/>
          </p:cNvSpPr>
          <p:nvPr>
            <p:ph type="title"/>
            <p:custDataLst>
              <p:tags r:id="rId1"/>
            </p:custDataLst>
          </p:nvPr>
        </p:nvSpPr>
        <p:spPr/>
        <p:txBody>
          <a:bodyPr/>
          <a:lstStyle/>
          <a:p>
            <a:r>
              <a:rPr lang="fr-CA" dirty="0"/>
              <a:t>90</a:t>
            </a:r>
            <a:r>
              <a:rPr lang="fr-FR" sz="40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 (suite)</a:t>
            </a:r>
          </a:p>
        </p:txBody>
      </p:sp>
      <p:sp>
        <p:nvSpPr>
          <p:cNvPr id="3" name="Content Placeholder 2">
            <a:extLst>
              <a:ext uri="{FF2B5EF4-FFF2-40B4-BE49-F238E27FC236}">
                <a16:creationId xmlns:a16="http://schemas.microsoft.com/office/drawing/2014/main" id="{8BD821D5-BF7D-01E9-15FB-8EB961492E23}"/>
              </a:ext>
            </a:extLst>
          </p:cNvPr>
          <p:cNvSpPr>
            <a:spLocks noGrp="1"/>
          </p:cNvSpPr>
          <p:nvPr>
            <p:ph idx="1"/>
            <p:custDataLst>
              <p:tags r:id="rId2"/>
            </p:custDataLst>
          </p:nvPr>
        </p:nvSpPr>
        <p:spPr/>
        <p:txBody>
          <a:bodyPr/>
          <a:lstStyle/>
          <a:p>
            <a:endParaRPr lang="fr-CA" dirty="0"/>
          </a:p>
          <a:p>
            <a:r>
              <a:rPr lang="fr-CA" dirty="0"/>
              <a:t>Le RUS oriente sa clientèle vers le système d’accès coordonné de Toronto.</a:t>
            </a:r>
          </a:p>
          <a:p>
            <a:endParaRPr lang="fr-CA" dirty="0"/>
          </a:p>
          <a:p>
            <a:r>
              <a:rPr lang="fr-CA" dirty="0"/>
              <a:t>Le besoin de soutien global de la personne doit être attesté.</a:t>
            </a:r>
          </a:p>
          <a:p>
            <a:endParaRPr lang="fr-CA" dirty="0"/>
          </a:p>
          <a:p>
            <a:r>
              <a:rPr lang="fr-CA" b="1" u="sng" dirty="0"/>
              <a:t>Cible principale : clientèle/patientèle visitant très régulièrement les services d’urgence (SU) du RUS.</a:t>
            </a:r>
            <a:endParaRPr lang="fr-CA" dirty="0"/>
          </a:p>
          <a:p>
            <a:endParaRPr lang="en-US" dirty="0"/>
          </a:p>
        </p:txBody>
      </p:sp>
    </p:spTree>
    <p:extLst>
      <p:ext uri="{BB962C8B-B14F-4D97-AF65-F5344CB8AC3E}">
        <p14:creationId xmlns:p14="http://schemas.microsoft.com/office/powerpoint/2010/main" val="345552813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C33E-98E8-3AD6-97E0-4D36332B74A7}"/>
              </a:ext>
            </a:extLst>
          </p:cNvPr>
          <p:cNvSpPr>
            <a:spLocks noGrp="1"/>
          </p:cNvSpPr>
          <p:nvPr>
            <p:ph type="title"/>
            <p:custDataLst>
              <p:tags r:id="rId1"/>
            </p:custDataLst>
          </p:nvPr>
        </p:nvSpPr>
        <p:spPr/>
        <p:txBody>
          <a:bodyPr>
            <a:normAutofit/>
          </a:bodyPr>
          <a:lstStyle/>
          <a:p>
            <a:r>
              <a:rPr lang="fr-CA" dirty="0"/>
              <a:t>90 Dunn Avenue (suite)</a:t>
            </a:r>
          </a:p>
        </p:txBody>
      </p:sp>
      <p:sp>
        <p:nvSpPr>
          <p:cNvPr id="3" name="Content Placeholder 2">
            <a:extLst>
              <a:ext uri="{FF2B5EF4-FFF2-40B4-BE49-F238E27FC236}">
                <a16:creationId xmlns:a16="http://schemas.microsoft.com/office/drawing/2014/main" id="{A50D5A95-45C4-951B-C7C4-57AE7FB472FD}"/>
              </a:ext>
            </a:extLst>
          </p:cNvPr>
          <p:cNvSpPr>
            <a:spLocks noGrp="1"/>
          </p:cNvSpPr>
          <p:nvPr>
            <p:ph idx="1"/>
            <p:custDataLst>
              <p:tags r:id="rId2"/>
            </p:custDataLst>
          </p:nvPr>
        </p:nvSpPr>
        <p:spPr>
          <a:xfrm>
            <a:off x="457200" y="1218456"/>
            <a:ext cx="8229600" cy="4421088"/>
          </a:xfrm>
        </p:spPr>
        <p:txBody>
          <a:bodyPr/>
          <a:lstStyle/>
          <a:p>
            <a:endParaRPr lang="fr-CA" dirty="0"/>
          </a:p>
          <a:p>
            <a:r>
              <a:rPr lang="fr-CA" dirty="0"/>
              <a:t>Le RUS offre du soutien considérable en santé (beaucoup plus qu’un logement avec services de soutien typique de FV) :</a:t>
            </a:r>
          </a:p>
          <a:p>
            <a:endParaRPr lang="fr-CA" sz="1800" dirty="0"/>
          </a:p>
          <a:p>
            <a:r>
              <a:rPr lang="fr-CA" dirty="0"/>
              <a:t>Membre du personnel infirmier praticien (2 fois par semaine)</a:t>
            </a:r>
          </a:p>
          <a:p>
            <a:endParaRPr lang="fr-CA" sz="1800" dirty="0"/>
          </a:p>
          <a:p>
            <a:r>
              <a:rPr lang="fr-CA" dirty="0"/>
              <a:t>Intervention-pivot assurée par deux personnes, du lundi au vendredi de 9 h à 17 h (pour faciliter l’orientation dans les systèmes de santé, par exemple en accompagnant les personnes, en les orientant et en communiquant avec l’hôpital)</a:t>
            </a:r>
          </a:p>
        </p:txBody>
      </p:sp>
    </p:spTree>
    <p:extLst>
      <p:ext uri="{BB962C8B-B14F-4D97-AF65-F5344CB8AC3E}">
        <p14:creationId xmlns:p14="http://schemas.microsoft.com/office/powerpoint/2010/main" val="235797457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F631-BAD8-5DBE-E8CF-5C927CEF53B5}"/>
              </a:ext>
            </a:extLst>
          </p:cNvPr>
          <p:cNvSpPr>
            <a:spLocks noGrp="1"/>
          </p:cNvSpPr>
          <p:nvPr>
            <p:ph type="title"/>
            <p:custDataLst>
              <p:tags r:id="rId1"/>
            </p:custDataLst>
          </p:nvPr>
        </p:nvSpPr>
        <p:spPr/>
        <p:txBody>
          <a:bodyPr/>
          <a:lstStyle/>
          <a:p>
            <a:r>
              <a:rPr lang="fr-CA" dirty="0"/>
              <a:t>90</a:t>
            </a:r>
            <a:r>
              <a:rPr lang="fr-FR" sz="40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 (suite)</a:t>
            </a:r>
          </a:p>
        </p:txBody>
      </p:sp>
      <p:sp>
        <p:nvSpPr>
          <p:cNvPr id="3" name="Content Placeholder 2">
            <a:extLst>
              <a:ext uri="{FF2B5EF4-FFF2-40B4-BE49-F238E27FC236}">
                <a16:creationId xmlns:a16="http://schemas.microsoft.com/office/drawing/2014/main" id="{F6949C3E-1E74-7BC8-AB99-1D3AA1B0654B}"/>
              </a:ext>
            </a:extLst>
          </p:cNvPr>
          <p:cNvSpPr>
            <a:spLocks noGrp="1"/>
          </p:cNvSpPr>
          <p:nvPr>
            <p:ph idx="1"/>
            <p:custDataLst>
              <p:tags r:id="rId2"/>
            </p:custDataLst>
          </p:nvPr>
        </p:nvSpPr>
        <p:spPr/>
        <p:txBody>
          <a:bodyPr/>
          <a:lstStyle/>
          <a:p>
            <a:endParaRPr lang="fr-CA" dirty="0"/>
          </a:p>
          <a:p>
            <a:r>
              <a:rPr lang="fr-CA" dirty="0" err="1"/>
              <a:t>Chiropodiste</a:t>
            </a:r>
            <a:endParaRPr lang="fr-CA" dirty="0"/>
          </a:p>
          <a:p>
            <a:pPr marL="0" indent="0">
              <a:buNone/>
            </a:pPr>
            <a:endParaRPr lang="fr-CA" dirty="0"/>
          </a:p>
          <a:p>
            <a:r>
              <a:rPr lang="fr-CA" dirty="0"/>
              <a:t>Pharmacienne ou pharmacien</a:t>
            </a:r>
          </a:p>
          <a:p>
            <a:pPr marL="0" indent="0">
              <a:buNone/>
            </a:pPr>
            <a:endParaRPr lang="fr-CA" dirty="0"/>
          </a:p>
          <a:p>
            <a:r>
              <a:rPr lang="fr-CA" dirty="0"/>
              <a:t>Psychiatre (une fois par semaine)</a:t>
            </a:r>
          </a:p>
          <a:p>
            <a:endParaRPr lang="fr-CA" dirty="0"/>
          </a:p>
          <a:p>
            <a:endParaRPr lang="en-US" dirty="0"/>
          </a:p>
        </p:txBody>
      </p:sp>
    </p:spTree>
    <p:extLst>
      <p:ext uri="{BB962C8B-B14F-4D97-AF65-F5344CB8AC3E}">
        <p14:creationId xmlns:p14="http://schemas.microsoft.com/office/powerpoint/2010/main" val="421561190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15B-A0E6-7D58-6328-C94839517365}"/>
              </a:ext>
            </a:extLst>
          </p:cNvPr>
          <p:cNvSpPr>
            <a:spLocks noGrp="1"/>
          </p:cNvSpPr>
          <p:nvPr>
            <p:ph type="title"/>
            <p:custDataLst>
              <p:tags r:id="rId1"/>
            </p:custDataLst>
          </p:nvPr>
        </p:nvSpPr>
        <p:spPr/>
        <p:txBody>
          <a:bodyPr/>
          <a:lstStyle/>
          <a:p>
            <a:r>
              <a:rPr lang="fr-CA" dirty="0"/>
              <a:t>90</a:t>
            </a:r>
            <a:r>
              <a:rPr lang="fr-FR" sz="40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 (suite)</a:t>
            </a:r>
          </a:p>
        </p:txBody>
      </p:sp>
      <p:sp>
        <p:nvSpPr>
          <p:cNvPr id="3" name="Content Placeholder 2">
            <a:extLst>
              <a:ext uri="{FF2B5EF4-FFF2-40B4-BE49-F238E27FC236}">
                <a16:creationId xmlns:a16="http://schemas.microsoft.com/office/drawing/2014/main" id="{DB889999-EC98-DC75-002B-4E607CB7EB69}"/>
              </a:ext>
            </a:extLst>
          </p:cNvPr>
          <p:cNvSpPr>
            <a:spLocks noGrp="1"/>
          </p:cNvSpPr>
          <p:nvPr>
            <p:ph idx="1"/>
            <p:custDataLst>
              <p:tags r:id="rId2"/>
            </p:custDataLst>
          </p:nvPr>
        </p:nvSpPr>
        <p:spPr/>
        <p:txBody>
          <a:bodyPr/>
          <a:lstStyle/>
          <a:p>
            <a:endParaRPr lang="fr-CA" dirty="0"/>
          </a:p>
          <a:p>
            <a:r>
              <a:rPr lang="fr-CA" dirty="0"/>
              <a:t>Le RUS possède beaucoup de terrains (comme d’autres hôpitaux), ce qui signifie que l’initiative pourrait être reproduite.</a:t>
            </a:r>
          </a:p>
          <a:p>
            <a:endParaRPr lang="en-US" dirty="0"/>
          </a:p>
        </p:txBody>
      </p:sp>
    </p:spTree>
    <p:extLst>
      <p:ext uri="{BB962C8B-B14F-4D97-AF65-F5344CB8AC3E}">
        <p14:creationId xmlns:p14="http://schemas.microsoft.com/office/powerpoint/2010/main" val="182743948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custDataLst>
              <p:tags r:id="rId1"/>
            </p:custDataLst>
          </p:nvPr>
        </p:nvSpPr>
        <p:spPr/>
        <p:txBody>
          <a:bodyPr>
            <a:normAutofit/>
          </a:bodyPr>
          <a:lstStyle/>
          <a:p>
            <a:r>
              <a:rPr lang="fr-CA" dirty="0"/>
              <a:t>90</a:t>
            </a:r>
            <a:r>
              <a:rPr lang="fr-FR" sz="4000" dirty="0">
                <a:effectLst/>
                <a:latin typeface="Calibri" panose="020F0502020204030204" pitchFamily="34" charset="0"/>
                <a:ea typeface="Calibri" panose="020F0502020204030204" pitchFamily="34" charset="0"/>
                <a:cs typeface="Arial" panose="020B0604020202020204" pitchFamily="34" charset="0"/>
              </a:rPr>
              <a:t> </a:t>
            </a:r>
            <a:r>
              <a:rPr lang="fr-CA" dirty="0"/>
              <a:t>Dunn Avenue (suite)</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custDataLst>
              <p:tags r:id="rId2"/>
            </p:custDataLst>
          </p:nvPr>
        </p:nvSpPr>
        <p:spPr/>
        <p:txBody>
          <a:bodyPr/>
          <a:lstStyle/>
          <a:p>
            <a:pPr marL="0" indent="0">
              <a:buNone/>
            </a:pPr>
            <a:endParaRPr lang="fr-CA" dirty="0"/>
          </a:p>
          <a:p>
            <a:pPr marL="0" indent="0">
              <a:buNone/>
            </a:pPr>
            <a:endParaRPr lang="fr-CA" dirty="0"/>
          </a:p>
          <a:p>
            <a:pPr marL="0" indent="0">
              <a:buNone/>
            </a:pPr>
            <a:endParaRPr lang="fr-CA" dirty="0"/>
          </a:p>
          <a:p>
            <a:pPr marL="0" indent="0">
              <a:buNone/>
            </a:pPr>
            <a:endParaRPr lang="fr-CA" dirty="0"/>
          </a:p>
          <a:p>
            <a:pPr marL="0" indent="0" algn="ctr">
              <a:buNone/>
            </a:pPr>
            <a:r>
              <a:rPr lang="fr-CA" sz="3200" dirty="0"/>
              <a:t>Des commentaires?</a:t>
            </a:r>
          </a:p>
        </p:txBody>
      </p:sp>
    </p:spTree>
    <p:extLst>
      <p:ext uri="{BB962C8B-B14F-4D97-AF65-F5344CB8AC3E}">
        <p14:creationId xmlns:p14="http://schemas.microsoft.com/office/powerpoint/2010/main" val="416057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384A-A703-DDCE-AF13-F87C323F1112}"/>
              </a:ext>
            </a:extLst>
          </p:cNvPr>
          <p:cNvSpPr>
            <a:spLocks noGrp="1"/>
          </p:cNvSpPr>
          <p:nvPr>
            <p:ph type="title"/>
            <p:custDataLst>
              <p:tags r:id="rId1"/>
            </p:custDataLst>
          </p:nvPr>
        </p:nvSpPr>
        <p:spPr/>
        <p:txBody>
          <a:bodyPr/>
          <a:lstStyle/>
          <a:p>
            <a:r>
              <a:rPr lang="fr-CA" dirty="0"/>
              <a:t>Codes hospitaliers</a:t>
            </a:r>
          </a:p>
        </p:txBody>
      </p:sp>
      <p:sp>
        <p:nvSpPr>
          <p:cNvPr id="3" name="Content Placeholder 2">
            <a:extLst>
              <a:ext uri="{FF2B5EF4-FFF2-40B4-BE49-F238E27FC236}">
                <a16:creationId xmlns:a16="http://schemas.microsoft.com/office/drawing/2014/main" id="{613EFE00-F947-00A8-7F76-FC3ECE8E3EB4}"/>
              </a:ext>
            </a:extLst>
          </p:cNvPr>
          <p:cNvSpPr>
            <a:spLocks noGrp="1"/>
          </p:cNvSpPr>
          <p:nvPr>
            <p:ph idx="1"/>
            <p:custDataLst>
              <p:tags r:id="rId2"/>
            </p:custDataLst>
          </p:nvPr>
        </p:nvSpPr>
        <p:spPr/>
        <p:txBody>
          <a:bodyPr/>
          <a:lstStyle/>
          <a:p>
            <a:endParaRPr lang="fr-CA" dirty="0"/>
          </a:p>
          <a:p>
            <a:r>
              <a:rPr lang="fr-CA" dirty="0"/>
              <a:t>Les personnes visitant un hôpital ou un centre de santé communautaire ontarien mentionnent parfois être en situation d’itinérance. Il est maintenant obligatoire d’inclure cette information dans le dossier.</a:t>
            </a:r>
          </a:p>
          <a:p>
            <a:endParaRPr lang="fr-CA" dirty="0"/>
          </a:p>
          <a:p>
            <a:r>
              <a:rPr lang="fr-CA" dirty="0"/>
              <a:t>Le résumé standardisé (un récapitulatif de la visite) est transmis à l’Institut canadien d’information sur la santé (ICIS), qui l’envoie à des organismes comme l’ICES à des fins de gestion du système, d’évaluation et de recherche.</a:t>
            </a:r>
          </a:p>
        </p:txBody>
      </p:sp>
    </p:spTree>
    <p:extLst>
      <p:ext uri="{BB962C8B-B14F-4D97-AF65-F5344CB8AC3E}">
        <p14:creationId xmlns:p14="http://schemas.microsoft.com/office/powerpoint/2010/main" val="217890617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7FD8-093D-17E5-6755-47291D0930F8}"/>
              </a:ext>
            </a:extLst>
          </p:cNvPr>
          <p:cNvSpPr>
            <a:spLocks noGrp="1"/>
          </p:cNvSpPr>
          <p:nvPr>
            <p:ph type="title"/>
            <p:custDataLst>
              <p:tags r:id="rId1"/>
            </p:custDataLst>
          </p:nvPr>
        </p:nvSpPr>
        <p:spPr/>
        <p:txBody>
          <a:bodyPr/>
          <a:lstStyle/>
          <a:p>
            <a:r>
              <a:rPr lang="fr-CA" dirty="0"/>
              <a:t>Codes hospitaliers (suite)</a:t>
            </a:r>
          </a:p>
        </p:txBody>
      </p:sp>
      <p:sp>
        <p:nvSpPr>
          <p:cNvPr id="3" name="Content Placeholder 2">
            <a:extLst>
              <a:ext uri="{FF2B5EF4-FFF2-40B4-BE49-F238E27FC236}">
                <a16:creationId xmlns:a16="http://schemas.microsoft.com/office/drawing/2014/main" id="{18B28325-F361-1D04-72E7-6DD2BC95B7AF}"/>
              </a:ext>
            </a:extLst>
          </p:cNvPr>
          <p:cNvSpPr>
            <a:spLocks noGrp="1"/>
          </p:cNvSpPr>
          <p:nvPr>
            <p:ph idx="1"/>
            <p:custDataLst>
              <p:tags r:id="rId2"/>
            </p:custDataLst>
          </p:nvPr>
        </p:nvSpPr>
        <p:spPr/>
        <p:txBody>
          <a:bodyPr/>
          <a:lstStyle/>
          <a:p>
            <a:r>
              <a:rPr lang="fr-CA" dirty="0"/>
              <a:t>L’innovation, centrée sur Toronto, est menée par une équipe de recherche (notamment Stephen Hwang et Lucie Richard) du MAP.</a:t>
            </a:r>
          </a:p>
          <a:p>
            <a:endParaRPr lang="fr-CA" dirty="0"/>
          </a:p>
          <a:p>
            <a:r>
              <a:rPr lang="fr-CA" dirty="0"/>
              <a:t>L’ICIS a adopté l’initiative en consultant des spécialistes en itinérance sur les possibilités d’amélioration des données dans ce domaine.</a:t>
            </a:r>
          </a:p>
          <a:p>
            <a:endParaRPr lang="fr-CA" dirty="0"/>
          </a:p>
          <a:p>
            <a:r>
              <a:rPr lang="fr-CA" dirty="0"/>
              <a:t>L’objectif était de rendre les codes existants obligatoires, et non plus facultatifs. Le changement a été mis en œuvre en 2018. </a:t>
            </a:r>
          </a:p>
          <a:p>
            <a:endParaRPr lang="fr-CA" dirty="0"/>
          </a:p>
          <a:p>
            <a:endParaRPr lang="fr-CA" dirty="0"/>
          </a:p>
          <a:p>
            <a:endParaRPr lang="en-US" dirty="0"/>
          </a:p>
        </p:txBody>
      </p:sp>
    </p:spTree>
    <p:extLst>
      <p:ext uri="{BB962C8B-B14F-4D97-AF65-F5344CB8AC3E}">
        <p14:creationId xmlns:p14="http://schemas.microsoft.com/office/powerpoint/2010/main" val="211035606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649C-5F2E-A8E2-62A1-4B0889988B36}"/>
              </a:ext>
            </a:extLst>
          </p:cNvPr>
          <p:cNvSpPr>
            <a:spLocks noGrp="1"/>
          </p:cNvSpPr>
          <p:nvPr>
            <p:ph type="title"/>
            <p:custDataLst>
              <p:tags r:id="rId1"/>
            </p:custDataLst>
          </p:nvPr>
        </p:nvSpPr>
        <p:spPr/>
        <p:txBody>
          <a:bodyPr/>
          <a:lstStyle/>
          <a:p>
            <a:r>
              <a:rPr lang="fr-CA" dirty="0"/>
              <a:t>Codes hospitaliers (suite)</a:t>
            </a:r>
          </a:p>
        </p:txBody>
      </p:sp>
      <p:sp>
        <p:nvSpPr>
          <p:cNvPr id="3" name="Content Placeholder 2">
            <a:extLst>
              <a:ext uri="{FF2B5EF4-FFF2-40B4-BE49-F238E27FC236}">
                <a16:creationId xmlns:a16="http://schemas.microsoft.com/office/drawing/2014/main" id="{51994E0F-CFC4-D54F-2BD2-53F7D3988835}"/>
              </a:ext>
            </a:extLst>
          </p:cNvPr>
          <p:cNvSpPr>
            <a:spLocks noGrp="1"/>
          </p:cNvSpPr>
          <p:nvPr>
            <p:ph idx="1"/>
            <p:custDataLst>
              <p:tags r:id="rId2"/>
            </p:custDataLst>
          </p:nvPr>
        </p:nvSpPr>
        <p:spPr/>
        <p:txBody>
          <a:bodyPr/>
          <a:lstStyle/>
          <a:p>
            <a:endParaRPr lang="fr-CA" dirty="0"/>
          </a:p>
          <a:p>
            <a:r>
              <a:rPr lang="fr-CA" dirty="0"/>
              <a:t>Avant, le code était attribué à environ 25 % des personnes concernées, contre près de 75 % à présent.</a:t>
            </a:r>
          </a:p>
          <a:p>
            <a:endParaRPr lang="fr-CA" dirty="0"/>
          </a:p>
          <a:p>
            <a:r>
              <a:rPr lang="fr-CA" dirty="0"/>
              <a:t>L’équipe de recherche pense que cela englobe environ 53 % des personnes en situation d’itinérance sur une période de 180 jours (sachant qu’une partie de ce groupe n’a pas recours aux soins de santé, en l’occurrence les hôpitaux et les centres de santé communautaire pour l’Ontario).</a:t>
            </a:r>
          </a:p>
        </p:txBody>
      </p:sp>
    </p:spTree>
    <p:extLst>
      <p:ext uri="{BB962C8B-B14F-4D97-AF65-F5344CB8AC3E}">
        <p14:creationId xmlns:p14="http://schemas.microsoft.com/office/powerpoint/2010/main" val="5703580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C67C-58CC-B661-A8C9-34EB9CC05195}"/>
              </a:ext>
            </a:extLst>
          </p:cNvPr>
          <p:cNvSpPr>
            <a:spLocks noGrp="1"/>
          </p:cNvSpPr>
          <p:nvPr>
            <p:ph type="title"/>
            <p:custDataLst>
              <p:tags r:id="rId1"/>
            </p:custDataLst>
          </p:nvPr>
        </p:nvSpPr>
        <p:spPr/>
        <p:txBody>
          <a:bodyPr/>
          <a:lstStyle/>
          <a:p>
            <a:r>
              <a:rPr lang="fr-CA" dirty="0"/>
              <a:t>Codes hospitaliers (suite)</a:t>
            </a:r>
          </a:p>
        </p:txBody>
      </p:sp>
      <p:sp>
        <p:nvSpPr>
          <p:cNvPr id="3" name="Content Placeholder 2">
            <a:extLst>
              <a:ext uri="{FF2B5EF4-FFF2-40B4-BE49-F238E27FC236}">
                <a16:creationId xmlns:a16="http://schemas.microsoft.com/office/drawing/2014/main" id="{DCBB00C7-5710-E305-F8C0-2E4C7B7ED18F}"/>
              </a:ext>
            </a:extLst>
          </p:cNvPr>
          <p:cNvSpPr>
            <a:spLocks noGrp="1"/>
          </p:cNvSpPr>
          <p:nvPr>
            <p:ph idx="1"/>
            <p:custDataLst>
              <p:tags r:id="rId2"/>
            </p:custDataLst>
          </p:nvPr>
        </p:nvSpPr>
        <p:spPr/>
        <p:txBody>
          <a:bodyPr/>
          <a:lstStyle/>
          <a:p>
            <a:endParaRPr lang="fr-CA" dirty="0"/>
          </a:p>
          <a:p>
            <a:r>
              <a:rPr lang="fr-CA" dirty="0"/>
              <a:t>Ces données sont maintenant disponibles pour la recherche, notamment sur les disparités en santé.</a:t>
            </a:r>
          </a:p>
          <a:p>
            <a:endParaRPr lang="fr-CA" dirty="0"/>
          </a:p>
          <a:p>
            <a:r>
              <a:rPr lang="fr-CA" dirty="0"/>
              <a:t>Les tendances en matière de fréquentation des SU des personnes en situation d’itinérance sont analysées.</a:t>
            </a:r>
          </a:p>
          <a:p>
            <a:endParaRPr lang="fr-CA" dirty="0"/>
          </a:p>
          <a:p>
            <a:endParaRPr lang="en-US" dirty="0"/>
          </a:p>
        </p:txBody>
      </p:sp>
    </p:spTree>
    <p:extLst>
      <p:ext uri="{BB962C8B-B14F-4D97-AF65-F5344CB8AC3E}">
        <p14:creationId xmlns:p14="http://schemas.microsoft.com/office/powerpoint/2010/main" val="254474287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4.14 unknown"/>
  <p:tag name="AS_RELEASE_DATE" val="2023.04.30"/>
  <p:tag name="AS_TITLE" val="Aspose.Slides for Java"/>
  <p:tag name="AS_VERSION" val="23.4"/>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1"/>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1"/>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1"/>
</p:tagLst>
</file>

<file path=ppt/tags/tag275.xml><?xml version="1.0" encoding="utf-8"?>
<p:tagLst xmlns:a="http://schemas.openxmlformats.org/drawingml/2006/main" xmlns:r="http://schemas.openxmlformats.org/officeDocument/2006/relationships" xmlns:p="http://schemas.openxmlformats.org/presentationml/2006/main">
  <p:tag name="NUM" val="2"/>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1"/>
</p:tagLst>
</file>

<file path=ppt/tags/tag279.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Arial"/>
        <a:cs typeface="Arial"/>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NFC_THEME" id="{69B92CF1-4FD0-40FB-9609-F586933B280D}" vid="{7F2CDE7F-91B8-4DD2-B7BE-79D6084D8A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13B329E2A194FA3BEBE768ACA7A24" ma:contentTypeVersion="18" ma:contentTypeDescription="Create a new document." ma:contentTypeScope="" ma:versionID="4abd4d492c7cd9662c3a88db18bc471c">
  <xsd:schema xmlns:xsd="http://www.w3.org/2001/XMLSchema" xmlns:xs="http://www.w3.org/2001/XMLSchema" xmlns:p="http://schemas.microsoft.com/office/2006/metadata/properties" xmlns:ns2="501cb0fe-3e73-4cac-aace-bb417978870e" xmlns:ns3="1c2d5024-d063-49bc-9df2-e9dd7583ded3" targetNamespace="http://schemas.microsoft.com/office/2006/metadata/properties" ma:root="true" ma:fieldsID="303c572704af46ad659ef90d0f1b69d2" ns2:_="" ns3:_="">
    <xsd:import namespace="501cb0fe-3e73-4cac-aace-bb417978870e"/>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cb0fe-3e73-4cac-aace-bb41797887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2d5024-d063-49bc-9df2-e9dd7583ded3" xsi:nil="true"/>
    <lcf76f155ced4ddcb4097134ff3c332f xmlns="501cb0fe-3e73-4cac-aace-bb41797887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AFF052-53F1-447C-90A6-B36ED8B57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1cb0fe-3e73-4cac-aace-bb417978870e"/>
    <ds:schemaRef ds:uri="1c2d5024-d063-49bc-9df2-e9dd7583d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AF1082-47D1-4AC6-BDE4-1C71FB510A6D}">
  <ds:schemaRefs>
    <ds:schemaRef ds:uri="http://schemas.microsoft.com/sharepoint/v3/contenttype/forms"/>
  </ds:schemaRefs>
</ds:datastoreItem>
</file>

<file path=customXml/itemProps3.xml><?xml version="1.0" encoding="utf-8"?>
<ds:datastoreItem xmlns:ds="http://schemas.openxmlformats.org/officeDocument/2006/customXml" ds:itemID="{3F2BB1D7-7037-4B9E-B291-131F84CAFB5D}">
  <ds:schemaRefs>
    <ds:schemaRef ds:uri="http://schemas.microsoft.com/office/2006/documentManagement/types"/>
    <ds:schemaRef ds:uri="http://schemas.microsoft.com/office/2006/metadata/properties"/>
    <ds:schemaRef ds:uri="http://purl.org/dc/terms/"/>
    <ds:schemaRef ds:uri="1c2d5024-d063-49bc-9df2-e9dd7583ded3"/>
    <ds:schemaRef ds:uri="http://schemas.microsoft.com/office/infopath/2007/PartnerControls"/>
    <ds:schemaRef ds:uri="http://purl.org/dc/elements/1.1/"/>
    <ds:schemaRef ds:uri="501cb0fe-3e73-4cac-aace-bb417978870e"/>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Clarity</Template>
  <TotalTime>4483</TotalTime>
  <Words>6539</Words>
  <Application>Microsoft Macintosh PowerPoint</Application>
  <PresentationFormat>On-screen Show (4:3)</PresentationFormat>
  <Paragraphs>822</Paragraphs>
  <Slides>140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140</vt:i4>
      </vt:variant>
    </vt:vector>
  </HeadingPairs>
  <TitlesOfParts>
    <vt:vector size="145" baseType="lpstr">
      <vt:lpstr>MS PGothic</vt:lpstr>
      <vt:lpstr>Aptos</vt:lpstr>
      <vt:lpstr>Arial</vt:lpstr>
      <vt:lpstr>Calibri</vt:lpstr>
      <vt:lpstr>Clarity</vt:lpstr>
      <vt:lpstr>Introduction à l’itinérance – Jour 2</vt:lpstr>
      <vt:lpstr>    PLANIFICATION DU SYSTÈME</vt:lpstr>
      <vt:lpstr>Programme</vt:lpstr>
      <vt:lpstr>Nichols et Doberstein, 2016</vt:lpstr>
      <vt:lpstr>Nichols et Doberstein, 2016</vt:lpstr>
      <vt:lpstr>Nichols et Doberstein, 2016</vt:lpstr>
      <vt:lpstr>Nichols et Doberstein, 2016 (suite)</vt:lpstr>
      <vt:lpstr>Nichols et Doberstein, 2016 (suite)</vt:lpstr>
      <vt:lpstr>Nichols et Doberstein, 2016 (suite)</vt:lpstr>
      <vt:lpstr>Nichols et Doberstein, 2016 (suite)</vt:lpstr>
      <vt:lpstr>Nichols et Doberstein, 2016 (suite)</vt:lpstr>
      <vt:lpstr>Résistance</vt:lpstr>
      <vt:lpstr>Question pour vous</vt:lpstr>
      <vt:lpstr>Doberstein, 2016</vt:lpstr>
      <vt:lpstr>Doberstein, 2016</vt:lpstr>
      <vt:lpstr>Doberstein, 2016 (suite)</vt:lpstr>
      <vt:lpstr>Doberstein, 2016 (suite)</vt:lpstr>
      <vt:lpstr>Calgary</vt:lpstr>
      <vt:lpstr>Fin du module</vt:lpstr>
      <vt:lpstr>    Dotation en personnel</vt:lpstr>
      <vt:lpstr>Programme</vt:lpstr>
      <vt:lpstr>Waegemakers Schiff et Lane, 2019</vt:lpstr>
      <vt:lpstr>Waegemakers Schiff et Lane, 2019 (suite)</vt:lpstr>
      <vt:lpstr>Waegemakers Schiff et Lane, 2019 (suite)</vt:lpstr>
      <vt:lpstr>Facteurs possibles</vt:lpstr>
      <vt:lpstr>Facteurs possibles (suite)</vt:lpstr>
      <vt:lpstr>PowerPoint Presentation</vt:lpstr>
      <vt:lpstr>Brandy Payne, consultante en santé mentale en milieu de travail</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Brandy Payne, consultante en santé mentale en milieu de travail (suite)</vt:lpstr>
      <vt:lpstr>Autres facteurs à considérer</vt:lpstr>
      <vt:lpstr>Fin du module</vt:lpstr>
      <vt:lpstr>    Réduction des MÉFAITS</vt:lpstr>
      <vt:lpstr>Aperçu</vt:lpstr>
      <vt:lpstr>Définition</vt:lpstr>
      <vt:lpstr>Crise des surdoses (données de 2023)</vt:lpstr>
      <vt:lpstr>Crise des surdoses (suite)</vt:lpstr>
      <vt:lpstr>Données probantes</vt:lpstr>
      <vt:lpstr>Question</vt:lpstr>
      <vt:lpstr>Traumatisme</vt:lpstr>
      <vt:lpstr>Traumatisme (suite)</vt:lpstr>
      <vt:lpstr>Traumatisme (suite)</vt:lpstr>
      <vt:lpstr>Refuges d’urgence</vt:lpstr>
      <vt:lpstr>Refuges d’urgence (suite)</vt:lpstr>
      <vt:lpstr>Refuges d’urgence (suite)</vt:lpstr>
      <vt:lpstr>Refuges d’urgence (suite)</vt:lpstr>
      <vt:lpstr>Refuges d’urgence (suite)</vt:lpstr>
      <vt:lpstr>Refuges d’urgence (suite)</vt:lpstr>
      <vt:lpstr>Refuges d’urgence (suite)</vt:lpstr>
      <vt:lpstr>Refuges d’urgence (suite)</vt:lpstr>
      <vt:lpstr>Refuges d’urgence (suite)</vt:lpstr>
      <vt:lpstr>Refuges d’urgence (suite)</vt:lpstr>
      <vt:lpstr>Services de consommation supervisée</vt:lpstr>
      <vt:lpstr>Services de consommation supervisée (suite)</vt:lpstr>
      <vt:lpstr>BC Housing</vt:lpstr>
      <vt:lpstr>BC Housing (suite)</vt:lpstr>
      <vt:lpstr>BC Housing (suite)</vt:lpstr>
      <vt:lpstr>Fin du module</vt:lpstr>
      <vt:lpstr>    Pratiques innovantes</vt:lpstr>
      <vt:lpstr>Programme</vt:lpstr>
      <vt:lpstr>Programme (suite)</vt:lpstr>
      <vt:lpstr>Programme (suite)</vt:lpstr>
      <vt:lpstr>Logements modulaires avec services de soutien</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Logements modulaires avec services de soutien (suite)</vt:lpstr>
      <vt:lpstr>90 Dunn Avenue</vt:lpstr>
      <vt:lpstr>90 Dunn Avenue (suite)</vt:lpstr>
      <vt:lpstr>90 Dunn Avenue (suite)</vt:lpstr>
      <vt:lpstr>90 Dunn Avenue (suite)</vt:lpstr>
      <vt:lpstr>90 Dunn Avenue (suite)</vt:lpstr>
      <vt:lpstr>90 Dunn Avenue (suite)</vt:lpstr>
      <vt:lpstr>90 Dunn Avenue (suite)</vt:lpstr>
      <vt:lpstr>Codes hospitaliers</vt:lpstr>
      <vt:lpstr>Codes hospitaliers (suite)</vt:lpstr>
      <vt:lpstr>Codes hospitaliers (suite)</vt:lpstr>
      <vt:lpstr>Codes hospitaliers (suite)</vt:lpstr>
      <vt:lpstr>Codes hospitaliers (suite)</vt:lpstr>
      <vt:lpstr>Codes hospitaliers (suite)</vt:lpstr>
      <vt:lpstr>Intelligence artificielle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Intelligence artificielle (suite)</vt:lpstr>
      <vt:lpstr>STARS</vt:lpstr>
      <vt:lpstr>STARS (suite)</vt:lpstr>
      <vt:lpstr>STARS (suite)</vt:lpstr>
      <vt:lpstr>STARS (suite)</vt:lpstr>
      <vt:lpstr>STARS (suite)</vt:lpstr>
      <vt:lpstr>STARS (suite)</vt:lpstr>
      <vt:lpstr>STARS (suite) </vt:lpstr>
      <vt:lpstr>STARS (suite)</vt:lpstr>
      <vt:lpstr>STARS (suite)</vt:lpstr>
      <vt:lpstr>STARS (suite)</vt:lpstr>
      <vt:lpstr>Logements-passerelles </vt:lpstr>
      <vt:lpstr>Logements-passerelles (suite)</vt:lpstr>
      <vt:lpstr>Logements-passerelles (suite)</vt:lpstr>
      <vt:lpstr>Logements-passerelles (suite)</vt:lpstr>
      <vt:lpstr>Logements-passerelles (suite)</vt:lpstr>
      <vt:lpstr>StreetLink</vt:lpstr>
      <vt:lpstr>StreetLink (suite)</vt:lpstr>
      <vt:lpstr>StreetLink (suite)</vt:lpstr>
      <vt:lpstr>StreetLink (suite)</vt:lpstr>
      <vt:lpstr>Fin du module</vt:lpstr>
      <vt:lpstr>    MOT DE LA FIN</vt:lpstr>
      <vt:lpstr>Diapositives</vt:lpstr>
      <vt:lpstr>Mot de la fin</vt:lpstr>
      <vt:lpstr>Occasions futures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Falvo</dc:creator>
  <cp:lastModifiedBy>Nick Falvo</cp:lastModifiedBy>
  <cp:revision>144</cp:revision>
  <dcterms:created xsi:type="dcterms:W3CDTF">2019-08-19T21:05:27Z</dcterms:created>
  <dcterms:modified xsi:type="dcterms:W3CDTF">2024-10-08T00:23:21Z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0x01010074A13B329E2A194FA3BEBE768ACA7A24</vt:lpwstr>
  </property>
  <property fmtid="{D5CDD505-2E9C-101B-9397-08002B2CF9AE}" pid="3" name="MediaServiceImageTags">
    <vt:lpwstr/>
  </property>
</Properties>
</file>