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3"/>
  </p:notesMasterIdLst>
  <p:sldIdLst>
    <p:sldId id="275" r:id="rId2"/>
    <p:sldId id="327" r:id="rId3"/>
    <p:sldId id="326" r:id="rId4"/>
    <p:sldId id="306" r:id="rId5"/>
    <p:sldId id="278" r:id="rId6"/>
    <p:sldId id="273" r:id="rId7"/>
    <p:sldId id="279" r:id="rId8"/>
    <p:sldId id="258" r:id="rId9"/>
    <p:sldId id="304" r:id="rId10"/>
    <p:sldId id="321" r:id="rId11"/>
    <p:sldId id="305" r:id="rId12"/>
    <p:sldId id="323" r:id="rId13"/>
    <p:sldId id="324" r:id="rId14"/>
    <p:sldId id="299" r:id="rId15"/>
    <p:sldId id="298" r:id="rId16"/>
    <p:sldId id="322" r:id="rId17"/>
    <p:sldId id="315" r:id="rId18"/>
    <p:sldId id="303" r:id="rId19"/>
    <p:sldId id="318" r:id="rId20"/>
    <p:sldId id="320" r:id="rId21"/>
    <p:sldId id="29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603" autoAdjust="0"/>
  </p:normalViewPr>
  <p:slideViewPr>
    <p:cSldViewPr snapToGrid="0" snapToObjects="1">
      <p:cViewPr varScale="1">
        <p:scale>
          <a:sx n="72" d="100"/>
          <a:sy n="72" d="100"/>
        </p:scale>
        <p:origin x="-1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nicholasfalvo:Downloads:For%20Nick-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icholasfalvo:Downloads:Jadidzadeh%20%20%20Copy%20of%20PerCapita_PIT%20%20nov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Stock of Rental Units per 1,000 people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584841755541584"/>
          <c:y val="0.0726013355262018"/>
          <c:w val="0.925400095748424"/>
          <c:h val="0.88056925568519"/>
        </c:manualLayout>
      </c:layout>
      <c:barChart>
        <c:barDir val="col"/>
        <c:grouping val="clustered"/>
        <c:varyColors val="0"/>
        <c:ser>
          <c:idx val="0"/>
          <c:order val="0"/>
          <c:tx>
            <c:v>Calgary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Sheet1!$B$6:$B$30</c:f>
              <c:numCache>
                <c:formatCode>General</c:formatCode>
                <c:ptCount val="25"/>
                <c:pt idx="0">
                  <c:v>1990.0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  <c:pt idx="15">
                  <c:v>2005.0</c:v>
                </c:pt>
                <c:pt idx="16">
                  <c:v>2006.0</c:v>
                </c:pt>
                <c:pt idx="17">
                  <c:v>2007.0</c:v>
                </c:pt>
                <c:pt idx="18">
                  <c:v>2008.0</c:v>
                </c:pt>
                <c:pt idx="19">
                  <c:v>2009.0</c:v>
                </c:pt>
                <c:pt idx="20">
                  <c:v>2010.0</c:v>
                </c:pt>
                <c:pt idx="21">
                  <c:v>2011.0</c:v>
                </c:pt>
                <c:pt idx="22">
                  <c:v>2012.0</c:v>
                </c:pt>
                <c:pt idx="23">
                  <c:v>2013.0</c:v>
                </c:pt>
                <c:pt idx="24">
                  <c:v>2014.0</c:v>
                </c:pt>
              </c:numCache>
            </c:numRef>
          </c:cat>
          <c:val>
            <c:numRef>
              <c:f>Sheet1!$J$6:$J$30</c:f>
              <c:numCache>
                <c:formatCode>0.00</c:formatCode>
                <c:ptCount val="25"/>
                <c:pt idx="0">
                  <c:v>73.70152084408647</c:v>
                </c:pt>
                <c:pt idx="1">
                  <c:v>71.13973106809384</c:v>
                </c:pt>
                <c:pt idx="2">
                  <c:v>72.26009277680896</c:v>
                </c:pt>
                <c:pt idx="3">
                  <c:v>69.45557507805452</c:v>
                </c:pt>
                <c:pt idx="4">
                  <c:v>71.97354215013426</c:v>
                </c:pt>
                <c:pt idx="5">
                  <c:v>66.82558427736225</c:v>
                </c:pt>
                <c:pt idx="6">
                  <c:v>64.7316133562326</c:v>
                </c:pt>
                <c:pt idx="7">
                  <c:v>61.64390632796682</c:v>
                </c:pt>
                <c:pt idx="8">
                  <c:v>58.15200964550125</c:v>
                </c:pt>
                <c:pt idx="9">
                  <c:v>55.75936305787364</c:v>
                </c:pt>
                <c:pt idx="10">
                  <c:v>53.31162191047923</c:v>
                </c:pt>
                <c:pt idx="11">
                  <c:v>51.00968057973011</c:v>
                </c:pt>
                <c:pt idx="12">
                  <c:v>48.08686762414241</c:v>
                </c:pt>
                <c:pt idx="13">
                  <c:v>47.0573608715247</c:v>
                </c:pt>
                <c:pt idx="14">
                  <c:v>44.75082412991614</c:v>
                </c:pt>
                <c:pt idx="15">
                  <c:v>42.44255892553</c:v>
                </c:pt>
                <c:pt idx="16">
                  <c:v>39.88480844690609</c:v>
                </c:pt>
                <c:pt idx="17">
                  <c:v>36.63818320651707</c:v>
                </c:pt>
                <c:pt idx="18">
                  <c:v>34.4624611658509</c:v>
                </c:pt>
                <c:pt idx="19">
                  <c:v>32.96522128553782</c:v>
                </c:pt>
                <c:pt idx="20">
                  <c:v>31.77659620790254</c:v>
                </c:pt>
                <c:pt idx="21">
                  <c:v>30.57194375464625</c:v>
                </c:pt>
                <c:pt idx="22">
                  <c:v>29.13014882454612</c:v>
                </c:pt>
                <c:pt idx="23">
                  <c:v>27.86350799709491</c:v>
                </c:pt>
                <c:pt idx="24">
                  <c:v>27.22217127632272</c:v>
                </c:pt>
              </c:numCache>
            </c:numRef>
          </c:val>
        </c:ser>
        <c:ser>
          <c:idx val="1"/>
          <c:order val="1"/>
          <c:tx>
            <c:v>Edmonton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Sheet1!$B$6:$B$30</c:f>
              <c:numCache>
                <c:formatCode>General</c:formatCode>
                <c:ptCount val="25"/>
                <c:pt idx="0">
                  <c:v>1990.0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  <c:pt idx="15">
                  <c:v>2005.0</c:v>
                </c:pt>
                <c:pt idx="16">
                  <c:v>2006.0</c:v>
                </c:pt>
                <c:pt idx="17">
                  <c:v>2007.0</c:v>
                </c:pt>
                <c:pt idx="18">
                  <c:v>2008.0</c:v>
                </c:pt>
                <c:pt idx="19">
                  <c:v>2009.0</c:v>
                </c:pt>
                <c:pt idx="20">
                  <c:v>2010.0</c:v>
                </c:pt>
                <c:pt idx="21">
                  <c:v>2011.0</c:v>
                </c:pt>
                <c:pt idx="22">
                  <c:v>2012.0</c:v>
                </c:pt>
                <c:pt idx="23">
                  <c:v>2013.0</c:v>
                </c:pt>
                <c:pt idx="24">
                  <c:v>2014.0</c:v>
                </c:pt>
              </c:numCache>
            </c:numRef>
          </c:cat>
          <c:val>
            <c:numRef>
              <c:f>Sheet1!$M$6:$M$30</c:f>
              <c:numCache>
                <c:formatCode>0.00</c:formatCode>
                <c:ptCount val="25"/>
                <c:pt idx="0">
                  <c:v>97.15890540885097</c:v>
                </c:pt>
                <c:pt idx="1">
                  <c:v>95.2651854349055</c:v>
                </c:pt>
                <c:pt idx="2">
                  <c:v>92.77209872807508</c:v>
                </c:pt>
                <c:pt idx="3">
                  <c:v>89.71967112293035</c:v>
                </c:pt>
                <c:pt idx="4">
                  <c:v>86.70143117974638</c:v>
                </c:pt>
                <c:pt idx="5">
                  <c:v>85.18478391031378</c:v>
                </c:pt>
                <c:pt idx="6">
                  <c:v>84.29384697602354</c:v>
                </c:pt>
                <c:pt idx="7">
                  <c:v>82.35733642618926</c:v>
                </c:pt>
                <c:pt idx="8">
                  <c:v>80.32710765381651</c:v>
                </c:pt>
                <c:pt idx="9">
                  <c:v>78.82990765820428</c:v>
                </c:pt>
                <c:pt idx="10">
                  <c:v>77.3122112211221</c:v>
                </c:pt>
                <c:pt idx="11">
                  <c:v>75.93708141653048</c:v>
                </c:pt>
                <c:pt idx="12">
                  <c:v>75.13473324544101</c:v>
                </c:pt>
                <c:pt idx="13">
                  <c:v>75.53258877811815</c:v>
                </c:pt>
                <c:pt idx="14">
                  <c:v>73.79647491676918</c:v>
                </c:pt>
                <c:pt idx="15">
                  <c:v>72.23556238879195</c:v>
                </c:pt>
                <c:pt idx="16">
                  <c:v>69.40344154375084</c:v>
                </c:pt>
                <c:pt idx="17">
                  <c:v>63.63999322805431</c:v>
                </c:pt>
                <c:pt idx="18">
                  <c:v>59.874146448412</c:v>
                </c:pt>
                <c:pt idx="19">
                  <c:v>57.8389775807909</c:v>
                </c:pt>
                <c:pt idx="20">
                  <c:v>56.32067026922849</c:v>
                </c:pt>
                <c:pt idx="21">
                  <c:v>54.61924977612683</c:v>
                </c:pt>
                <c:pt idx="22">
                  <c:v>52.75385426858484</c:v>
                </c:pt>
                <c:pt idx="23">
                  <c:v>51.5937610583334</c:v>
                </c:pt>
                <c:pt idx="24">
                  <c:v>51.11835517846254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24550472"/>
        <c:axId val="-2130293720"/>
      </c:barChart>
      <c:catAx>
        <c:axId val="-2124550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0293720"/>
        <c:crosses val="autoZero"/>
        <c:auto val="1"/>
        <c:lblAlgn val="ctr"/>
        <c:lblOffset val="100"/>
        <c:noMultiLvlLbl val="0"/>
      </c:catAx>
      <c:valAx>
        <c:axId val="-2130293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4550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25291886113574"/>
          <c:y val="0.120820823939144"/>
          <c:w val="0.290369322626062"/>
          <c:h val="0.1700519512934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1"/>
              <c:layout>
                <c:manualLayout>
                  <c:x val="0.00277777777777768"/>
                  <c:y val="-0.092592592592592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Sheet2!$A$2:$A$25</c:f>
              <c:numCache>
                <c:formatCode>General</c:formatCode>
                <c:ptCount val="24"/>
                <c:pt idx="0">
                  <c:v>1992.0</c:v>
                </c:pt>
                <c:pt idx="1">
                  <c:v>1993.0</c:v>
                </c:pt>
                <c:pt idx="2">
                  <c:v>1994.0</c:v>
                </c:pt>
                <c:pt idx="3">
                  <c:v>1995.0</c:v>
                </c:pt>
                <c:pt idx="4">
                  <c:v>1996.0</c:v>
                </c:pt>
                <c:pt idx="5">
                  <c:v>1997.0</c:v>
                </c:pt>
                <c:pt idx="6">
                  <c:v>1998.0</c:v>
                </c:pt>
                <c:pt idx="7">
                  <c:v>1999.0</c:v>
                </c:pt>
                <c:pt idx="8">
                  <c:v>2000.0</c:v>
                </c:pt>
                <c:pt idx="9">
                  <c:v>2001.0</c:v>
                </c:pt>
                <c:pt idx="10">
                  <c:v>2002.0</c:v>
                </c:pt>
                <c:pt idx="11">
                  <c:v>2003.0</c:v>
                </c:pt>
                <c:pt idx="12">
                  <c:v>2004.0</c:v>
                </c:pt>
                <c:pt idx="13">
                  <c:v>2005.0</c:v>
                </c:pt>
                <c:pt idx="14">
                  <c:v>2006.0</c:v>
                </c:pt>
                <c:pt idx="15">
                  <c:v>2007.0</c:v>
                </c:pt>
                <c:pt idx="16">
                  <c:v>2008.0</c:v>
                </c:pt>
                <c:pt idx="17">
                  <c:v>2009.0</c:v>
                </c:pt>
                <c:pt idx="18">
                  <c:v>2010.0</c:v>
                </c:pt>
                <c:pt idx="19">
                  <c:v>2011.0</c:v>
                </c:pt>
                <c:pt idx="20">
                  <c:v>2012.0</c:v>
                </c:pt>
                <c:pt idx="21">
                  <c:v>2013.0</c:v>
                </c:pt>
                <c:pt idx="22">
                  <c:v>2014.0</c:v>
                </c:pt>
                <c:pt idx="23">
                  <c:v>2016.0</c:v>
                </c:pt>
              </c:numCache>
            </c:numRef>
          </c:cat>
          <c:val>
            <c:numRef>
              <c:f>Sheet2!$C$2:$C$25</c:f>
              <c:numCache>
                <c:formatCode>General</c:formatCode>
                <c:ptCount val="24"/>
                <c:pt idx="0" formatCode="#,##0">
                  <c:v>447.0</c:v>
                </c:pt>
                <c:pt idx="2" formatCode="#,##0">
                  <c:v>461.0</c:v>
                </c:pt>
                <c:pt idx="4" formatCode="#,##0">
                  <c:v>615.0</c:v>
                </c:pt>
                <c:pt idx="6" formatCode="#,##0">
                  <c:v>988.0</c:v>
                </c:pt>
                <c:pt idx="8" formatCode="#,##0">
                  <c:v>1296.0</c:v>
                </c:pt>
                <c:pt idx="10" formatCode="#,##0">
                  <c:v>1737.0</c:v>
                </c:pt>
                <c:pt idx="12" formatCode="#,##0">
                  <c:v>2397.0</c:v>
                </c:pt>
                <c:pt idx="14" formatCode="#,##0">
                  <c:v>3157.0</c:v>
                </c:pt>
                <c:pt idx="16" formatCode="#,##0">
                  <c:v>3601.0</c:v>
                </c:pt>
                <c:pt idx="19" formatCode="#,##0">
                  <c:v>3190.0</c:v>
                </c:pt>
                <c:pt idx="20" formatCode="#,##0">
                  <c:v>3576.0</c:v>
                </c:pt>
                <c:pt idx="21" formatCode="#,##0">
                  <c:v>3533.0</c:v>
                </c:pt>
                <c:pt idx="22" formatCode="#,##0">
                  <c:v>3531.0</c:v>
                </c:pt>
                <c:pt idx="23" formatCode="#,##0">
                  <c:v>3222.0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2125072568"/>
        <c:axId val="-2130223304"/>
      </c:barChart>
      <c:catAx>
        <c:axId val="-2125072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0223304"/>
        <c:crosses val="autoZero"/>
        <c:auto val="1"/>
        <c:lblAlgn val="ctr"/>
        <c:lblOffset val="100"/>
        <c:noMultiLvlLbl val="0"/>
      </c:catAx>
      <c:valAx>
        <c:axId val="-213022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5072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9CEF5-EA3C-6A49-AD75-60F1B1122743}" type="datetimeFigureOut">
              <a:rPr lang="en-US" smtClean="0"/>
              <a:t>17-01-20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9837-8F6E-3048-BDAD-EDA1000C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0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09837-8F6E-3048-BDAD-EDA1000C72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68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Source</a:t>
            </a:r>
            <a:r>
              <a:rPr lang="en-US" dirty="0" smtClean="0"/>
              <a:t>:  Calgary Homeless Foundation. (2016).  National Housing</a:t>
            </a:r>
            <a:r>
              <a:rPr lang="en-US" baseline="0" dirty="0" smtClean="0"/>
              <a:t> Strategy Brief.  Retrieved from Calgary Homeless Foundation web site.</a:t>
            </a:r>
          </a:p>
          <a:p>
            <a:endParaRPr lang="en-US" baseline="0" dirty="0" smtClean="0"/>
          </a:p>
          <a:p>
            <a:r>
              <a:rPr lang="en-US" u="sng" baseline="0" dirty="0" smtClean="0"/>
              <a:t>Note</a:t>
            </a:r>
            <a:r>
              <a:rPr lang="en-US" baseline="0" dirty="0" smtClean="0"/>
              <a:t>:  Visual has been copied directly from Appendix 3 of brief, where all data sources are listed.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09837-8F6E-3048-BDAD-EDA1000C72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27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>
                <a:latin typeface="Calibri" charset="0"/>
              </a:rPr>
              <a:t>Note</a:t>
            </a:r>
            <a:r>
              <a:rPr lang="en-US">
                <a:latin typeface="Calibri" charset="0"/>
              </a:rPr>
              <a:t>:  This is a modified version of a bar graph that has been generously provided to me from Professor Ron Kneebone.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FA9FA6-CC42-A147-959B-487FF5B716F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68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u="sng" dirty="0" smtClean="0"/>
              <a:t>Source</a:t>
            </a:r>
            <a:r>
              <a:rPr lang="en-CA" dirty="0" smtClean="0"/>
              <a:t>:  CMHC Rental Market Survey (Historical Universe by Bedroom Type).</a:t>
            </a:r>
          </a:p>
          <a:p>
            <a:endParaRPr lang="en-CA" dirty="0" smtClean="0"/>
          </a:p>
          <a:p>
            <a:r>
              <a:rPr lang="en-CA" u="sng" dirty="0" smtClean="0"/>
              <a:t>Note</a:t>
            </a:r>
            <a:r>
              <a:rPr lang="en-CA" dirty="0" smtClean="0"/>
              <a:t>:  Data Provided by Ron Kneebone.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09837-8F6E-3048-BDAD-EDA1000C72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01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Source</a:t>
            </a:r>
            <a:r>
              <a:rPr lang="en-US" dirty="0" smtClean="0"/>
              <a:t>:  I’ve taken this visual directly from Professor</a:t>
            </a:r>
            <a:r>
              <a:rPr lang="en-US" baseline="0" dirty="0" smtClean="0"/>
              <a:t> Ron Kneebone’s February 2016 slide presentation titled </a:t>
            </a:r>
            <a:r>
              <a:rPr lang="en-US" i="1" baseline="0" dirty="0" smtClean="0"/>
              <a:t>Homelessness in Calgary:  What we can Learn from Time Series Data?</a:t>
            </a:r>
            <a:r>
              <a:rPr lang="en-US" i="0" baseline="0" dirty="0" smtClean="0"/>
              <a:t>  In that slide presentation, the line graph above appears on slide #23.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09837-8F6E-3048-BDAD-EDA1000C725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69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Source</a:t>
            </a:r>
            <a:r>
              <a:rPr lang="en-US" dirty="0" smtClean="0"/>
              <a:t>:  Calculations</a:t>
            </a:r>
            <a:r>
              <a:rPr lang="en-US" baseline="0" dirty="0" smtClean="0"/>
              <a:t> above have been made by Dr. Ali </a:t>
            </a:r>
            <a:r>
              <a:rPr lang="en-US" baseline="0" dirty="0" err="1" smtClean="0"/>
              <a:t>Jadidzadeh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09837-8F6E-3048-BDAD-EDA1000C725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24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dirty="0">
                <a:latin typeface="Calibri" charset="0"/>
              </a:rPr>
              <a:t>Source</a:t>
            </a:r>
            <a:r>
              <a:rPr lang="en-US" dirty="0">
                <a:latin typeface="Calibri" charset="0"/>
              </a:rPr>
              <a:t>:  </a:t>
            </a:r>
            <a:r>
              <a:rPr lang="en-US" dirty="0" err="1">
                <a:latin typeface="Calibri" charset="0"/>
              </a:rPr>
              <a:t>Mendelson</a:t>
            </a:r>
            <a:r>
              <a:rPr lang="en-US" dirty="0">
                <a:latin typeface="Calibri" charset="0"/>
              </a:rPr>
              <a:t>, M. (2012). </a:t>
            </a:r>
            <a:r>
              <a:rPr lang="en-US" i="1" dirty="0">
                <a:latin typeface="Calibri" charset="0"/>
              </a:rPr>
              <a:t>Is Canada (still) a fiscal union?</a:t>
            </a:r>
            <a:r>
              <a:rPr lang="en-US" dirty="0">
                <a:latin typeface="Calibri" charset="0"/>
              </a:rPr>
              <a:t>  Retrieved from Caledon Institute of Social Policy website:  </a:t>
            </a:r>
            <a:r>
              <a:rPr lang="en-US" dirty="0" err="1">
                <a:latin typeface="Calibri" charset="0"/>
              </a:rPr>
              <a:t>www.caledoninst.org</a:t>
            </a:r>
            <a:r>
              <a:rPr lang="en-US" dirty="0">
                <a:latin typeface="Calibri" charset="0"/>
              </a:rPr>
              <a:t>/Publications/PDF/998ENG.pdf.  </a:t>
            </a:r>
          </a:p>
          <a:p>
            <a:endParaRPr lang="en-US" dirty="0">
              <a:latin typeface="Calibri" charset="0"/>
            </a:endParaRPr>
          </a:p>
          <a:p>
            <a:r>
              <a:rPr lang="en-US" u="sng" dirty="0">
                <a:latin typeface="Calibri" charset="0"/>
              </a:rPr>
              <a:t>Note</a:t>
            </a:r>
            <a:r>
              <a:rPr lang="en-US" dirty="0">
                <a:latin typeface="Calibri" charset="0"/>
              </a:rPr>
              <a:t>: The above image has been copied and pasted directly from page 2 of the report.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2A8A66C-F40C-6D4F-B27F-290B5C8D809B}" type="slidenum">
              <a:rPr lang="en-US" sz="1200">
                <a:latin typeface="Calibri" charset="0"/>
              </a:rPr>
              <a:pPr eaLnBrk="1" hangingPunct="1"/>
              <a:t>5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033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73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dirty="0">
                <a:latin typeface="Calibri" charset="0"/>
              </a:rPr>
              <a:t>Source</a:t>
            </a:r>
            <a:r>
              <a:rPr lang="en-US" dirty="0">
                <a:latin typeface="Calibri" charset="0"/>
              </a:rPr>
              <a:t>:  Citizens for Public Justice. (2015).  </a:t>
            </a:r>
            <a:r>
              <a:rPr lang="en-US" i="1" dirty="0">
                <a:latin typeface="Calibri" charset="0"/>
              </a:rPr>
              <a:t>Taxes for the common good:  A public justice primer on taxation </a:t>
            </a:r>
            <a:r>
              <a:rPr lang="en-US" dirty="0">
                <a:latin typeface="Calibri" charset="0"/>
              </a:rPr>
              <a:t>(Fact Sheet Series).  Retrieved from Citizens for Public Justice website:  http://</a:t>
            </a:r>
            <a:r>
              <a:rPr lang="en-US" dirty="0" err="1">
                <a:latin typeface="Calibri" charset="0"/>
              </a:rPr>
              <a:t>www.cpj.ca</a:t>
            </a:r>
            <a:r>
              <a:rPr lang="en-US" dirty="0">
                <a:latin typeface="Calibri" charset="0"/>
              </a:rPr>
              <a:t>/sites/default/files/docs/files/Taxes-for-the-Common-Good-</a:t>
            </a:r>
            <a:r>
              <a:rPr lang="en-US" dirty="0" err="1" smtClean="0">
                <a:latin typeface="Calibri" charset="0"/>
              </a:rPr>
              <a:t>FINAL.pdf</a:t>
            </a:r>
            <a:endParaRPr lang="en-US" dirty="0" smtClean="0">
              <a:latin typeface="Calibri" charset="0"/>
            </a:endParaRPr>
          </a:p>
          <a:p>
            <a:endParaRPr lang="en-US" dirty="0" smtClean="0">
              <a:latin typeface="Calibri" charset="0"/>
            </a:endParaRPr>
          </a:p>
          <a:p>
            <a:pPr rtl="0"/>
            <a:r>
              <a:rPr lang="en-US" u="sng" dirty="0" smtClean="0">
                <a:latin typeface="Calibri" charset="0"/>
              </a:rPr>
              <a:t>Note</a:t>
            </a:r>
            <a:r>
              <a:rPr lang="en-US" dirty="0" smtClean="0">
                <a:latin typeface="Calibri" charset="0"/>
              </a:rPr>
              <a:t>: “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data in the graph is OECD total revenue:  it includes all levels of government” (M. </a:t>
            </a:r>
            <a:r>
              <a:rPr lang="en-C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Veall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personal communication</a:t>
            </a:r>
            <a:r>
              <a:rPr lang="en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September 15, 2015).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1CE03A-CB7F-2148-B861-B9747FF4B09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42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20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>
                <a:latin typeface="Calibri" charset="0"/>
              </a:rPr>
              <a:t>Source</a:t>
            </a:r>
            <a:r>
              <a:rPr lang="en-US">
                <a:latin typeface="Calibri" charset="0"/>
              </a:rPr>
              <a:t>:  Wellesley Institute. (2015, September 22). Access to housing – HEIA in the federal election. Retrieved from http://www.wellesleyinstitute.com/housing/access-to-housing-heia-in-the-federal-election/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2951AC-07B4-BC48-8260-14A396199A6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16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>
                <a:latin typeface="Calibri" charset="0"/>
              </a:rPr>
              <a:t>Source</a:t>
            </a:r>
            <a:r>
              <a:rPr lang="en-US">
                <a:latin typeface="Calibri" charset="0"/>
              </a:rPr>
              <a:t>: Pomeroy, S. (2013, May). </a:t>
            </a:r>
            <a:r>
              <a:rPr lang="en-US" i="1">
                <a:latin typeface="Calibri" charset="0"/>
              </a:rPr>
              <a:t>The fundamentals of housing policy &amp; governance: A condensed, one-day course</a:t>
            </a:r>
            <a:r>
              <a:rPr lang="en-US">
                <a:latin typeface="Calibri" charset="0"/>
              </a:rPr>
              <a:t>. Carleton University, Ottawa.</a:t>
            </a:r>
          </a:p>
          <a:p>
            <a:endParaRPr lang="en-US">
              <a:latin typeface="Calibri" charset="0"/>
            </a:endParaRPr>
          </a:p>
          <a:p>
            <a:r>
              <a:rPr lang="en-US" u="sng">
                <a:latin typeface="Calibri" charset="0"/>
              </a:rPr>
              <a:t>Note</a:t>
            </a:r>
            <a:r>
              <a:rPr lang="en-US">
                <a:latin typeface="Calibri" charset="0"/>
              </a:rPr>
              <a:t>: This slide has been copied and pasted directly from Mr. Pomeroy’s slide deck.  It appeared as Slide #24 in his deck.</a:t>
            </a:r>
          </a:p>
          <a:p>
            <a:endParaRPr lang="en-US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90D74FC-3503-4A42-B20D-950E15C27682}" type="slidenum">
              <a:rPr lang="en-CA">
                <a:latin typeface="Calibri" charset="0"/>
              </a:rPr>
              <a:pPr eaLnBrk="1" hangingPunct="1"/>
              <a:t>8</a:t>
            </a:fld>
            <a:endParaRPr lang="en-CA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930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u="sng" dirty="0" smtClean="0"/>
              <a:t>Source</a:t>
            </a:r>
            <a:r>
              <a:rPr lang="en-CA" dirty="0" smtClean="0"/>
              <a:t>:  Statistics Canada. CANSIM Tables 385-0002 (1989-2008),</a:t>
            </a:r>
            <a:r>
              <a:rPr lang="en-CA" baseline="0" dirty="0" smtClean="0"/>
              <a:t> 384-0047 (2009-2014) and 384-0038 (GDP data).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09837-8F6E-3048-BDAD-EDA1000C72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6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Source</a:t>
            </a:r>
            <a:r>
              <a:rPr lang="en-US" dirty="0" smtClean="0"/>
              <a:t>:</a:t>
            </a:r>
            <a:r>
              <a:rPr lang="en-US" baseline="0" dirty="0" smtClean="0"/>
              <a:t>  Kneebone, R., &amp; White, K. (2009). Fiscal retrenchment and social assistance in Canada.  Retrieved from </a:t>
            </a:r>
            <a:r>
              <a:rPr lang="en-US" i="1" baseline="0" dirty="0" smtClean="0"/>
              <a:t>Canadian Public Policy </a:t>
            </a:r>
            <a:r>
              <a:rPr lang="en-US" baseline="0" dirty="0" smtClean="0"/>
              <a:t>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09837-8F6E-3048-BDAD-EDA1000C72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84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u="sng" dirty="0" smtClean="0"/>
              <a:t>Source</a:t>
            </a:r>
            <a:r>
              <a:rPr lang="en-CA" dirty="0" smtClean="0"/>
              <a:t>:  Statistics Canada. CANSIM Tables 385-0002 (1989-2008),</a:t>
            </a:r>
            <a:r>
              <a:rPr lang="en-CA" baseline="0" dirty="0" smtClean="0"/>
              <a:t> 384-0047 (2009-2014) and 384-0038 (GDP data). 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09837-8F6E-3048-BDAD-EDA1000C72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03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u="sng" dirty="0" smtClean="0"/>
              <a:t>Source</a:t>
            </a:r>
            <a:r>
              <a:rPr lang="en-CA" dirty="0" smtClean="0"/>
              <a:t>:  </a:t>
            </a:r>
            <a:r>
              <a:rPr lang="en-CA" dirty="0" err="1" smtClean="0"/>
              <a:t>Tweddle</a:t>
            </a:r>
            <a:r>
              <a:rPr lang="en-CA" dirty="0" smtClean="0"/>
              <a:t>, A., Battle, K., &amp; </a:t>
            </a:r>
            <a:r>
              <a:rPr lang="en-CA" dirty="0" err="1" smtClean="0"/>
              <a:t>Torjman</a:t>
            </a:r>
            <a:r>
              <a:rPr lang="en-CA" dirty="0" smtClean="0"/>
              <a:t>, S. (2016).</a:t>
            </a:r>
            <a:r>
              <a:rPr lang="en-CA" baseline="0" dirty="0" smtClean="0"/>
              <a:t>  </a:t>
            </a:r>
            <a:r>
              <a:rPr lang="en-CA" b="0" i="1" baseline="0" dirty="0" smtClean="0"/>
              <a:t>Welfare in Canada, 2015</a:t>
            </a:r>
            <a:r>
              <a:rPr lang="en-CA" baseline="0" dirty="0" smtClean="0"/>
              <a:t>.  Retrieved from Canada Social Report website:  http://www.canadasocialreport.ca/WelfareInCanada/2015%2Epdf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09837-8F6E-3048-BDAD-EDA1000C72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87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63E0-76D9-4516-83D8-9F4C07A4D524}" type="datetime1">
              <a:rPr lang="en-US" smtClean="0"/>
              <a:t>17-01-20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6BBD-A6F6-4D9F-BD50-E783C1A205F3}" type="datetime1">
              <a:rPr lang="en-US" smtClean="0"/>
              <a:t>17-01-20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DE3E-58A7-45AE-85CC-C9053D38EFE1}" type="datetime1">
              <a:rPr lang="en-US" smtClean="0"/>
              <a:t>17-01-20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5585-26A5-43AF-B0BB-EEBB948AD204}" type="datetime1">
              <a:rPr lang="en-US" smtClean="0"/>
              <a:t>17-01-20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F352-A09E-4DD5-9B30-9D68716B50D0}" type="datetime1">
              <a:rPr lang="en-US" smtClean="0"/>
              <a:t>17-01-20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8D15-185D-43FD-975D-6C7861B57901}" type="datetime1">
              <a:rPr lang="en-US" smtClean="0"/>
              <a:t>17-01-20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412-F9B0-4838-B315-770B1FBD7B0D}" type="datetime1">
              <a:rPr lang="en-US" smtClean="0"/>
              <a:t>17-01-20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4A22-F6D9-4641-83F9-70F288B9E8DE}" type="datetime1">
              <a:rPr lang="en-US" smtClean="0"/>
              <a:t>17-01-20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DA29-0047-43D8-A093-F2E7EB3DE757}" type="datetime1">
              <a:rPr lang="en-US" smtClean="0"/>
              <a:t>17-01-20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D68C-D6EF-415C-8E32-F315FA8F4937}" type="datetime1">
              <a:rPr lang="en-US" smtClean="0"/>
              <a:t>17-01-20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B069-BA8E-4D2C-889A-9184290DE2E2}" type="datetime1">
              <a:rPr lang="en-US" smtClean="0"/>
              <a:t>17-01-20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62CCC24-1BED-47DC-8802-8CDB767E6D6A}" type="datetime1">
              <a:rPr lang="en-US" smtClean="0"/>
              <a:t>17-01-20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5E87CCE-2278-644A-86E5-E01957190B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public policy and homelessness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#</a:t>
            </a:r>
            <a:r>
              <a:rPr lang="en-US" altLang="en-US" smtClean="0">
                <a:solidFill>
                  <a:schemeClr val="tx1"/>
                </a:solidFill>
              </a:rPr>
              <a:t>1 of 3 Slide </a:t>
            </a:r>
            <a:r>
              <a:rPr lang="en-US" altLang="en-US" dirty="0">
                <a:solidFill>
                  <a:schemeClr val="tx1"/>
                </a:solidFill>
              </a:rPr>
              <a:t>Decks Prepared for Certificate in Working </a:t>
            </a:r>
            <a:r>
              <a:rPr lang="en-US" altLang="en-US">
                <a:solidFill>
                  <a:schemeClr val="tx1"/>
                </a:solidFill>
              </a:rPr>
              <a:t>with </a:t>
            </a:r>
            <a:r>
              <a:rPr lang="en-US" altLang="en-US" smtClean="0">
                <a:solidFill>
                  <a:schemeClr val="tx1"/>
                </a:solidFill>
              </a:rPr>
              <a:t>Homeless </a:t>
            </a:r>
            <a:r>
              <a:rPr lang="en-US" altLang="en-US" dirty="0">
                <a:solidFill>
                  <a:schemeClr val="tx1"/>
                </a:solidFill>
              </a:rPr>
              <a:t>Populations</a:t>
            </a:r>
          </a:p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</a:rPr>
              <a:t>January 24, 2017</a:t>
            </a:r>
          </a:p>
          <a:p>
            <a:pPr>
              <a:defRPr/>
            </a:pPr>
            <a:endParaRPr lang="en-US" alt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</a:rPr>
              <a:t>By:  Nick Falvo</a:t>
            </a:r>
          </a:p>
        </p:txBody>
      </p:sp>
    </p:spTree>
    <p:extLst>
      <p:ext uri="{BB962C8B-B14F-4D97-AF65-F5344CB8AC3E}">
        <p14:creationId xmlns:p14="http://schemas.microsoft.com/office/powerpoint/2010/main" val="4153008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10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072" y="1729650"/>
            <a:ext cx="7891602" cy="446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278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1993, the Alberta government brought in strict welfare reforms.</a:t>
            </a:r>
          </a:p>
          <a:p>
            <a:endParaRPr lang="en-US" dirty="0"/>
          </a:p>
          <a:p>
            <a:r>
              <a:rPr lang="en-US" dirty="0" smtClean="0"/>
              <a:t>Several researchers (including Ron Kneebone) have written about how difficult provincial officials made it for people to qualify for social assistance in the province.</a:t>
            </a:r>
          </a:p>
          <a:p>
            <a:endParaRPr lang="en-US" dirty="0"/>
          </a:p>
          <a:p>
            <a:r>
              <a:rPr lang="en-US" dirty="0" smtClean="0"/>
              <a:t>And as you’ll see shortly, the annual value of benefit levels for those who did quality for social assistance eroded over time.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21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806" y="1520327"/>
            <a:ext cx="8241994" cy="460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668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99" y="1564395"/>
            <a:ext cx="8114690" cy="471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276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42" y="980575"/>
            <a:ext cx="8879996" cy="543335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88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3FB81-2787-7E42-8831-D9E4C5FA31D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829733" y="965199"/>
          <a:ext cx="7670800" cy="5232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4765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16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904" y="1002536"/>
            <a:ext cx="8360691" cy="484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076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5400" dirty="0" smtClean="0"/>
              <a:t>Homelessness in Calgary</a:t>
            </a:r>
            <a:endParaRPr lang="en-US" sz="5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94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</p:spPr>
        <p:txBody>
          <a:bodyPr>
            <a:normAutofit/>
          </a:bodyPr>
          <a:lstStyle/>
          <a:p>
            <a:r>
              <a:rPr lang="en-US" dirty="0" smtClean="0"/>
              <a:t>Calgary Drop-In Centre, 1992-2014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 dirty="0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00808"/>
            <a:ext cx="861355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5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Calgary’s Homeless Population Over Time </a:t>
            </a:r>
            <a:r>
              <a:rPr lang="en-US" sz="3100" dirty="0" smtClean="0"/>
              <a:t>(</a:t>
            </a:r>
            <a:r>
              <a:rPr lang="en-US" sz="3100" dirty="0" err="1" smtClean="0"/>
              <a:t>bw</a:t>
            </a:r>
            <a:r>
              <a:rPr lang="en-US" sz="3100" dirty="0" smtClean="0"/>
              <a:t> 2008 &amp; 2016, per capita decrease of 26%)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84326"/>
          <a:ext cx="8068827" cy="483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98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slide deck is a modified version of a slide presentation I recently prepared in collaboration with my co-worker, </a:t>
            </a:r>
            <a:r>
              <a:rPr lang="en-US" dirty="0" err="1" smtClean="0"/>
              <a:t>Chidom</a:t>
            </a:r>
            <a:r>
              <a:rPr lang="en-US" dirty="0" smtClean="0"/>
              <a:t> </a:t>
            </a:r>
            <a:r>
              <a:rPr lang="en-US" dirty="0" err="1" smtClean="0"/>
              <a:t>Otogwu</a:t>
            </a:r>
            <a:r>
              <a:rPr lang="en-US" dirty="0" smtClean="0"/>
              <a:t>.  That presentation was prepared for Calgary Homeless Foundation Annual Board Retreat.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47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Takeaways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The role of System Planners (i.e. Calgary Homeless Foundation, Edmonton Homeward Trust, City of Toronto) matters.</a:t>
            </a:r>
          </a:p>
          <a:p>
            <a:endParaRPr lang="en-CA" dirty="0"/>
          </a:p>
          <a:p>
            <a:r>
              <a:rPr lang="en-CA" dirty="0" smtClean="0"/>
              <a:t>But so does public policy.</a:t>
            </a:r>
          </a:p>
          <a:p>
            <a:endParaRPr lang="en-CA" dirty="0"/>
          </a:p>
          <a:p>
            <a:r>
              <a:rPr lang="en-CA" dirty="0" smtClean="0"/>
              <a:t>We should always be mindful of the important role played by public policy in both creating and ending homelessness.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30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03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Three major contributing factors to the size of a city’s </a:t>
            </a:r>
            <a:r>
              <a:rPr lang="en-CA" smtClean="0"/>
              <a:t>homeless population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endParaRPr lang="en-CA" dirty="0" smtClean="0"/>
          </a:p>
          <a:p>
            <a:pPr marL="385763" indent="-385763">
              <a:buFont typeface="+mj-lt"/>
              <a:buAutoNum type="arabicPeriod"/>
            </a:pPr>
            <a:r>
              <a:rPr lang="en-CA" b="1" dirty="0" smtClean="0"/>
              <a:t>Macroeconomic factors </a:t>
            </a:r>
            <a:r>
              <a:rPr lang="en-CA" dirty="0" smtClean="0"/>
              <a:t>(e.g., price of oil, strength of US economy, Global Financial Crisis).</a:t>
            </a:r>
            <a:endParaRPr lang="en-CA" b="1" dirty="0" smtClean="0"/>
          </a:p>
          <a:p>
            <a:pPr marL="385763" indent="-385763">
              <a:buFont typeface="+mj-lt"/>
              <a:buAutoNum type="arabicPeriod"/>
            </a:pPr>
            <a:endParaRPr lang="en-CA" b="1" dirty="0"/>
          </a:p>
          <a:p>
            <a:pPr marL="385763" indent="-385763">
              <a:buFont typeface="+mj-lt"/>
              <a:buAutoNum type="arabicPeriod"/>
            </a:pPr>
            <a:r>
              <a:rPr lang="en-CA" b="1" dirty="0" smtClean="0"/>
              <a:t>Public policy </a:t>
            </a:r>
            <a:r>
              <a:rPr lang="en-CA" dirty="0" smtClean="0"/>
              <a:t>(e.g., job creation, jobless benefits, social assistance benefits, availability of non-profit housing, rental supply).</a:t>
            </a:r>
          </a:p>
          <a:p>
            <a:pPr marL="0" indent="0">
              <a:buNone/>
            </a:pPr>
            <a:endParaRPr lang="en-CA" dirty="0"/>
          </a:p>
          <a:p>
            <a:pPr marL="385763" indent="-385763">
              <a:buFont typeface="+mj-lt"/>
              <a:buAutoNum type="arabicPeriod"/>
            </a:pPr>
            <a:r>
              <a:rPr lang="en-CA" b="1" dirty="0" smtClean="0"/>
              <a:t>System responses </a:t>
            </a:r>
            <a:r>
              <a:rPr lang="en-CA" dirty="0" smtClean="0"/>
              <a:t>(e.g. role played by System Planners such as CHF, Edmonton Homeward Trust, City of Toronto).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7465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5400" dirty="0" smtClean="0"/>
              <a:t>The Federal Picture</a:t>
            </a:r>
            <a:endParaRPr lang="en-US" sz="5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6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914400"/>
            <a:ext cx="7267575" cy="546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1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29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" y="1039813"/>
            <a:ext cx="7712075" cy="523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02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0" y="1562100"/>
            <a:ext cx="62103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0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 rtlCol="0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898989"/>
              </a:solidFill>
              <a:cs typeface="+mn-cs"/>
            </a:endParaRPr>
          </a:p>
        </p:txBody>
      </p:sp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35925" cy="125253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Rental Housing Production</a:t>
            </a:r>
          </a:p>
        </p:txBody>
      </p:sp>
      <p:graphicFrame>
        <p:nvGraphicFramePr>
          <p:cNvPr id="5632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219200" y="1822450"/>
          <a:ext cx="7029450" cy="377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Chart" r:id="rId4" imgW="14147800" imgH="7594600" progId="Excel.Chart.8">
                  <p:embed/>
                </p:oleObj>
              </mc:Choice>
              <mc:Fallback>
                <p:oleObj name="Chart" r:id="rId4" imgW="14147800" imgH="75946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822450"/>
                        <a:ext cx="7029450" cy="377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Falvo &amp; Otogwu:  Public Policy &amp; Homelessness, Jan '17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8558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5400" dirty="0" smtClean="0"/>
              <a:t>The Alberta Picture</a:t>
            </a:r>
            <a:endParaRPr lang="en-US" sz="5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Falvo &amp; Otogwu:  Public Policy &amp; Homelessness, Jan '17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55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Clarity">
    <a:fillStyleLst>
      <a:solidFill>
        <a:schemeClr val="phClr"/>
      </a:solidFill>
      <a:gradFill rotWithShape="1">
        <a:gsLst>
          <a:gs pos="0">
            <a:schemeClr val="phClr">
              <a:tint val="50000"/>
              <a:shade val="86000"/>
              <a:satMod val="140000"/>
            </a:schemeClr>
          </a:gs>
          <a:gs pos="45000">
            <a:schemeClr val="phClr">
              <a:tint val="48000"/>
              <a:satMod val="150000"/>
            </a:schemeClr>
          </a:gs>
          <a:gs pos="100000">
            <a:schemeClr val="phClr">
              <a:tint val="28000"/>
              <a:satMod val="16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70000"/>
              <a:satMod val="150000"/>
            </a:schemeClr>
          </a:gs>
          <a:gs pos="34000">
            <a:schemeClr val="phClr">
              <a:shade val="70000"/>
              <a:satMod val="140000"/>
            </a:schemeClr>
          </a:gs>
          <a:gs pos="70000">
            <a:schemeClr val="phClr">
              <a:tint val="100000"/>
              <a:shade val="90000"/>
              <a:satMod val="140000"/>
            </a:schemeClr>
          </a:gs>
          <a:gs pos="100000">
            <a:schemeClr val="phClr">
              <a:tint val="100000"/>
              <a:shade val="100000"/>
              <a:satMod val="100000"/>
            </a:schemeClr>
          </a:gs>
        </a:gsLst>
        <a:path path="circle">
          <a:fillToRect l="100000" t="100000" r="100000" b="10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6425" cap="flat" cmpd="sng" algn="ctr">
        <a:solidFill>
          <a:schemeClr val="phClr"/>
        </a:solidFill>
        <a:prstDash val="solid"/>
      </a:ln>
      <a:ln w="444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phClr">
              <a:shade val="3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5000"/>
              <a:satMod val="180000"/>
            </a:schemeClr>
          </a:gs>
          <a:gs pos="40000">
            <a:schemeClr val="phClr">
              <a:tint val="95000"/>
              <a:shade val="85000"/>
              <a:satMod val="150000"/>
            </a:schemeClr>
          </a:gs>
          <a:gs pos="100000">
            <a:schemeClr val="phClr">
              <a:shade val="45000"/>
              <a:satMod val="20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shade val="55000"/>
            </a:schemeClr>
            <a:schemeClr val="phClr">
              <a:tint val="97000"/>
              <a:satMod val="95000"/>
            </a:schemeClr>
          </a:duotone>
        </a:blip>
        <a:tile tx="0" ty="0" sx="70000" sy="7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3874</TotalTime>
  <Words>1093</Words>
  <Application>Microsoft Macintosh PowerPoint</Application>
  <PresentationFormat>On-screen Show (4:3)</PresentationFormat>
  <Paragraphs>123</Paragraphs>
  <Slides>21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Clarity</vt:lpstr>
      <vt:lpstr>Chart</vt:lpstr>
      <vt:lpstr>public policy and homelessness</vt:lpstr>
      <vt:lpstr>Acknowledgement</vt:lpstr>
      <vt:lpstr>Three major contributing factors to the size of a city’s homeless population</vt:lpstr>
      <vt:lpstr>PowerPoint Presentation</vt:lpstr>
      <vt:lpstr>PowerPoint Presentation</vt:lpstr>
      <vt:lpstr>PowerPoint Presentation</vt:lpstr>
      <vt:lpstr>PowerPoint Presentation</vt:lpstr>
      <vt:lpstr>Rental Housing Production</vt:lpstr>
      <vt:lpstr>PowerPoint Presentation</vt:lpstr>
      <vt:lpstr>PowerPoint Presentation</vt:lpstr>
      <vt:lpstr>Social Assistance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Calgary Drop-In Centre, 1992-2014</vt:lpstr>
      <vt:lpstr>Calgary’s Homeless Population Over Time (bw 2008 &amp; 2016, per capita decrease of 26%)</vt:lpstr>
      <vt:lpstr>Takeaways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 things to remember about homelessness in canada</dc:title>
  <dc:creator>Nicholas Falvo</dc:creator>
  <cp:lastModifiedBy>Nicholas Falvo</cp:lastModifiedBy>
  <cp:revision>52</cp:revision>
  <cp:lastPrinted>2017-01-16T17:07:01Z</cp:lastPrinted>
  <dcterms:created xsi:type="dcterms:W3CDTF">2015-08-30T15:34:40Z</dcterms:created>
  <dcterms:modified xsi:type="dcterms:W3CDTF">2017-01-20T13:19:07Z</dcterms:modified>
</cp:coreProperties>
</file>