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8"/>
  </p:notesMasterIdLst>
  <p:sldIdLst>
    <p:sldId id="256" r:id="rId5"/>
    <p:sldId id="265" r:id="rId6"/>
    <p:sldId id="261" r:id="rId7"/>
    <p:sldId id="263" r:id="rId8"/>
    <p:sldId id="264" r:id="rId9"/>
    <p:sldId id="259" r:id="rId10"/>
    <p:sldId id="267" r:id="rId11"/>
    <p:sldId id="257" r:id="rId12"/>
    <p:sldId id="327" r:id="rId13"/>
    <p:sldId id="348"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46" r:id="rId31"/>
    <p:sldId id="260" r:id="rId32"/>
    <p:sldId id="372" r:id="rId33"/>
    <p:sldId id="262" r:id="rId34"/>
    <p:sldId id="373" r:id="rId35"/>
    <p:sldId id="374" r:id="rId36"/>
    <p:sldId id="268" r:id="rId37"/>
    <p:sldId id="269" r:id="rId38"/>
    <p:sldId id="270" r:id="rId39"/>
    <p:sldId id="271" r:id="rId40"/>
    <p:sldId id="273" r:id="rId41"/>
    <p:sldId id="276" r:id="rId42"/>
    <p:sldId id="347" r:id="rId43"/>
    <p:sldId id="375" r:id="rId44"/>
    <p:sldId id="287" r:id="rId45"/>
    <p:sldId id="258" r:id="rId46"/>
    <p:sldId id="376" r:id="rId47"/>
    <p:sldId id="377" r:id="rId48"/>
    <p:sldId id="378" r:id="rId49"/>
    <p:sldId id="379" r:id="rId50"/>
    <p:sldId id="380" r:id="rId51"/>
    <p:sldId id="381" r:id="rId52"/>
    <p:sldId id="382" r:id="rId53"/>
    <p:sldId id="383" r:id="rId54"/>
    <p:sldId id="384" r:id="rId55"/>
    <p:sldId id="385" r:id="rId56"/>
    <p:sldId id="386" r:id="rId57"/>
    <p:sldId id="272" r:id="rId58"/>
    <p:sldId id="387" r:id="rId59"/>
    <p:sldId id="274" r:id="rId60"/>
    <p:sldId id="514" r:id="rId61"/>
    <p:sldId id="388" r:id="rId62"/>
    <p:sldId id="389" r:id="rId63"/>
    <p:sldId id="390" r:id="rId64"/>
    <p:sldId id="391" r:id="rId65"/>
    <p:sldId id="392" r:id="rId66"/>
    <p:sldId id="393" r:id="rId67"/>
    <p:sldId id="394" r:id="rId68"/>
    <p:sldId id="480" r:id="rId69"/>
    <p:sldId id="481" r:id="rId70"/>
    <p:sldId id="482" r:id="rId71"/>
    <p:sldId id="483" r:id="rId72"/>
    <p:sldId id="354" r:id="rId73"/>
    <p:sldId id="355" r:id="rId74"/>
    <p:sldId id="484" r:id="rId75"/>
    <p:sldId id="278" r:id="rId76"/>
    <p:sldId id="281" r:id="rId77"/>
    <p:sldId id="283" r:id="rId78"/>
    <p:sldId id="284" r:id="rId79"/>
    <p:sldId id="286" r:id="rId80"/>
    <p:sldId id="349" r:id="rId81"/>
    <p:sldId id="485" r:id="rId82"/>
    <p:sldId id="352" r:id="rId83"/>
    <p:sldId id="486" r:id="rId84"/>
    <p:sldId id="341" r:id="rId85"/>
    <p:sldId id="342" r:id="rId86"/>
    <p:sldId id="487" r:id="rId87"/>
    <p:sldId id="351" r:id="rId88"/>
    <p:sldId id="488" r:id="rId89"/>
    <p:sldId id="353" r:id="rId90"/>
    <p:sldId id="489" r:id="rId91"/>
    <p:sldId id="350" r:id="rId92"/>
    <p:sldId id="490" r:id="rId93"/>
    <p:sldId id="491" r:id="rId94"/>
    <p:sldId id="492" r:id="rId95"/>
    <p:sldId id="493" r:id="rId96"/>
    <p:sldId id="494" r:id="rId97"/>
    <p:sldId id="495" r:id="rId98"/>
    <p:sldId id="496" r:id="rId99"/>
    <p:sldId id="497" r:id="rId100"/>
    <p:sldId id="498" r:id="rId101"/>
    <p:sldId id="499" r:id="rId102"/>
    <p:sldId id="500" r:id="rId103"/>
    <p:sldId id="501" r:id="rId104"/>
    <p:sldId id="502" r:id="rId105"/>
    <p:sldId id="503" r:id="rId106"/>
    <p:sldId id="504" r:id="rId107"/>
    <p:sldId id="505" r:id="rId108"/>
    <p:sldId id="506" r:id="rId109"/>
    <p:sldId id="507" r:id="rId110"/>
    <p:sldId id="508" r:id="rId111"/>
    <p:sldId id="509" r:id="rId112"/>
    <p:sldId id="510" r:id="rId113"/>
    <p:sldId id="511" r:id="rId114"/>
    <p:sldId id="512" r:id="rId115"/>
    <p:sldId id="513" r:id="rId116"/>
    <p:sldId id="282" r:id="rId1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25B614-837C-2530-3404-4D84B7A56D22}" v="41" dt="2024-09-06T16:45:14.1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1"/>
    <p:restoredTop sz="88189"/>
  </p:normalViewPr>
  <p:slideViewPr>
    <p:cSldViewPr>
      <p:cViewPr varScale="1">
        <p:scale>
          <a:sx n="96" d="100"/>
          <a:sy n="96" d="100"/>
        </p:scale>
        <p:origin x="2712"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presProps" Target="pres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317D5D-073B-E341-9DF4-93C6145262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0AF0124-970C-724E-8C4B-A37744369FD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B6DFABC-9905-AC40-BB4C-6559B1C2CD7E}" type="datetimeFigureOut">
              <a:rPr lang="en-US" altLang="en-US"/>
              <a:pPr>
                <a:defRPr/>
              </a:pPr>
              <a:t>10/8/24</a:t>
            </a:fld>
            <a:endParaRPr lang="en-US" altLang="en-US"/>
          </a:p>
        </p:txBody>
      </p:sp>
      <p:sp>
        <p:nvSpPr>
          <p:cNvPr id="4" name="Slide Image Placeholder 3">
            <a:extLst>
              <a:ext uri="{FF2B5EF4-FFF2-40B4-BE49-F238E27FC236}">
                <a16:creationId xmlns:a16="http://schemas.microsoft.com/office/drawing/2014/main" id="{69B86C09-A027-274C-B860-6BE9B010D34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F38831-0054-3447-B24B-6CA99BA5B3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05E688-295B-B241-AF66-59181D3AFE6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D062CD3-000D-DB43-8C25-6CA89D20C79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C3A386A-7FE6-C444-9422-05F76F224545}" type="slidenum">
              <a:rPr lang="en-US" altLang="en-US"/>
              <a:pPr>
                <a:defRPr/>
              </a:pPr>
              <a:t>‹#›</a:t>
            </a:fld>
            <a:endParaRPr lang="en-US" altLang="en-US"/>
          </a:p>
        </p:txBody>
      </p:sp>
    </p:spTree>
    <p:extLst>
      <p:ext uri="{BB962C8B-B14F-4D97-AF65-F5344CB8AC3E}">
        <p14:creationId xmlns:p14="http://schemas.microsoft.com/office/powerpoint/2010/main" val="197833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nada.ca/en/employment-social-development/programs/homelessness/reports-shelter-2016.html#h6"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150.statcan.gc.ca/n1/daily-quotidien/171025/cg-a001-eng.htm"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a:t>
            </a:fld>
            <a:endParaRPr lang="en-US" altLang="en-US"/>
          </a:p>
        </p:txBody>
      </p:sp>
    </p:spTree>
    <p:extLst>
      <p:ext uri="{BB962C8B-B14F-4D97-AF65-F5344CB8AC3E}">
        <p14:creationId xmlns:p14="http://schemas.microsoft.com/office/powerpoint/2010/main" val="334694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a:t>
            </a:r>
            <a:r>
              <a:rPr lang="en-US" dirty="0"/>
              <a:t>: </a:t>
            </a:r>
            <a:r>
              <a:rPr lang="en-US" dirty="0" err="1"/>
              <a:t>Falvo</a:t>
            </a:r>
            <a:r>
              <a:rPr lang="en-US" dirty="0"/>
              <a:t>, N. (2020). </a:t>
            </a:r>
            <a:r>
              <a:rPr lang="en-US" i="1" dirty="0"/>
              <a:t>The long-term impact of the COVID-19 Recession on homelessness in Canada: What to expect, what to track, what to do</a:t>
            </a:r>
            <a:r>
              <a:rPr lang="en-US" dirty="0"/>
              <a:t>. Report commissioned by Employment and Social Development Canada. https://</a:t>
            </a:r>
            <a:r>
              <a:rPr lang="en-US" dirty="0" err="1"/>
              <a:t>nickfalvo.ca</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10</a:t>
            </a:fld>
            <a:endParaRPr lang="en-US" altLang="en-US"/>
          </a:p>
        </p:txBody>
      </p:sp>
    </p:spTree>
    <p:extLst>
      <p:ext uri="{BB962C8B-B14F-4D97-AF65-F5344CB8AC3E}">
        <p14:creationId xmlns:p14="http://schemas.microsoft.com/office/powerpoint/2010/main" val="179166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60</a:t>
            </a:fld>
            <a:endParaRPr lang="en-US" altLang="en-US"/>
          </a:p>
        </p:txBody>
      </p:sp>
    </p:spTree>
    <p:extLst>
      <p:ext uri="{BB962C8B-B14F-4D97-AF65-F5344CB8AC3E}">
        <p14:creationId xmlns:p14="http://schemas.microsoft.com/office/powerpoint/2010/main" val="152210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www.canada.ca</a:t>
            </a:r>
            <a:r>
              <a:rPr lang="en-US" dirty="0"/>
              <a:t>/</a:t>
            </a:r>
            <a:r>
              <a:rPr lang="en-US" dirty="0" err="1"/>
              <a:t>en</a:t>
            </a:r>
            <a:r>
              <a:rPr lang="en-US" dirty="0"/>
              <a:t>/employment-social-development/services/funding/homeless/expansion-designated-</a:t>
            </a:r>
            <a:r>
              <a:rPr lang="en-US" dirty="0" err="1"/>
              <a:t>communities.html</a:t>
            </a:r>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73</a:t>
            </a:fld>
            <a:endParaRPr lang="en-US" altLang="en-US"/>
          </a:p>
        </p:txBody>
      </p:sp>
    </p:spTree>
    <p:extLst>
      <p:ext uri="{BB962C8B-B14F-4D97-AF65-F5344CB8AC3E}">
        <p14:creationId xmlns:p14="http://schemas.microsoft.com/office/powerpoint/2010/main" val="3162298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See pp. 4-5 of this document: https://</a:t>
            </a:r>
            <a:r>
              <a:rPr lang="en-US" dirty="0" err="1"/>
              <a:t>assets.cmhc-schl.gc.ca</a:t>
            </a:r>
            <a:r>
              <a:rPr lang="en-US" dirty="0"/>
              <a:t>/sites/</a:t>
            </a:r>
            <a:r>
              <a:rPr lang="en-US" dirty="0" err="1"/>
              <a:t>cmhc</a:t>
            </a:r>
            <a:r>
              <a:rPr lang="en-US" dirty="0"/>
              <a:t>/</a:t>
            </a:r>
            <a:r>
              <a:rPr lang="en-US" dirty="0" err="1"/>
              <a:t>nhs</a:t>
            </a:r>
            <a:r>
              <a:rPr lang="en-US" dirty="0"/>
              <a:t>/rapid-housing-initiative/</a:t>
            </a:r>
            <a:r>
              <a:rPr lang="en-US" dirty="0" err="1"/>
              <a:t>nhs-rhi-highlight-sheet-en.pdf?rev</a:t>
            </a:r>
            <a:r>
              <a:rPr lang="en-US" dirty="0"/>
              <a:t>=220618ab-2719-401a-af24-51e20d7696fb</a:t>
            </a: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84</a:t>
            </a:fld>
            <a:endParaRPr lang="en-US" altLang="en-US"/>
          </a:p>
        </p:txBody>
      </p:sp>
    </p:spTree>
    <p:extLst>
      <p:ext uri="{BB962C8B-B14F-4D97-AF65-F5344CB8AC3E}">
        <p14:creationId xmlns:p14="http://schemas.microsoft.com/office/powerpoint/2010/main" val="1409792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89</a:t>
            </a:fld>
            <a:endParaRPr lang="en-US" altLang="en-US"/>
          </a:p>
        </p:txBody>
      </p:sp>
    </p:spTree>
    <p:extLst>
      <p:ext uri="{BB962C8B-B14F-4D97-AF65-F5344CB8AC3E}">
        <p14:creationId xmlns:p14="http://schemas.microsoft.com/office/powerpoint/2010/main" val="4161956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100</a:t>
            </a:fld>
            <a:endParaRPr lang="en-US" altLang="en-US"/>
          </a:p>
        </p:txBody>
      </p:sp>
    </p:spTree>
    <p:extLst>
      <p:ext uri="{BB962C8B-B14F-4D97-AF65-F5344CB8AC3E}">
        <p14:creationId xmlns:p14="http://schemas.microsoft.com/office/powerpoint/2010/main" val="297413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CA" dirty="0">
                <a:hlinkClick r:id="rId3"/>
              </a:rPr>
              <a:t>https://www.canada.ca/en/employment-social-development/programs/homelessness/reports-shelter-2016.html#h6</a:t>
            </a:r>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104</a:t>
            </a:fld>
            <a:endParaRPr lang="en-US" altLang="en-US"/>
          </a:p>
        </p:txBody>
      </p:sp>
    </p:spTree>
    <p:extLst>
      <p:ext uri="{BB962C8B-B14F-4D97-AF65-F5344CB8AC3E}">
        <p14:creationId xmlns:p14="http://schemas.microsoft.com/office/powerpoint/2010/main" val="125053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CA" dirty="0">
                <a:hlinkClick r:id="rId3"/>
              </a:rPr>
              <a:t>https://www150.statcan.gc.ca/n1/daily-quotidien/171025/cg-a001-eng.htm</a:t>
            </a:r>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107</a:t>
            </a:fld>
            <a:endParaRPr lang="en-US" altLang="en-US"/>
          </a:p>
        </p:txBody>
      </p:sp>
    </p:spTree>
    <p:extLst>
      <p:ext uri="{BB962C8B-B14F-4D97-AF65-F5344CB8AC3E}">
        <p14:creationId xmlns:p14="http://schemas.microsoft.com/office/powerpoint/2010/main" val="345502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AB02DD-9804-2647-BC01-65D649C6FC43}"/>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864819C-AFCA-CB42-927B-70653AC19922}"/>
              </a:ext>
            </a:extLst>
          </p:cNvPr>
          <p:cNvSpPr>
            <a:spLocks noGrp="1"/>
          </p:cNvSpPr>
          <p:nvPr>
            <p:ph type="dt" sz="half" idx="10"/>
          </p:nvPr>
        </p:nvSpPr>
        <p:spPr/>
        <p:txBody>
          <a:bodyPr/>
          <a:lstStyle>
            <a:lvl1pPr>
              <a:defRPr smtClean="0"/>
            </a:lvl1pPr>
          </a:lstStyle>
          <a:p>
            <a:pPr>
              <a:defRPr/>
            </a:pPr>
            <a:fld id="{2F4B1B71-3FE1-8342-9139-E32FBE6FDF63}" type="datetimeFigureOut">
              <a:rPr lang="en-US" altLang="en-US"/>
              <a:pPr>
                <a:defRPr/>
              </a:pPr>
              <a:t>10/8/24</a:t>
            </a:fld>
            <a:endParaRPr lang="en-US" altLang="en-US"/>
          </a:p>
        </p:txBody>
      </p:sp>
      <p:sp>
        <p:nvSpPr>
          <p:cNvPr id="6" name="Footer Placeholder 4">
            <a:extLst>
              <a:ext uri="{FF2B5EF4-FFF2-40B4-BE49-F238E27FC236}">
                <a16:creationId xmlns:a16="http://schemas.microsoft.com/office/drawing/2014/main" id="{D159B2E2-F639-8644-B4D0-3EE5492D94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625FF9-BEEA-C046-AE80-DC5FE3BAC9C6}"/>
              </a:ext>
            </a:extLst>
          </p:cNvPr>
          <p:cNvSpPr>
            <a:spLocks noGrp="1"/>
          </p:cNvSpPr>
          <p:nvPr>
            <p:ph type="sldNum" sz="quarter" idx="12"/>
          </p:nvPr>
        </p:nvSpPr>
        <p:spPr/>
        <p:txBody>
          <a:bodyPr/>
          <a:lstStyle>
            <a:lvl1pPr>
              <a:defRPr smtClean="0"/>
            </a:lvl1pPr>
          </a:lstStyle>
          <a:p>
            <a:pPr>
              <a:defRPr/>
            </a:pPr>
            <a:fld id="{EF8FC694-872A-DD44-8771-0734AE59738D}" type="slidenum">
              <a:rPr lang="en-US" altLang="en-US"/>
              <a:pPr>
                <a:defRPr/>
              </a:pPr>
              <a:t>‹#›</a:t>
            </a:fld>
            <a:endParaRPr lang="en-US" altLang="en-US"/>
          </a:p>
        </p:txBody>
      </p:sp>
      <p:pic>
        <p:nvPicPr>
          <p:cNvPr id="8" name="Picture 7" descr="NFC_logo_horizonta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A drawing of a face&#10;&#10;Description automatically generated">
            <a:extLst>
              <a:ext uri="{FF2B5EF4-FFF2-40B4-BE49-F238E27FC236}">
                <a16:creationId xmlns:a16="http://schemas.microsoft.com/office/drawing/2014/main" id="{0E569ED6-353D-4C62-968F-61847137DA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AF1C1E65-130A-4D20-8CB3-7854478D0F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92852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89819-7450-7A49-8FA0-F0D97356F127}"/>
              </a:ext>
            </a:extLst>
          </p:cNvPr>
          <p:cNvSpPr>
            <a:spLocks noGrp="1"/>
          </p:cNvSpPr>
          <p:nvPr>
            <p:ph type="dt" sz="half" idx="10"/>
          </p:nvPr>
        </p:nvSpPr>
        <p:spPr/>
        <p:txBody>
          <a:bodyPr/>
          <a:lstStyle>
            <a:lvl1pPr>
              <a:defRPr/>
            </a:lvl1pPr>
          </a:lstStyle>
          <a:p>
            <a:pPr>
              <a:defRPr/>
            </a:pPr>
            <a:fld id="{1F25571F-34A5-474B-9615-96FD29E6693F}" type="datetimeFigureOut">
              <a:rPr lang="en-US" altLang="en-US"/>
              <a:pPr>
                <a:defRPr/>
              </a:pPr>
              <a:t>10/8/24</a:t>
            </a:fld>
            <a:endParaRPr lang="en-US" altLang="en-US"/>
          </a:p>
        </p:txBody>
      </p:sp>
      <p:sp>
        <p:nvSpPr>
          <p:cNvPr id="5" name="Footer Placeholder 4">
            <a:extLst>
              <a:ext uri="{FF2B5EF4-FFF2-40B4-BE49-F238E27FC236}">
                <a16:creationId xmlns:a16="http://schemas.microsoft.com/office/drawing/2014/main" id="{BBC8301B-B0EF-CB4A-9515-4962C8234F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5309B9-3642-6942-AE11-225F99029CFF}"/>
              </a:ext>
            </a:extLst>
          </p:cNvPr>
          <p:cNvSpPr>
            <a:spLocks noGrp="1"/>
          </p:cNvSpPr>
          <p:nvPr>
            <p:ph type="sldNum" sz="quarter" idx="12"/>
          </p:nvPr>
        </p:nvSpPr>
        <p:spPr/>
        <p:txBody>
          <a:bodyPr/>
          <a:lstStyle>
            <a:lvl1pPr>
              <a:defRPr/>
            </a:lvl1pPr>
          </a:lstStyle>
          <a:p>
            <a:pPr>
              <a:defRPr/>
            </a:pPr>
            <a:fld id="{02C3D890-0BC3-D04B-8590-BCB56F8997D1}" type="slidenum">
              <a:rPr lang="en-US" altLang="en-US"/>
              <a:pPr>
                <a:defRPr/>
              </a:pPr>
              <a:t>‹#›</a:t>
            </a:fld>
            <a:endParaRPr lang="en-US" altLang="en-US"/>
          </a:p>
        </p:txBody>
      </p:sp>
      <p:cxnSp>
        <p:nvCxnSpPr>
          <p:cNvPr id="8" name="Straight Connector 7"/>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NFC_logo_horizontal.eps">
            <a:extLst>
              <a:ext uri="{FF2B5EF4-FFF2-40B4-BE49-F238E27FC236}">
                <a16:creationId xmlns:a16="http://schemas.microsoft.com/office/drawing/2014/main" id="{4B763254-CFDF-4E5A-B290-379689CF8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424664"/>
            <a:ext cx="1440160" cy="308606"/>
          </a:xfrm>
          <a:prstGeom prst="rect">
            <a:avLst/>
          </a:prstGeom>
        </p:spPr>
      </p:pic>
      <p:pic>
        <p:nvPicPr>
          <p:cNvPr id="11" name="Picture 10" descr="A drawing of a face&#10;&#10;Description automatically generated">
            <a:extLst>
              <a:ext uri="{FF2B5EF4-FFF2-40B4-BE49-F238E27FC236}">
                <a16:creationId xmlns:a16="http://schemas.microsoft.com/office/drawing/2014/main" id="{429B1DEC-3C80-4498-AE19-466A54CF1C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314584"/>
            <a:ext cx="1207368" cy="476279"/>
          </a:xfrm>
          <a:prstGeom prst="rect">
            <a:avLst/>
          </a:prstGeom>
        </p:spPr>
      </p:pic>
      <p:pic>
        <p:nvPicPr>
          <p:cNvPr id="12" name="Picture 11">
            <a:extLst>
              <a:ext uri="{FF2B5EF4-FFF2-40B4-BE49-F238E27FC236}">
                <a16:creationId xmlns:a16="http://schemas.microsoft.com/office/drawing/2014/main" id="{1A99F9E0-D9E1-4583-A775-041A38D01F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9952" y="6280915"/>
            <a:ext cx="694479" cy="543619"/>
          </a:xfrm>
          <a:prstGeom prst="rect">
            <a:avLst/>
          </a:prstGeom>
        </p:spPr>
      </p:pic>
    </p:spTree>
    <p:extLst>
      <p:ext uri="{BB962C8B-B14F-4D97-AF65-F5344CB8AC3E}">
        <p14:creationId xmlns:p14="http://schemas.microsoft.com/office/powerpoint/2010/main" val="22756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85791B-4F29-F04B-83D7-1F89737617BD}"/>
              </a:ext>
            </a:extLst>
          </p:cNvPr>
          <p:cNvCxnSpPr/>
          <p:nvPr/>
        </p:nvCxnSpPr>
        <p:spPr>
          <a:xfrm>
            <a:off x="467544" y="4225628"/>
            <a:ext cx="8250918" cy="236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5644" y="1988840"/>
            <a:ext cx="8170812"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505644" y="4253504"/>
            <a:ext cx="8170812"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E969BBC-8354-FC48-930F-670DF5E6B28F}"/>
              </a:ext>
            </a:extLst>
          </p:cNvPr>
          <p:cNvSpPr>
            <a:spLocks noGrp="1"/>
          </p:cNvSpPr>
          <p:nvPr>
            <p:ph type="dt" sz="half" idx="10"/>
          </p:nvPr>
        </p:nvSpPr>
        <p:spPr/>
        <p:txBody>
          <a:bodyPr/>
          <a:lstStyle>
            <a:lvl1pPr>
              <a:defRPr smtClean="0"/>
            </a:lvl1pPr>
          </a:lstStyle>
          <a:p>
            <a:pPr>
              <a:defRPr/>
            </a:pPr>
            <a:fld id="{B74360FA-CF2E-E84B-B4B9-B93F01B41B5C}" type="datetimeFigureOut">
              <a:rPr lang="en-US" altLang="en-US"/>
              <a:pPr>
                <a:defRPr/>
              </a:pPr>
              <a:t>10/8/24</a:t>
            </a:fld>
            <a:endParaRPr lang="en-US" altLang="en-US"/>
          </a:p>
        </p:txBody>
      </p:sp>
      <p:sp>
        <p:nvSpPr>
          <p:cNvPr id="6" name="Footer Placeholder 4">
            <a:extLst>
              <a:ext uri="{FF2B5EF4-FFF2-40B4-BE49-F238E27FC236}">
                <a16:creationId xmlns:a16="http://schemas.microsoft.com/office/drawing/2014/main" id="{F16A5ABA-2C12-4641-8C36-8A341E082E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89E004-DC21-2243-9E6C-57CB6A9DEBBE}"/>
              </a:ext>
            </a:extLst>
          </p:cNvPr>
          <p:cNvSpPr>
            <a:spLocks noGrp="1"/>
          </p:cNvSpPr>
          <p:nvPr>
            <p:ph type="sldNum" sz="quarter" idx="12"/>
          </p:nvPr>
        </p:nvSpPr>
        <p:spPr/>
        <p:txBody>
          <a:bodyPr/>
          <a:lstStyle>
            <a:lvl1pPr>
              <a:defRPr smtClean="0"/>
            </a:lvl1pPr>
          </a:lstStyle>
          <a:p>
            <a:pPr>
              <a:defRPr/>
            </a:pPr>
            <a:fld id="{D089C757-5FFD-954F-948E-8A2C6CE34ACF}"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2009C391-6D03-4308-9388-E0383835E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549938CC-1D87-4CDD-914B-5AA239C59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7B5FCE4B-3F5A-49E7-A03D-78A7682669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943715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A4B94B-AA51-CF43-AF87-1D8C892E3FD5}"/>
              </a:ext>
            </a:extLst>
          </p:cNvPr>
          <p:cNvSpPr>
            <a:spLocks noGrp="1"/>
          </p:cNvSpPr>
          <p:nvPr>
            <p:ph type="dt" sz="half" idx="10"/>
          </p:nvPr>
        </p:nvSpPr>
        <p:spPr/>
        <p:txBody>
          <a:bodyPr/>
          <a:lstStyle>
            <a:lvl1pPr>
              <a:defRPr/>
            </a:lvl1pPr>
          </a:lstStyle>
          <a:p>
            <a:pPr>
              <a:defRPr/>
            </a:pPr>
            <a:fld id="{A30FF137-A55B-F240-9415-D6BB833CBD44}" type="datetimeFigureOut">
              <a:rPr lang="en-US" altLang="en-US"/>
              <a:pPr>
                <a:defRPr/>
              </a:pPr>
              <a:t>10/8/24</a:t>
            </a:fld>
            <a:endParaRPr lang="en-US" altLang="en-US"/>
          </a:p>
        </p:txBody>
      </p:sp>
      <p:sp>
        <p:nvSpPr>
          <p:cNvPr id="6" name="Footer Placeholder 4">
            <a:extLst>
              <a:ext uri="{FF2B5EF4-FFF2-40B4-BE49-F238E27FC236}">
                <a16:creationId xmlns:a16="http://schemas.microsoft.com/office/drawing/2014/main" id="{20F480B1-0ACD-AE4A-AB32-60E17E87E0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058B0C-38FD-4A4E-952D-BD8018E50EE1}"/>
              </a:ext>
            </a:extLst>
          </p:cNvPr>
          <p:cNvSpPr>
            <a:spLocks noGrp="1"/>
          </p:cNvSpPr>
          <p:nvPr>
            <p:ph type="sldNum" sz="quarter" idx="12"/>
          </p:nvPr>
        </p:nvSpPr>
        <p:spPr/>
        <p:txBody>
          <a:bodyPr/>
          <a:lstStyle>
            <a:lvl1pPr>
              <a:defRPr/>
            </a:lvl1pPr>
          </a:lstStyle>
          <a:p>
            <a:pPr>
              <a:defRPr/>
            </a:pPr>
            <a:fld id="{E2D8DB71-A5B9-3D4B-8FA0-0EB965A18141}"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D0D567BF-72AE-45C7-BDC0-A7B81A585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2117FF5C-F279-462B-9891-7E86E6B21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1A515FB5-008C-4A42-86A8-161333FF0C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402090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4F5A47D-1D79-2A44-B1BB-686C3D8BBAA2}"/>
              </a:ext>
            </a:extLst>
          </p:cNvPr>
          <p:cNvCxnSpPr/>
          <p:nvPr/>
        </p:nvCxnSpPr>
        <p:spPr>
          <a:xfrm flipH="1">
            <a:off x="4572000" y="1692275"/>
            <a:ext cx="1588" cy="425700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01498577-C11F-BA4B-AC31-54C6E5DBC4A3}"/>
              </a:ext>
            </a:extLst>
          </p:cNvPr>
          <p:cNvSpPr>
            <a:spLocks noGrp="1"/>
          </p:cNvSpPr>
          <p:nvPr>
            <p:ph type="dt" sz="half" idx="10"/>
          </p:nvPr>
        </p:nvSpPr>
        <p:spPr/>
        <p:txBody>
          <a:bodyPr/>
          <a:lstStyle>
            <a:lvl1pPr>
              <a:defRPr smtClean="0"/>
            </a:lvl1pPr>
          </a:lstStyle>
          <a:p>
            <a:pPr>
              <a:defRPr/>
            </a:pPr>
            <a:fld id="{AF885FDE-3643-5440-944E-F2D9B844C8B9}" type="datetimeFigureOut">
              <a:rPr lang="en-US" altLang="en-US"/>
              <a:pPr>
                <a:defRPr/>
              </a:pPr>
              <a:t>10/8/24</a:t>
            </a:fld>
            <a:endParaRPr lang="en-US" altLang="en-US"/>
          </a:p>
        </p:txBody>
      </p:sp>
      <p:sp>
        <p:nvSpPr>
          <p:cNvPr id="9" name="Footer Placeholder 7">
            <a:extLst>
              <a:ext uri="{FF2B5EF4-FFF2-40B4-BE49-F238E27FC236}">
                <a16:creationId xmlns:a16="http://schemas.microsoft.com/office/drawing/2014/main" id="{0129E204-E749-5841-B313-3833A0FD45B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1338224-C761-2A40-B0C2-067707ED5E96}"/>
              </a:ext>
            </a:extLst>
          </p:cNvPr>
          <p:cNvSpPr>
            <a:spLocks noGrp="1"/>
          </p:cNvSpPr>
          <p:nvPr>
            <p:ph type="sldNum" sz="quarter" idx="12"/>
          </p:nvPr>
        </p:nvSpPr>
        <p:spPr/>
        <p:txBody>
          <a:bodyPr/>
          <a:lstStyle>
            <a:lvl1pPr>
              <a:defRPr smtClean="0"/>
            </a:lvl1pPr>
          </a:lstStyle>
          <a:p>
            <a:pPr>
              <a:defRPr/>
            </a:pPr>
            <a:fld id="{B1A10F70-2F75-134C-A340-1FDA919D5A7F}" type="slidenum">
              <a:rPr lang="en-US" altLang="en-US"/>
              <a:pPr>
                <a:defRPr/>
              </a:pPr>
              <a:t>‹#›</a:t>
            </a:fld>
            <a:endParaRPr lang="en-US" altLang="en-US"/>
          </a:p>
        </p:txBody>
      </p:sp>
      <p:cxnSp>
        <p:nvCxnSpPr>
          <p:cNvPr id="12" name="Straight Connector 11"/>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NFC_logo_horizontal.eps">
            <a:extLst>
              <a:ext uri="{FF2B5EF4-FFF2-40B4-BE49-F238E27FC236}">
                <a16:creationId xmlns:a16="http://schemas.microsoft.com/office/drawing/2014/main" id="{7ED1C323-87E0-4B4D-9E8D-25BB2DCF8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5" name="Picture 14" descr="A drawing of a face&#10;&#10;Description automatically generated">
            <a:extLst>
              <a:ext uri="{FF2B5EF4-FFF2-40B4-BE49-F238E27FC236}">
                <a16:creationId xmlns:a16="http://schemas.microsoft.com/office/drawing/2014/main" id="{93B94634-27A7-4306-80A0-B89242BFA8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6" name="Picture 15">
            <a:extLst>
              <a:ext uri="{FF2B5EF4-FFF2-40B4-BE49-F238E27FC236}">
                <a16:creationId xmlns:a16="http://schemas.microsoft.com/office/drawing/2014/main" id="{219880AD-24AD-42E5-A416-F8E188DCE1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62627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3C6266B-D02B-2E45-93D2-0B8916B8796F}"/>
              </a:ext>
            </a:extLst>
          </p:cNvPr>
          <p:cNvSpPr>
            <a:spLocks noGrp="1"/>
          </p:cNvSpPr>
          <p:nvPr>
            <p:ph type="dt" sz="half" idx="10"/>
          </p:nvPr>
        </p:nvSpPr>
        <p:spPr/>
        <p:txBody>
          <a:bodyPr/>
          <a:lstStyle>
            <a:lvl1pPr>
              <a:defRPr/>
            </a:lvl1pPr>
          </a:lstStyle>
          <a:p>
            <a:pPr>
              <a:defRPr/>
            </a:pPr>
            <a:fld id="{4318B508-AAFD-9542-9295-0CEB385ABC1F}" type="datetimeFigureOut">
              <a:rPr lang="en-US" altLang="en-US"/>
              <a:pPr>
                <a:defRPr/>
              </a:pPr>
              <a:t>10/8/24</a:t>
            </a:fld>
            <a:endParaRPr lang="en-US" altLang="en-US"/>
          </a:p>
        </p:txBody>
      </p:sp>
      <p:sp>
        <p:nvSpPr>
          <p:cNvPr id="4" name="Footer Placeholder 4">
            <a:extLst>
              <a:ext uri="{FF2B5EF4-FFF2-40B4-BE49-F238E27FC236}">
                <a16:creationId xmlns:a16="http://schemas.microsoft.com/office/drawing/2014/main" id="{4ECF1976-DB16-F549-A0D3-331BCA2D49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ED4586-BDF3-144C-8416-543C75C40097}"/>
              </a:ext>
            </a:extLst>
          </p:cNvPr>
          <p:cNvSpPr>
            <a:spLocks noGrp="1"/>
          </p:cNvSpPr>
          <p:nvPr>
            <p:ph type="sldNum" sz="quarter" idx="12"/>
          </p:nvPr>
        </p:nvSpPr>
        <p:spPr/>
        <p:txBody>
          <a:bodyPr/>
          <a:lstStyle>
            <a:lvl1pPr>
              <a:defRPr/>
            </a:lvl1pPr>
          </a:lstStyle>
          <a:p>
            <a:pPr>
              <a:defRPr/>
            </a:pPr>
            <a:fld id="{8DB738C0-EBB5-BB42-A710-D326C5CB4A17}" type="slidenum">
              <a:rPr lang="en-US" altLang="en-US"/>
              <a:pPr>
                <a:defRPr/>
              </a:pPr>
              <a:t>‹#›</a:t>
            </a:fld>
            <a:endParaRPr lang="en-US" altLang="en-US"/>
          </a:p>
        </p:txBody>
      </p:sp>
      <p:cxnSp>
        <p:nvCxnSpPr>
          <p:cNvPr id="7" name="Straight Connector 6"/>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NFC_logo_horizontal.eps">
            <a:extLst>
              <a:ext uri="{FF2B5EF4-FFF2-40B4-BE49-F238E27FC236}">
                <a16:creationId xmlns:a16="http://schemas.microsoft.com/office/drawing/2014/main" id="{40208B9D-F9D5-41A3-B683-F5DD9DE77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0" name="Picture 9" descr="A drawing of a face&#10;&#10;Description automatically generated">
            <a:extLst>
              <a:ext uri="{FF2B5EF4-FFF2-40B4-BE49-F238E27FC236}">
                <a16:creationId xmlns:a16="http://schemas.microsoft.com/office/drawing/2014/main" id="{F78B808B-C872-4DA9-8CED-24C86CEABE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1" name="Picture 10">
            <a:extLst>
              <a:ext uri="{FF2B5EF4-FFF2-40B4-BE49-F238E27FC236}">
                <a16:creationId xmlns:a16="http://schemas.microsoft.com/office/drawing/2014/main" id="{AE64E6E3-A872-48D6-BB23-5587498A52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4067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D41BBC-7AAF-A444-BFE8-A0DECC3845A9}"/>
              </a:ext>
            </a:extLst>
          </p:cNvPr>
          <p:cNvSpPr>
            <a:spLocks noGrp="1"/>
          </p:cNvSpPr>
          <p:nvPr>
            <p:ph type="dt" sz="half" idx="10"/>
          </p:nvPr>
        </p:nvSpPr>
        <p:spPr/>
        <p:txBody>
          <a:bodyPr/>
          <a:lstStyle>
            <a:lvl1pPr>
              <a:defRPr/>
            </a:lvl1pPr>
          </a:lstStyle>
          <a:p>
            <a:pPr>
              <a:defRPr/>
            </a:pPr>
            <a:fld id="{F4DE643C-8B35-F24D-895D-737BCD559C24}" type="datetimeFigureOut">
              <a:rPr lang="en-US" altLang="en-US"/>
              <a:pPr>
                <a:defRPr/>
              </a:pPr>
              <a:t>10/8/24</a:t>
            </a:fld>
            <a:endParaRPr lang="en-US" altLang="en-US"/>
          </a:p>
        </p:txBody>
      </p:sp>
      <p:sp>
        <p:nvSpPr>
          <p:cNvPr id="3" name="Footer Placeholder 4">
            <a:extLst>
              <a:ext uri="{FF2B5EF4-FFF2-40B4-BE49-F238E27FC236}">
                <a16:creationId xmlns:a16="http://schemas.microsoft.com/office/drawing/2014/main" id="{72AF35E5-0C9B-7846-B928-262DAAC31C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3428B8-C7CE-B442-BD0E-C5502CBD3455}"/>
              </a:ext>
            </a:extLst>
          </p:cNvPr>
          <p:cNvSpPr>
            <a:spLocks noGrp="1"/>
          </p:cNvSpPr>
          <p:nvPr>
            <p:ph type="sldNum" sz="quarter" idx="12"/>
          </p:nvPr>
        </p:nvSpPr>
        <p:spPr/>
        <p:txBody>
          <a:bodyPr/>
          <a:lstStyle>
            <a:lvl1pPr>
              <a:defRPr/>
            </a:lvl1pPr>
          </a:lstStyle>
          <a:p>
            <a:pPr>
              <a:defRPr/>
            </a:pPr>
            <a:fld id="{EC1CC62C-9B9B-3049-B651-4848EF8A36F2}" type="slidenum">
              <a:rPr lang="en-US" altLang="en-US"/>
              <a:pPr>
                <a:defRPr/>
              </a:pPr>
              <a:t>‹#›</a:t>
            </a:fld>
            <a:endParaRPr lang="en-US" altLang="en-US"/>
          </a:p>
        </p:txBody>
      </p:sp>
      <p:cxnSp>
        <p:nvCxnSpPr>
          <p:cNvPr id="6" name="Straight Connector 5"/>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NFC_logo_horizontal.eps">
            <a:extLst>
              <a:ext uri="{FF2B5EF4-FFF2-40B4-BE49-F238E27FC236}">
                <a16:creationId xmlns:a16="http://schemas.microsoft.com/office/drawing/2014/main" id="{3C51CA45-DF78-4682-9490-BEC79126C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9" name="Picture 8" descr="A drawing of a face&#10;&#10;Description automatically generated">
            <a:extLst>
              <a:ext uri="{FF2B5EF4-FFF2-40B4-BE49-F238E27FC236}">
                <a16:creationId xmlns:a16="http://schemas.microsoft.com/office/drawing/2014/main" id="{7B2D3343-4883-4EC2-8C7D-9CF4D12BC2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0" name="Picture 9">
            <a:extLst>
              <a:ext uri="{FF2B5EF4-FFF2-40B4-BE49-F238E27FC236}">
                <a16:creationId xmlns:a16="http://schemas.microsoft.com/office/drawing/2014/main" id="{336D50DA-B3F5-4E48-8C51-ABBCB8890D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32443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0A9A7DC-025A-1648-BF22-47113C854562}"/>
              </a:ext>
            </a:extLst>
          </p:cNvPr>
          <p:cNvCxnSpPr/>
          <p:nvPr/>
        </p:nvCxnSpPr>
        <p:spPr>
          <a:xfrm flipH="1">
            <a:off x="2771800" y="792163"/>
            <a:ext cx="4738" cy="51571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157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3"/>
            <a:ext cx="2139696" cy="38187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83E7E80-73CC-6B4E-892D-B319114962E2}"/>
              </a:ext>
            </a:extLst>
          </p:cNvPr>
          <p:cNvSpPr>
            <a:spLocks noGrp="1"/>
          </p:cNvSpPr>
          <p:nvPr>
            <p:ph type="dt" sz="half" idx="10"/>
          </p:nvPr>
        </p:nvSpPr>
        <p:spPr/>
        <p:txBody>
          <a:bodyPr/>
          <a:lstStyle>
            <a:lvl1pPr>
              <a:defRPr smtClean="0"/>
            </a:lvl1pPr>
          </a:lstStyle>
          <a:p>
            <a:pPr>
              <a:defRPr/>
            </a:pPr>
            <a:fld id="{4359B4DA-D465-704B-82FA-9C560F293AB1}" type="datetimeFigureOut">
              <a:rPr lang="en-US" altLang="en-US"/>
              <a:pPr>
                <a:defRPr/>
              </a:pPr>
              <a:t>10/8/24</a:t>
            </a:fld>
            <a:endParaRPr lang="en-US" altLang="en-US"/>
          </a:p>
        </p:txBody>
      </p:sp>
      <p:sp>
        <p:nvSpPr>
          <p:cNvPr id="7" name="Footer Placeholder 5">
            <a:extLst>
              <a:ext uri="{FF2B5EF4-FFF2-40B4-BE49-F238E27FC236}">
                <a16:creationId xmlns:a16="http://schemas.microsoft.com/office/drawing/2014/main" id="{438A9399-5A7C-B444-9384-91D5E53297F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82BB77C-575A-A24A-9D15-CFDE7F0A3649}"/>
              </a:ext>
            </a:extLst>
          </p:cNvPr>
          <p:cNvSpPr>
            <a:spLocks noGrp="1"/>
          </p:cNvSpPr>
          <p:nvPr>
            <p:ph type="sldNum" sz="quarter" idx="12"/>
          </p:nvPr>
        </p:nvSpPr>
        <p:spPr/>
        <p:txBody>
          <a:bodyPr/>
          <a:lstStyle>
            <a:lvl1pPr>
              <a:defRPr smtClean="0"/>
            </a:lvl1pPr>
          </a:lstStyle>
          <a:p>
            <a:pPr>
              <a:defRPr/>
            </a:pPr>
            <a:fld id="{016D7D7F-4572-A34C-B33D-1962B232E148}" type="slidenum">
              <a:rPr lang="en-US" altLang="en-US"/>
              <a:pPr>
                <a:defRPr/>
              </a:pPr>
              <a:t>‹#›</a:t>
            </a:fld>
            <a:endParaRPr lang="en-US" altLang="en-US"/>
          </a:p>
        </p:txBody>
      </p:sp>
      <p:cxnSp>
        <p:nvCxnSpPr>
          <p:cNvPr id="10" name="Straight Connector 9"/>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NFC_logo_horizontal.eps">
            <a:extLst>
              <a:ext uri="{FF2B5EF4-FFF2-40B4-BE49-F238E27FC236}">
                <a16:creationId xmlns:a16="http://schemas.microsoft.com/office/drawing/2014/main" id="{27B61FDD-2CB5-4B07-8479-18C00B5D38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3" name="Picture 12" descr="A drawing of a face&#10;&#10;Description automatically generated">
            <a:extLst>
              <a:ext uri="{FF2B5EF4-FFF2-40B4-BE49-F238E27FC236}">
                <a16:creationId xmlns:a16="http://schemas.microsoft.com/office/drawing/2014/main" id="{8353B9DA-5755-4FDE-A0A4-2BCFA0AADD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96A86898-00DE-46C4-8CF4-139F41FCF3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63584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D5D83B-0CDD-524D-980D-3B765D49257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C6D04CA9-3E91-4648-A823-BC7A6A64731A}"/>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658F1595-06B7-4A4A-B832-4AE16ED80801}"/>
              </a:ext>
            </a:extLst>
          </p:cNvPr>
          <p:cNvSpPr>
            <a:spLocks noGrp="1"/>
          </p:cNvSpPr>
          <p:nvPr>
            <p:ph type="body" idx="1"/>
          </p:nvPr>
        </p:nvSpPr>
        <p:spPr bwMode="auto">
          <a:xfrm>
            <a:off x="457200" y="1600200"/>
            <a:ext cx="8229600" cy="442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A2641AC5-1647-4F43-B8ED-40A3D6D2D6D0}"/>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89BB5C50-143C-7647-B1EC-66F41E3D12B7}"/>
              </a:ext>
            </a:extLst>
          </p:cNvPr>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8063069F-3DBC-F849-84D6-D58D7F7287AA}" type="datetimeFigureOut">
              <a:rPr lang="en-US" altLang="en-US"/>
              <a:pPr>
                <a:defRPr/>
              </a:pPr>
              <a:t>10/8/24</a:t>
            </a:fld>
            <a:endParaRPr lang="en-US" altLang="en-US"/>
          </a:p>
        </p:txBody>
      </p:sp>
      <p:sp>
        <p:nvSpPr>
          <p:cNvPr id="5" name="Footer Placeholder 4">
            <a:extLst>
              <a:ext uri="{FF2B5EF4-FFF2-40B4-BE49-F238E27FC236}">
                <a16:creationId xmlns:a16="http://schemas.microsoft.com/office/drawing/2014/main" id="{6D8493F6-A0D9-B24B-AAF7-83D2640A9B6C}"/>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3309B0D-7420-B248-B636-BF29E8A504F0}"/>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defRPr>
            </a:lvl1pPr>
          </a:lstStyle>
          <a:p>
            <a:pPr>
              <a:defRPr/>
            </a:pPr>
            <a:fld id="{0625BF09-BEB7-8247-8A2F-99BD299D02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8" r:id="rId1"/>
    <p:sldLayoutId id="2147483871" r:id="rId2"/>
    <p:sldLayoutId id="2147483879" r:id="rId3"/>
    <p:sldLayoutId id="2147483872" r:id="rId4"/>
    <p:sldLayoutId id="2147483880" r:id="rId5"/>
    <p:sldLayoutId id="2147483873" r:id="rId6"/>
    <p:sldLayoutId id="2147483874" r:id="rId7"/>
    <p:sldLayoutId id="2147483881" r:id="rId8"/>
  </p:sldLayoutIdLst>
  <p:txStyles>
    <p:titleStyle>
      <a:lvl1pPr algn="l" rtl="0" eaLnBrk="1" fontAlgn="base" hangingPunct="1">
        <a:spcBef>
          <a:spcPct val="0"/>
        </a:spcBef>
        <a:spcAft>
          <a:spcPct val="0"/>
        </a:spcAft>
        <a:defRPr sz="4000" kern="1200" spc="-100">
          <a:solidFill>
            <a:schemeClr val="tx2"/>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2pPr>
      <a:lvl3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3pPr>
      <a:lvl4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4pPr>
      <a:lvl5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1" fontAlgn="base" hangingPunct="1">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1" fontAlgn="base" hangingPunct="1">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004888" indent="-182563" algn="l" rtl="0" eaLnBrk="1" fontAlgn="base" hangingPunct="1">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1" fontAlgn="base" hangingPunct="1">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nfb.ca/film/street_health_stori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falvo.nicholas@gmail.com"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nvPr>
        </p:nvSpPr>
        <p:spPr/>
        <p:txBody>
          <a:bodyPr/>
          <a:lstStyle/>
          <a:p>
            <a:pPr algn="ctr" fontAlgn="auto">
              <a:spcAft>
                <a:spcPts val="0"/>
              </a:spcAft>
              <a:defRPr/>
            </a:pPr>
            <a:br>
              <a:rPr lang="en-US" dirty="0">
                <a:ea typeface="+mj-ea"/>
                <a:cs typeface="+mj-cs"/>
              </a:rPr>
            </a:br>
            <a:br>
              <a:rPr lang="en-US" dirty="0">
                <a:ea typeface="+mj-ea"/>
                <a:cs typeface="+mj-cs"/>
              </a:rPr>
            </a:br>
            <a:br>
              <a:rPr lang="en-US" dirty="0">
                <a:ea typeface="+mj-ea"/>
                <a:cs typeface="+mj-cs"/>
              </a:rPr>
            </a:br>
            <a:r>
              <a:rPr lang="en-US" dirty="0"/>
              <a:t>Overview</a:t>
            </a:r>
            <a:endParaRPr lang="en-US"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nvPr>
        </p:nvSpPr>
        <p:spPr>
          <a:xfrm>
            <a:off x="685800" y="3505200"/>
            <a:ext cx="7630616" cy="2804120"/>
          </a:xfrm>
        </p:spPr>
        <p:txBody>
          <a:bodyPr rtlCol="0">
            <a:normAutofit lnSpcReduction="10000"/>
          </a:bodyPr>
          <a:lstStyle/>
          <a:p>
            <a:pPr algn="ctr" fontAlgn="auto">
              <a:spcAft>
                <a:spcPts val="0"/>
              </a:spcAft>
              <a:defRPr/>
            </a:pPr>
            <a:r>
              <a:rPr lang="en-US" sz="2000" b="1" dirty="0">
                <a:ea typeface="+mn-ea"/>
                <a:cs typeface="+mn-cs"/>
              </a:rPr>
              <a:t>By Nick </a:t>
            </a:r>
            <a:r>
              <a:rPr lang="en-US" sz="2000" b="1" dirty="0" err="1">
                <a:ea typeface="+mn-ea"/>
                <a:cs typeface="+mn-cs"/>
              </a:rPr>
              <a:t>Falvo</a:t>
            </a:r>
            <a:r>
              <a:rPr lang="en-US" sz="2000" b="1" dirty="0">
                <a:ea typeface="+mn-ea"/>
                <a:cs typeface="+mn-cs"/>
              </a:rPr>
              <a:t>, PhD</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Homelessness 101</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Prepared for </a:t>
            </a:r>
          </a:p>
          <a:p>
            <a:pPr algn="ctr" fontAlgn="auto">
              <a:spcAft>
                <a:spcPts val="0"/>
              </a:spcAft>
              <a:defRPr/>
            </a:pPr>
            <a:r>
              <a:rPr lang="en-US" sz="2000" dirty="0">
                <a:ea typeface="+mn-ea"/>
                <a:cs typeface="+mn-cs"/>
              </a:rPr>
              <a:t>Healthcare Excellence Canada</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Oct 8-9, 2024</a:t>
            </a:r>
          </a:p>
          <a:p>
            <a:pPr fontAlgn="auto">
              <a:spcAft>
                <a:spcPts val="0"/>
              </a:spcAft>
              <a:defRPr/>
            </a:pPr>
            <a:endParaRPr lang="en-US" sz="1800" b="1"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AD9B1-EF07-A141-9345-F10F593BE104}"/>
              </a:ext>
            </a:extLst>
          </p:cNvPr>
          <p:cNvSpPr>
            <a:spLocks noGrp="1"/>
          </p:cNvSpPr>
          <p:nvPr>
            <p:ph type="title"/>
          </p:nvPr>
        </p:nvSpPr>
        <p:spPr/>
        <p:txBody>
          <a:bodyPr/>
          <a:lstStyle/>
          <a:p>
            <a:r>
              <a:rPr lang="en-US" dirty="0"/>
              <a:t>Structural causes</a:t>
            </a:r>
          </a:p>
        </p:txBody>
      </p:sp>
      <p:sp>
        <p:nvSpPr>
          <p:cNvPr id="3" name="Content Placeholder 2">
            <a:extLst>
              <a:ext uri="{FF2B5EF4-FFF2-40B4-BE49-F238E27FC236}">
                <a16:creationId xmlns:a16="http://schemas.microsoft.com/office/drawing/2014/main" id="{FAE01FA8-C988-4D4B-AFBD-DC14F1845438}"/>
              </a:ext>
            </a:extLst>
          </p:cNvPr>
          <p:cNvSpPr>
            <a:spLocks noGrp="1"/>
          </p:cNvSpPr>
          <p:nvPr>
            <p:ph idx="1"/>
          </p:nvPr>
        </p:nvSpPr>
        <p:spPr/>
        <p:txBody>
          <a:bodyPr/>
          <a:lstStyle/>
          <a:p>
            <a:endParaRPr lang="en-US" dirty="0"/>
          </a:p>
          <a:p>
            <a:r>
              <a:rPr lang="en-US" dirty="0"/>
              <a:t>What factors make the rate of per-capita homelessness higher in one community than in another?</a:t>
            </a:r>
          </a:p>
          <a:p>
            <a:endParaRPr lang="en-US" dirty="0"/>
          </a:p>
          <a:p>
            <a:r>
              <a:rPr lang="en-US" dirty="0"/>
              <a:t>I’m going to call such factors </a:t>
            </a:r>
            <a:r>
              <a:rPr lang="en-US" b="1" dirty="0"/>
              <a:t>structural causes </a:t>
            </a:r>
            <a:r>
              <a:rPr lang="en-US" dirty="0"/>
              <a:t>of homelessness.</a:t>
            </a:r>
          </a:p>
          <a:p>
            <a:pPr marL="457200" indent="-457200">
              <a:buFont typeface="+mj-lt"/>
              <a:buAutoNum type="arabicPeriod"/>
            </a:pPr>
            <a:endParaRPr lang="en-US" dirty="0"/>
          </a:p>
          <a:p>
            <a:endParaRPr lang="en-US" dirty="0"/>
          </a:p>
          <a:p>
            <a:endParaRPr lang="en-US" dirty="0"/>
          </a:p>
        </p:txBody>
      </p:sp>
    </p:spTree>
    <p:extLst>
      <p:ext uri="{BB962C8B-B14F-4D97-AF65-F5344CB8AC3E}">
        <p14:creationId xmlns:p14="http://schemas.microsoft.com/office/powerpoint/2010/main" val="24305885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CEBC-2CF4-ED44-A10E-BC32BB1BEFE4}"/>
              </a:ext>
            </a:extLst>
          </p:cNvPr>
          <p:cNvSpPr>
            <a:spLocks noGrp="1"/>
          </p:cNvSpPr>
          <p:nvPr>
            <p:ph type="title"/>
          </p:nvPr>
        </p:nvSpPr>
        <p:spPr/>
        <p:txBody>
          <a:bodyPr/>
          <a:lstStyle/>
          <a:p>
            <a:r>
              <a:rPr lang="en-US" dirty="0"/>
              <a:t>Aging population</a:t>
            </a:r>
          </a:p>
        </p:txBody>
      </p:sp>
      <p:sp>
        <p:nvSpPr>
          <p:cNvPr id="5" name="Content Placeholder 4">
            <a:extLst>
              <a:ext uri="{FF2B5EF4-FFF2-40B4-BE49-F238E27FC236}">
                <a16:creationId xmlns:a16="http://schemas.microsoft.com/office/drawing/2014/main" id="{B920902B-91AC-924B-81E4-9702AA4376E5}"/>
              </a:ext>
            </a:extLst>
          </p:cNvPr>
          <p:cNvSpPr>
            <a:spLocks noGrp="1"/>
          </p:cNvSpPr>
          <p:nvPr>
            <p:ph idx="1"/>
          </p:nvPr>
        </p:nvSpPr>
        <p:spPr/>
        <p:txBody>
          <a:bodyPr/>
          <a:lstStyle/>
          <a:p>
            <a:endParaRPr lang="en-US" dirty="0"/>
          </a:p>
          <a:p>
            <a:r>
              <a:rPr lang="en-US" dirty="0"/>
              <a:t>Every OECD country has an aging population—a trend not expected to taper off until at least 2040. </a:t>
            </a:r>
          </a:p>
          <a:p>
            <a:endParaRPr lang="en-US" dirty="0"/>
          </a:p>
          <a:p>
            <a:r>
              <a:rPr lang="en-US" dirty="0"/>
              <a:t>Four main factors are behind this: 1) the Baby Boom; 2) the Baby Boom Echo (i.e., children of Baby Boomers); 3) low fertility rates in OECD countries; and 4) people in OECD countries living longer.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724500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7661-8847-E042-AC9A-3E27894C90EA}"/>
              </a:ext>
            </a:extLst>
          </p:cNvPr>
          <p:cNvSpPr>
            <a:spLocks noGrp="1"/>
          </p:cNvSpPr>
          <p:nvPr>
            <p:ph type="title"/>
          </p:nvPr>
        </p:nvSpPr>
        <p:spPr/>
        <p:txBody>
          <a:bodyPr/>
          <a:lstStyle/>
          <a:p>
            <a:r>
              <a:rPr lang="en-US" dirty="0"/>
              <a:t>Aging population (cont’d)</a:t>
            </a:r>
          </a:p>
        </p:txBody>
      </p:sp>
      <p:sp>
        <p:nvSpPr>
          <p:cNvPr id="3" name="Content Placeholder 2">
            <a:extLst>
              <a:ext uri="{FF2B5EF4-FFF2-40B4-BE49-F238E27FC236}">
                <a16:creationId xmlns:a16="http://schemas.microsoft.com/office/drawing/2014/main" id="{76C97623-2C16-E740-9D38-DBE62A4AC583}"/>
              </a:ext>
            </a:extLst>
          </p:cNvPr>
          <p:cNvSpPr>
            <a:spLocks noGrp="1"/>
          </p:cNvSpPr>
          <p:nvPr>
            <p:ph idx="1"/>
          </p:nvPr>
        </p:nvSpPr>
        <p:spPr/>
        <p:txBody>
          <a:bodyPr/>
          <a:lstStyle/>
          <a:p>
            <a:endParaRPr lang="en-US" dirty="0"/>
          </a:p>
          <a:p>
            <a:r>
              <a:rPr lang="en-US" dirty="0"/>
              <a:t>Health care spending for seniors is higher than for other age groups, as older people have more chronic health conditions (both physical and mental health conditions).</a:t>
            </a:r>
          </a:p>
          <a:p>
            <a:endParaRPr lang="en-US" dirty="0"/>
          </a:p>
          <a:p>
            <a:r>
              <a:rPr lang="en-US" dirty="0"/>
              <a:t>Higher health care spending on seniors makes this age group a high priority for provincial and territorial governments.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046645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840A-66D6-244C-A9FE-4E4AAFAAB0B8}"/>
              </a:ext>
            </a:extLst>
          </p:cNvPr>
          <p:cNvSpPr>
            <a:spLocks noGrp="1"/>
          </p:cNvSpPr>
          <p:nvPr>
            <p:ph type="title"/>
          </p:nvPr>
        </p:nvSpPr>
        <p:spPr/>
        <p:txBody>
          <a:bodyPr/>
          <a:lstStyle/>
          <a:p>
            <a:r>
              <a:rPr lang="en-US" dirty="0"/>
              <a:t>Aging population (cont’d)</a:t>
            </a:r>
          </a:p>
        </p:txBody>
      </p:sp>
      <p:sp>
        <p:nvSpPr>
          <p:cNvPr id="3" name="Content Placeholder 2">
            <a:extLst>
              <a:ext uri="{FF2B5EF4-FFF2-40B4-BE49-F238E27FC236}">
                <a16:creationId xmlns:a16="http://schemas.microsoft.com/office/drawing/2014/main" id="{6374ECC2-9339-DB49-832D-78353B3D5718}"/>
              </a:ext>
            </a:extLst>
          </p:cNvPr>
          <p:cNvSpPr>
            <a:spLocks noGrp="1"/>
          </p:cNvSpPr>
          <p:nvPr>
            <p:ph idx="1"/>
          </p:nvPr>
        </p:nvSpPr>
        <p:spPr/>
        <p:txBody>
          <a:bodyPr/>
          <a:lstStyle/>
          <a:p>
            <a:endParaRPr lang="en-US" dirty="0"/>
          </a:p>
          <a:p>
            <a:r>
              <a:rPr lang="en-US" dirty="0"/>
              <a:t>Use of emergency shelters by older people is on the rise across Canada, including in Calgary. </a:t>
            </a:r>
          </a:p>
          <a:p>
            <a:endParaRPr lang="en-US" dirty="0"/>
          </a:p>
          <a:p>
            <a:r>
              <a:rPr lang="en-US" dirty="0"/>
              <a:t>In Calgary’s homeless shelter system, adults aged 55 and over accounted for just 9% of all bed spaces in 2008; by 2017, this figure had risen to 19% (these figures apply to singles without </a:t>
            </a:r>
            <a:r>
              <a:rPr lang="en-US" dirty="0" err="1"/>
              <a:t>dependants</a:t>
            </a:r>
            <a:r>
              <a:rPr lang="en-US" dirty="0"/>
              <a: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028170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C89F-3082-504C-AC0E-8F6AA209ADA6}"/>
              </a:ext>
            </a:extLst>
          </p:cNvPr>
          <p:cNvSpPr>
            <a:spLocks noGrp="1"/>
          </p:cNvSpPr>
          <p:nvPr>
            <p:ph type="title"/>
          </p:nvPr>
        </p:nvSpPr>
        <p:spPr/>
        <p:txBody>
          <a:bodyPr/>
          <a:lstStyle/>
          <a:p>
            <a:r>
              <a:rPr lang="en-US" dirty="0"/>
              <a:t>Aging population (cont’d)</a:t>
            </a:r>
          </a:p>
        </p:txBody>
      </p:sp>
      <p:sp>
        <p:nvSpPr>
          <p:cNvPr id="3" name="Content Placeholder 2">
            <a:extLst>
              <a:ext uri="{FF2B5EF4-FFF2-40B4-BE49-F238E27FC236}">
                <a16:creationId xmlns:a16="http://schemas.microsoft.com/office/drawing/2014/main" id="{109CF5FB-7E5C-C344-9E2A-B7E0B6CFD11F}"/>
              </a:ext>
            </a:extLst>
          </p:cNvPr>
          <p:cNvSpPr>
            <a:spLocks noGrp="1"/>
          </p:cNvSpPr>
          <p:nvPr>
            <p:ph idx="1"/>
          </p:nvPr>
        </p:nvSpPr>
        <p:spPr/>
        <p:txBody>
          <a:bodyPr/>
          <a:lstStyle/>
          <a:p>
            <a:endParaRPr lang="en-CA" dirty="0"/>
          </a:p>
          <a:p>
            <a:r>
              <a:rPr lang="en-CA" dirty="0"/>
              <a:t>Across Canada, seniors stay in homeless shelters longer than any other age group.</a:t>
            </a:r>
          </a:p>
          <a:p>
            <a:endParaRPr lang="en-CA" dirty="0"/>
          </a:p>
          <a:p>
            <a:r>
              <a:rPr lang="en-CA" dirty="0"/>
              <a:t>Recently-published research by Ali </a:t>
            </a:r>
            <a:r>
              <a:rPr lang="en-CA" dirty="0" err="1"/>
              <a:t>Jadidzadeh</a:t>
            </a:r>
            <a:r>
              <a:rPr lang="en-CA" dirty="0"/>
              <a:t> and Nick </a:t>
            </a:r>
            <a:r>
              <a:rPr lang="en-CA" dirty="0" err="1"/>
              <a:t>Falvo</a:t>
            </a:r>
            <a:r>
              <a:rPr lang="en-CA" dirty="0"/>
              <a:t> found that tenants in CHF-funded Housing First programs have lower graduation rates than other age groups.</a:t>
            </a:r>
          </a:p>
          <a:p>
            <a:endParaRPr lang="en-US" dirty="0"/>
          </a:p>
        </p:txBody>
      </p:sp>
    </p:spTree>
    <p:extLst>
      <p:ext uri="{BB962C8B-B14F-4D97-AF65-F5344CB8AC3E}">
        <p14:creationId xmlns:p14="http://schemas.microsoft.com/office/powerpoint/2010/main" val="36200232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4FDD-948C-D54B-BBDF-9E8929A3572D}"/>
              </a:ext>
            </a:extLst>
          </p:cNvPr>
          <p:cNvSpPr>
            <a:spLocks noGrp="1"/>
          </p:cNvSpPr>
          <p:nvPr>
            <p:ph type="title"/>
          </p:nvPr>
        </p:nvSpPr>
        <p:spPr/>
        <p:txBody>
          <a:bodyPr/>
          <a:lstStyle/>
          <a:p>
            <a:r>
              <a:rPr lang="en-US" dirty="0"/>
              <a:t>National Shelter Study</a:t>
            </a:r>
          </a:p>
        </p:txBody>
      </p:sp>
      <p:pic>
        <p:nvPicPr>
          <p:cNvPr id="4" name="Content Placeholder 3">
            <a:extLst>
              <a:ext uri="{FF2B5EF4-FFF2-40B4-BE49-F238E27FC236}">
                <a16:creationId xmlns:a16="http://schemas.microsoft.com/office/drawing/2014/main" id="{DA31FFAA-0480-D14A-8409-5BF04A375627}"/>
              </a:ext>
            </a:extLst>
          </p:cNvPr>
          <p:cNvPicPr>
            <a:picLocks noGrp="1" noChangeAspect="1"/>
          </p:cNvPicPr>
          <p:nvPr>
            <p:ph idx="1"/>
          </p:nvPr>
        </p:nvPicPr>
        <p:blipFill>
          <a:blip r:embed="rId3"/>
          <a:stretch>
            <a:fillRect/>
          </a:stretch>
        </p:blipFill>
        <p:spPr>
          <a:xfrm>
            <a:off x="1067746" y="1600200"/>
            <a:ext cx="7008507" cy="4421188"/>
          </a:xfrm>
          <a:prstGeom prst="rect">
            <a:avLst/>
          </a:prstGeom>
        </p:spPr>
      </p:pic>
    </p:spTree>
    <p:extLst>
      <p:ext uri="{BB962C8B-B14F-4D97-AF65-F5344CB8AC3E}">
        <p14:creationId xmlns:p14="http://schemas.microsoft.com/office/powerpoint/2010/main" val="29058786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3C2A-057F-D544-B2FC-B4F8A2C66BF4}"/>
              </a:ext>
            </a:extLst>
          </p:cNvPr>
          <p:cNvSpPr>
            <a:spLocks noGrp="1"/>
          </p:cNvSpPr>
          <p:nvPr>
            <p:ph type="title"/>
          </p:nvPr>
        </p:nvSpPr>
        <p:spPr/>
        <p:txBody>
          <a:bodyPr/>
          <a:lstStyle/>
          <a:p>
            <a:r>
              <a:rPr lang="en-US" dirty="0"/>
              <a:t>Indigenous peoples</a:t>
            </a:r>
          </a:p>
        </p:txBody>
      </p:sp>
      <p:sp>
        <p:nvSpPr>
          <p:cNvPr id="3" name="Content Placeholder 2">
            <a:extLst>
              <a:ext uri="{FF2B5EF4-FFF2-40B4-BE49-F238E27FC236}">
                <a16:creationId xmlns:a16="http://schemas.microsoft.com/office/drawing/2014/main" id="{1397FD09-D3A1-D149-9BFE-4745BA00F4CE}"/>
              </a:ext>
            </a:extLst>
          </p:cNvPr>
          <p:cNvSpPr>
            <a:spLocks noGrp="1"/>
          </p:cNvSpPr>
          <p:nvPr>
            <p:ph idx="1"/>
          </p:nvPr>
        </p:nvSpPr>
        <p:spPr/>
        <p:txBody>
          <a:bodyPr/>
          <a:lstStyle/>
          <a:p>
            <a:endParaRPr lang="en-US" dirty="0"/>
          </a:p>
          <a:p>
            <a:r>
              <a:rPr lang="en-US" dirty="0"/>
              <a:t>Greater prominence</a:t>
            </a:r>
          </a:p>
          <a:p>
            <a:endParaRPr lang="en-US" dirty="0"/>
          </a:p>
          <a:p>
            <a:r>
              <a:rPr lang="en-US" dirty="0"/>
              <a:t>Rising rates of PSE participation</a:t>
            </a:r>
          </a:p>
          <a:p>
            <a:pPr marL="0" indent="0">
              <a:buNone/>
            </a:pPr>
            <a:endParaRPr lang="en-US" dirty="0"/>
          </a:p>
          <a:p>
            <a:r>
              <a:rPr lang="en-US" dirty="0"/>
              <a:t>Part of this is because PSE institutions are offering more access opportunities (financial aid).</a:t>
            </a:r>
          </a:p>
        </p:txBody>
      </p:sp>
    </p:spTree>
    <p:extLst>
      <p:ext uri="{BB962C8B-B14F-4D97-AF65-F5344CB8AC3E}">
        <p14:creationId xmlns:p14="http://schemas.microsoft.com/office/powerpoint/2010/main" val="26172050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E83A-5CA7-6242-9C40-70859067435A}"/>
              </a:ext>
            </a:extLst>
          </p:cNvPr>
          <p:cNvSpPr>
            <a:spLocks noGrp="1"/>
          </p:cNvSpPr>
          <p:nvPr>
            <p:ph type="title"/>
          </p:nvPr>
        </p:nvSpPr>
        <p:spPr/>
        <p:txBody>
          <a:bodyPr/>
          <a:lstStyle/>
          <a:p>
            <a:r>
              <a:rPr lang="en-US" dirty="0"/>
              <a:t>Indigenous peoples (cont’d)</a:t>
            </a:r>
          </a:p>
        </p:txBody>
      </p:sp>
      <p:sp>
        <p:nvSpPr>
          <p:cNvPr id="3" name="Content Placeholder 2">
            <a:extLst>
              <a:ext uri="{FF2B5EF4-FFF2-40B4-BE49-F238E27FC236}">
                <a16:creationId xmlns:a16="http://schemas.microsoft.com/office/drawing/2014/main" id="{4677B8A9-4622-8A4C-8308-D4BEE4D919FD}"/>
              </a:ext>
            </a:extLst>
          </p:cNvPr>
          <p:cNvSpPr>
            <a:spLocks noGrp="1"/>
          </p:cNvSpPr>
          <p:nvPr>
            <p:ph idx="1"/>
          </p:nvPr>
        </p:nvSpPr>
        <p:spPr/>
        <p:txBody>
          <a:bodyPr/>
          <a:lstStyle/>
          <a:p>
            <a:endParaRPr lang="en-US" dirty="0"/>
          </a:p>
          <a:p>
            <a:r>
              <a:rPr lang="en-US" dirty="0"/>
              <a:t>Federal acceptance of UNDRIP. </a:t>
            </a:r>
          </a:p>
          <a:p>
            <a:endParaRPr lang="en-US" dirty="0"/>
          </a:p>
          <a:p>
            <a:r>
              <a:rPr lang="en-US" dirty="0"/>
              <a:t>This has implications for policy-making in Canada, treaty interpretation in particular.</a:t>
            </a:r>
          </a:p>
          <a:p>
            <a:endParaRPr lang="en-US" dirty="0"/>
          </a:p>
          <a:p>
            <a:r>
              <a:rPr lang="en-US" dirty="0"/>
              <a:t>There are hundreds of unresolved land claims in Canada.</a:t>
            </a:r>
          </a:p>
          <a:p>
            <a:endParaRPr lang="en-US" dirty="0"/>
          </a:p>
        </p:txBody>
      </p:sp>
    </p:spTree>
    <p:extLst>
      <p:ext uri="{BB962C8B-B14F-4D97-AF65-F5344CB8AC3E}">
        <p14:creationId xmlns:p14="http://schemas.microsoft.com/office/powerpoint/2010/main" val="9211814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90D8-9BA6-3A4F-BD87-7C710C6DB294}"/>
              </a:ext>
            </a:extLst>
          </p:cNvPr>
          <p:cNvSpPr>
            <a:spLocks noGrp="1"/>
          </p:cNvSpPr>
          <p:nvPr>
            <p:ph type="title"/>
          </p:nvPr>
        </p:nvSpPr>
        <p:spPr/>
        <p:txBody>
          <a:bodyPr/>
          <a:lstStyle/>
          <a:p>
            <a:r>
              <a:rPr lang="en-US" dirty="0"/>
              <a:t>Indigenous peoples (cont’d)</a:t>
            </a:r>
          </a:p>
        </p:txBody>
      </p:sp>
      <p:pic>
        <p:nvPicPr>
          <p:cNvPr id="5" name="Content Placeholder 4" descr="A screenshot of a social media post&#10;&#10;Description automatically generated">
            <a:extLst>
              <a:ext uri="{FF2B5EF4-FFF2-40B4-BE49-F238E27FC236}">
                <a16:creationId xmlns:a16="http://schemas.microsoft.com/office/drawing/2014/main" id="{56BAFC7B-F5D4-C34A-B4B3-ED03B4EF726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1614" y="1600200"/>
            <a:ext cx="6600771" cy="4421188"/>
          </a:xfrm>
        </p:spPr>
      </p:pic>
    </p:spTree>
    <p:extLst>
      <p:ext uri="{BB962C8B-B14F-4D97-AF65-F5344CB8AC3E}">
        <p14:creationId xmlns:p14="http://schemas.microsoft.com/office/powerpoint/2010/main" val="1362625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2E8E-70CA-C545-28A9-FDA2AF1AF1F4}"/>
              </a:ext>
            </a:extLst>
          </p:cNvPr>
          <p:cNvSpPr>
            <a:spLocks noGrp="1"/>
          </p:cNvSpPr>
          <p:nvPr>
            <p:ph type="title"/>
          </p:nvPr>
        </p:nvSpPr>
        <p:spPr/>
        <p:txBody>
          <a:bodyPr/>
          <a:lstStyle/>
          <a:p>
            <a:r>
              <a:rPr lang="en-US" dirty="0"/>
              <a:t>Indigenous peoples (cont’d)</a:t>
            </a:r>
          </a:p>
        </p:txBody>
      </p:sp>
      <p:sp>
        <p:nvSpPr>
          <p:cNvPr id="3" name="Content Placeholder 2">
            <a:extLst>
              <a:ext uri="{FF2B5EF4-FFF2-40B4-BE49-F238E27FC236}">
                <a16:creationId xmlns:a16="http://schemas.microsoft.com/office/drawing/2014/main" id="{5F83AEAE-E728-027C-7B7E-1FA4B2D7AC6A}"/>
              </a:ext>
            </a:extLst>
          </p:cNvPr>
          <p:cNvSpPr>
            <a:spLocks noGrp="1"/>
          </p:cNvSpPr>
          <p:nvPr>
            <p:ph idx="1"/>
          </p:nvPr>
        </p:nvSpPr>
        <p:spPr/>
        <p:txBody>
          <a:bodyPr/>
          <a:lstStyle/>
          <a:p>
            <a:pPr marL="0" indent="0">
              <a:buNone/>
            </a:pPr>
            <a:r>
              <a:rPr lang="en-US" u="sng" dirty="0"/>
              <a:t>Some policy options</a:t>
            </a:r>
            <a:r>
              <a:rPr lang="en-US" dirty="0"/>
              <a:t>:</a:t>
            </a:r>
          </a:p>
          <a:p>
            <a:endParaRPr lang="en-US" dirty="0"/>
          </a:p>
          <a:p>
            <a:r>
              <a:rPr lang="en-US" dirty="0"/>
              <a:t>Massive funding injections</a:t>
            </a:r>
          </a:p>
          <a:p>
            <a:r>
              <a:rPr lang="en-US" dirty="0"/>
              <a:t>On-site cultural programming</a:t>
            </a:r>
          </a:p>
          <a:p>
            <a:r>
              <a:rPr lang="en-US" dirty="0"/>
              <a:t>Access to Elders</a:t>
            </a:r>
          </a:p>
          <a:p>
            <a:r>
              <a:rPr lang="en-US" dirty="0"/>
              <a:t>Staffing training/guest presentations</a:t>
            </a:r>
          </a:p>
          <a:p>
            <a:r>
              <a:rPr lang="en-US" dirty="0"/>
              <a:t>Indigenous staffing</a:t>
            </a:r>
          </a:p>
          <a:p>
            <a:r>
              <a:rPr lang="en-US" dirty="0"/>
              <a:t>Partnerships </a:t>
            </a:r>
          </a:p>
          <a:p>
            <a:r>
              <a:rPr lang="en-US" dirty="0"/>
              <a:t>Ongoing evaluation and oversight</a:t>
            </a:r>
          </a:p>
        </p:txBody>
      </p:sp>
    </p:spTree>
    <p:extLst>
      <p:ext uri="{BB962C8B-B14F-4D97-AF65-F5344CB8AC3E}">
        <p14:creationId xmlns:p14="http://schemas.microsoft.com/office/powerpoint/2010/main" val="21708649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F46A-E466-FD24-2AA8-4452B2751E58}"/>
              </a:ext>
            </a:extLst>
          </p:cNvPr>
          <p:cNvSpPr>
            <a:spLocks noGrp="1"/>
          </p:cNvSpPr>
          <p:nvPr>
            <p:ph type="title"/>
          </p:nvPr>
        </p:nvSpPr>
        <p:spPr/>
        <p:txBody>
          <a:bodyPr/>
          <a:lstStyle/>
          <a:p>
            <a:r>
              <a:rPr lang="en-US" dirty="0"/>
              <a:t>Further reading</a:t>
            </a:r>
          </a:p>
        </p:txBody>
      </p:sp>
      <p:pic>
        <p:nvPicPr>
          <p:cNvPr id="5" name="Content Placeholder 4" descr="A book cover with text&#10;&#10;Description automatically generated">
            <a:extLst>
              <a:ext uri="{FF2B5EF4-FFF2-40B4-BE49-F238E27FC236}">
                <a16:creationId xmlns:a16="http://schemas.microsoft.com/office/drawing/2014/main" id="{68B03C0B-12C9-981A-ACF5-9543716B61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2652" y="1600200"/>
            <a:ext cx="6038695" cy="4421188"/>
          </a:xfrm>
        </p:spPr>
      </p:pic>
    </p:spTree>
    <p:extLst>
      <p:ext uri="{BB962C8B-B14F-4D97-AF65-F5344CB8AC3E}">
        <p14:creationId xmlns:p14="http://schemas.microsoft.com/office/powerpoint/2010/main" val="1755565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02E3-03E6-1D48-9822-6BCF8C1D84BA}"/>
              </a:ext>
            </a:extLst>
          </p:cNvPr>
          <p:cNvSpPr>
            <a:spLocks noGrp="1"/>
          </p:cNvSpPr>
          <p:nvPr>
            <p:ph type="title"/>
          </p:nvPr>
        </p:nvSpPr>
        <p:spPr/>
        <p:txBody>
          <a:bodyPr/>
          <a:lstStyle/>
          <a:p>
            <a:r>
              <a:rPr lang="en-US" dirty="0"/>
              <a:t>Structural causes (cont’d)</a:t>
            </a:r>
          </a:p>
        </p:txBody>
      </p:sp>
      <p:sp>
        <p:nvSpPr>
          <p:cNvPr id="3" name="Content Placeholder 2">
            <a:extLst>
              <a:ext uri="{FF2B5EF4-FFF2-40B4-BE49-F238E27FC236}">
                <a16:creationId xmlns:a16="http://schemas.microsoft.com/office/drawing/2014/main" id="{6364E0D6-535C-2F4A-8D1A-FA7B2B7A198E}"/>
              </a:ext>
            </a:extLst>
          </p:cNvPr>
          <p:cNvSpPr>
            <a:spLocks noGrp="1"/>
          </p:cNvSpPr>
          <p:nvPr>
            <p:ph idx="1"/>
          </p:nvPr>
        </p:nvSpPr>
        <p:spPr/>
        <p:txBody>
          <a:bodyPr/>
          <a:lstStyle/>
          <a:p>
            <a:endParaRPr lang="en-US" dirty="0"/>
          </a:p>
          <a:p>
            <a:r>
              <a:rPr lang="en-US" dirty="0"/>
              <a:t>The most fundamental structural cause of homelessness is a lack of alignment between how much it costs to rent housing and how much low-income households can afford to pay for rent.</a:t>
            </a:r>
          </a:p>
          <a:p>
            <a:endParaRPr lang="en-US" dirty="0"/>
          </a:p>
          <a:p>
            <a:r>
              <a:rPr lang="en-US" dirty="0"/>
              <a:t>The housing market simply doesn’t cater well to low-income households. </a:t>
            </a:r>
          </a:p>
        </p:txBody>
      </p:sp>
    </p:spTree>
    <p:extLst>
      <p:ext uri="{BB962C8B-B14F-4D97-AF65-F5344CB8AC3E}">
        <p14:creationId xmlns:p14="http://schemas.microsoft.com/office/powerpoint/2010/main" val="16424242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2BD2F-9A08-FC49-8CDA-D7F9C6995153}"/>
              </a:ext>
            </a:extLst>
          </p:cNvPr>
          <p:cNvSpPr>
            <a:spLocks noGrp="1"/>
          </p:cNvSpPr>
          <p:nvPr>
            <p:ph type="title"/>
          </p:nvPr>
        </p:nvSpPr>
        <p:spPr/>
        <p:txBody>
          <a:bodyPr/>
          <a:lstStyle/>
          <a:p>
            <a:r>
              <a:rPr lang="en-US" dirty="0"/>
              <a:t>Analysis of shelter data</a:t>
            </a:r>
          </a:p>
        </p:txBody>
      </p:sp>
      <p:sp>
        <p:nvSpPr>
          <p:cNvPr id="3" name="Content Placeholder 2">
            <a:extLst>
              <a:ext uri="{FF2B5EF4-FFF2-40B4-BE49-F238E27FC236}">
                <a16:creationId xmlns:a16="http://schemas.microsoft.com/office/drawing/2014/main" id="{9296B0BD-A0EC-7244-82C4-8C4B895146B5}"/>
              </a:ext>
            </a:extLst>
          </p:cNvPr>
          <p:cNvSpPr>
            <a:spLocks noGrp="1"/>
          </p:cNvSpPr>
          <p:nvPr>
            <p:ph idx="1"/>
          </p:nvPr>
        </p:nvSpPr>
        <p:spPr/>
        <p:txBody>
          <a:bodyPr/>
          <a:lstStyle/>
          <a:p>
            <a:endParaRPr lang="en-US" dirty="0"/>
          </a:p>
          <a:p>
            <a:r>
              <a:rPr lang="en-US" dirty="0"/>
              <a:t>The Canadian Press recently gained access to results of analysis of the use of homeless shelters across Canada by Indigenous peoples. </a:t>
            </a:r>
          </a:p>
          <a:p>
            <a:endParaRPr lang="en-US" dirty="0"/>
          </a:p>
          <a:p>
            <a:r>
              <a:rPr lang="en-US" dirty="0"/>
              <a:t>The results are summarized in a March 2019 slide presentation obtained through an Access to Information and Privacy (ATIP) request. </a:t>
            </a:r>
          </a:p>
        </p:txBody>
      </p:sp>
    </p:spTree>
    <p:extLst>
      <p:ext uri="{BB962C8B-B14F-4D97-AF65-F5344CB8AC3E}">
        <p14:creationId xmlns:p14="http://schemas.microsoft.com/office/powerpoint/2010/main" val="3067779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D5B1A-84A4-CA47-89FD-F1E9A5C26EC2}"/>
              </a:ext>
            </a:extLst>
          </p:cNvPr>
          <p:cNvSpPr>
            <a:spLocks noGrp="1"/>
          </p:cNvSpPr>
          <p:nvPr>
            <p:ph type="title"/>
          </p:nvPr>
        </p:nvSpPr>
        <p:spPr/>
        <p:txBody>
          <a:bodyPr>
            <a:normAutofit/>
          </a:bodyPr>
          <a:lstStyle/>
          <a:p>
            <a:r>
              <a:rPr lang="en-US" dirty="0"/>
              <a:t>Analysis of shelter data (cont’d)</a:t>
            </a:r>
          </a:p>
        </p:txBody>
      </p:sp>
      <p:sp>
        <p:nvSpPr>
          <p:cNvPr id="3" name="Content Placeholder 2">
            <a:extLst>
              <a:ext uri="{FF2B5EF4-FFF2-40B4-BE49-F238E27FC236}">
                <a16:creationId xmlns:a16="http://schemas.microsoft.com/office/drawing/2014/main" id="{88208AEA-EA34-384D-9ABC-C5BBB4D8C173}"/>
              </a:ext>
            </a:extLst>
          </p:cNvPr>
          <p:cNvSpPr>
            <a:spLocks noGrp="1"/>
          </p:cNvSpPr>
          <p:nvPr>
            <p:ph idx="1"/>
          </p:nvPr>
        </p:nvSpPr>
        <p:spPr/>
        <p:txBody>
          <a:bodyPr/>
          <a:lstStyle/>
          <a:p>
            <a:endParaRPr lang="en-US" dirty="0"/>
          </a:p>
          <a:p>
            <a:r>
              <a:rPr lang="en-US" dirty="0"/>
              <a:t>Indigenous shelter users experience more shelter stays each year, and are less likely to exit a shelter because of finding a residence.</a:t>
            </a:r>
          </a:p>
          <a:p>
            <a:pPr marL="0" indent="0">
              <a:buNone/>
            </a:pPr>
            <a:endParaRPr lang="en-US" dirty="0"/>
          </a:p>
          <a:p>
            <a:r>
              <a:rPr lang="en-US" dirty="0"/>
              <a:t>Indigenous peoples (compared with non-Indigenous peoples) tend to cycle in and out of shelters with high frequency, rather than stay for long periods of time. </a:t>
            </a:r>
          </a:p>
          <a:p>
            <a:endParaRPr lang="en-US" dirty="0"/>
          </a:p>
          <a:p>
            <a:endParaRPr lang="en-US" dirty="0"/>
          </a:p>
        </p:txBody>
      </p:sp>
    </p:spTree>
    <p:extLst>
      <p:ext uri="{BB962C8B-B14F-4D97-AF65-F5344CB8AC3E}">
        <p14:creationId xmlns:p14="http://schemas.microsoft.com/office/powerpoint/2010/main" val="11389268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F8EB-03FB-CD48-A24F-B0BECC7A39C8}"/>
              </a:ext>
            </a:extLst>
          </p:cNvPr>
          <p:cNvSpPr>
            <a:spLocks noGrp="1"/>
          </p:cNvSpPr>
          <p:nvPr>
            <p:ph type="title"/>
          </p:nvPr>
        </p:nvSpPr>
        <p:spPr/>
        <p:txBody>
          <a:bodyPr>
            <a:normAutofit/>
          </a:bodyPr>
          <a:lstStyle/>
          <a:p>
            <a:r>
              <a:rPr lang="en-US" dirty="0"/>
              <a:t>Analysis of shelter data (cont’d)</a:t>
            </a:r>
          </a:p>
        </p:txBody>
      </p:sp>
      <p:sp>
        <p:nvSpPr>
          <p:cNvPr id="3" name="Content Placeholder 2">
            <a:extLst>
              <a:ext uri="{FF2B5EF4-FFF2-40B4-BE49-F238E27FC236}">
                <a16:creationId xmlns:a16="http://schemas.microsoft.com/office/drawing/2014/main" id="{C165F909-FBC9-014B-9FED-1B03916A66EC}"/>
              </a:ext>
            </a:extLst>
          </p:cNvPr>
          <p:cNvSpPr>
            <a:spLocks noGrp="1"/>
          </p:cNvSpPr>
          <p:nvPr>
            <p:ph idx="1"/>
          </p:nvPr>
        </p:nvSpPr>
        <p:spPr/>
        <p:txBody>
          <a:bodyPr/>
          <a:lstStyle/>
          <a:p>
            <a:endParaRPr lang="en-US" dirty="0"/>
          </a:p>
          <a:p>
            <a:r>
              <a:rPr lang="en-US" dirty="0"/>
              <a:t>The analysis finds that, while Indigenous men are more than 10X  more likely to use a homeless shelter over the course of a year than non-Indigenous men, Indigenous women are more than 15X more likely to use a homeless shelter than non-Indigenous women over the course of a year. </a:t>
            </a:r>
          </a:p>
        </p:txBody>
      </p:sp>
    </p:spTree>
    <p:extLst>
      <p:ext uri="{BB962C8B-B14F-4D97-AF65-F5344CB8AC3E}">
        <p14:creationId xmlns:p14="http://schemas.microsoft.com/office/powerpoint/2010/main" val="11810024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20C-4009-F74B-A3F6-D4FE91831CF9}"/>
              </a:ext>
            </a:extLst>
          </p:cNvPr>
          <p:cNvSpPr>
            <a:spLocks noGrp="1"/>
          </p:cNvSpPr>
          <p:nvPr>
            <p:ph type="title"/>
          </p:nvPr>
        </p:nvSpPr>
        <p:spPr/>
        <p:txBody>
          <a:bodyPr/>
          <a:lstStyle/>
          <a:p>
            <a:r>
              <a:rPr lang="en-US" dirty="0"/>
              <a:t>End of Day 1 - Thank you!</a:t>
            </a:r>
          </a:p>
        </p:txBody>
      </p:sp>
      <p:sp>
        <p:nvSpPr>
          <p:cNvPr id="3" name="Content Placeholder 2">
            <a:extLst>
              <a:ext uri="{FF2B5EF4-FFF2-40B4-BE49-F238E27FC236}">
                <a16:creationId xmlns:a16="http://schemas.microsoft.com/office/drawing/2014/main" id="{64FDC189-0A04-8449-A449-3CE3EC0C848B}"/>
              </a:ext>
            </a:extLst>
          </p:cNvPr>
          <p:cNvSpPr>
            <a:spLocks noGrp="1"/>
          </p:cNvSpPr>
          <p:nvPr>
            <p:ph idx="1"/>
          </p:nvPr>
        </p:nvSpPr>
        <p:spPr/>
        <p:txBody>
          <a:bodyPr/>
          <a:lstStyle/>
          <a:p>
            <a:endParaRPr lang="en-US" dirty="0"/>
          </a:p>
          <a:p>
            <a:r>
              <a:rPr lang="en-US"/>
              <a:t>What’s on your mind?</a:t>
            </a:r>
          </a:p>
        </p:txBody>
      </p:sp>
    </p:spTree>
    <p:extLst>
      <p:ext uri="{BB962C8B-B14F-4D97-AF65-F5344CB8AC3E}">
        <p14:creationId xmlns:p14="http://schemas.microsoft.com/office/powerpoint/2010/main" val="2530390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6977-4DA4-D845-A4F9-A83F98F3521A}"/>
              </a:ext>
            </a:extLst>
          </p:cNvPr>
          <p:cNvSpPr>
            <a:spLocks noGrp="1"/>
          </p:cNvSpPr>
          <p:nvPr>
            <p:ph type="title"/>
          </p:nvPr>
        </p:nvSpPr>
        <p:spPr/>
        <p:txBody>
          <a:bodyPr/>
          <a:lstStyle/>
          <a:p>
            <a:r>
              <a:rPr lang="en-US" dirty="0"/>
              <a:t>Structural causes (cont’d)</a:t>
            </a:r>
          </a:p>
        </p:txBody>
      </p:sp>
      <p:sp>
        <p:nvSpPr>
          <p:cNvPr id="3" name="Content Placeholder 2">
            <a:extLst>
              <a:ext uri="{FF2B5EF4-FFF2-40B4-BE49-F238E27FC236}">
                <a16:creationId xmlns:a16="http://schemas.microsoft.com/office/drawing/2014/main" id="{85DF8E4C-99C3-3C4F-A09F-D4F9645832C5}"/>
              </a:ext>
            </a:extLst>
          </p:cNvPr>
          <p:cNvSpPr>
            <a:spLocks noGrp="1"/>
          </p:cNvSpPr>
          <p:nvPr>
            <p:ph idx="1"/>
          </p:nvPr>
        </p:nvSpPr>
        <p:spPr/>
        <p:txBody>
          <a:bodyPr/>
          <a:lstStyle/>
          <a:p>
            <a:endParaRPr lang="en-US" dirty="0"/>
          </a:p>
          <a:p>
            <a:r>
              <a:rPr lang="en-US" dirty="0"/>
              <a:t>Why is this the case?</a:t>
            </a:r>
          </a:p>
          <a:p>
            <a:endParaRPr lang="en-US" dirty="0"/>
          </a:p>
          <a:p>
            <a:r>
              <a:rPr lang="en-US" dirty="0"/>
              <a:t>The precise answer to this question depends on how one views the world. </a:t>
            </a:r>
          </a:p>
          <a:p>
            <a:endParaRPr lang="en-US" dirty="0"/>
          </a:p>
          <a:p>
            <a:r>
              <a:rPr lang="en-US" dirty="0"/>
              <a:t>Here are some explanations offered by some practitioners, researchers and advocates:</a:t>
            </a:r>
          </a:p>
        </p:txBody>
      </p:sp>
    </p:spTree>
    <p:extLst>
      <p:ext uri="{BB962C8B-B14F-4D97-AF65-F5344CB8AC3E}">
        <p14:creationId xmlns:p14="http://schemas.microsoft.com/office/powerpoint/2010/main" val="66963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2167-D188-2E42-ABA1-E929316632C1}"/>
              </a:ext>
            </a:extLst>
          </p:cNvPr>
          <p:cNvSpPr>
            <a:spLocks noGrp="1"/>
          </p:cNvSpPr>
          <p:nvPr>
            <p:ph type="title"/>
          </p:nvPr>
        </p:nvSpPr>
        <p:spPr/>
        <p:txBody>
          <a:bodyPr/>
          <a:lstStyle/>
          <a:p>
            <a:r>
              <a:rPr lang="en-US" dirty="0"/>
              <a:t>Structural causes (cont’d)</a:t>
            </a:r>
          </a:p>
        </p:txBody>
      </p:sp>
      <p:sp>
        <p:nvSpPr>
          <p:cNvPr id="3" name="Content Placeholder 2">
            <a:extLst>
              <a:ext uri="{FF2B5EF4-FFF2-40B4-BE49-F238E27FC236}">
                <a16:creationId xmlns:a16="http://schemas.microsoft.com/office/drawing/2014/main" id="{AC3C4C42-9947-9A4A-80FF-7F114C0B20E4}"/>
              </a:ext>
            </a:extLst>
          </p:cNvPr>
          <p:cNvSpPr>
            <a:spLocks noGrp="1"/>
          </p:cNvSpPr>
          <p:nvPr>
            <p:ph idx="1"/>
          </p:nvPr>
        </p:nvSpPr>
        <p:spPr/>
        <p:txBody>
          <a:bodyPr/>
          <a:lstStyle/>
          <a:p>
            <a:endParaRPr lang="en-US" dirty="0"/>
          </a:p>
          <a:p>
            <a:r>
              <a:rPr lang="en-US" dirty="0"/>
              <a:t>Rules and regulations make it too difficult for private developers to create rental housing.</a:t>
            </a:r>
          </a:p>
          <a:p>
            <a:endParaRPr lang="en-US" dirty="0"/>
          </a:p>
          <a:p>
            <a:r>
              <a:rPr lang="en-US" dirty="0"/>
              <a:t>Govt does an inadequate job of regulating rent levels.</a:t>
            </a:r>
          </a:p>
          <a:p>
            <a:endParaRPr lang="en-US" dirty="0"/>
          </a:p>
          <a:p>
            <a:r>
              <a:rPr lang="en-US" dirty="0"/>
              <a:t>Govt does an inadequate job of preserving what little low-cost rental housing already exists.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41586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48D9C-950B-8346-9A87-AFD729D691F7}"/>
              </a:ext>
            </a:extLst>
          </p:cNvPr>
          <p:cNvSpPr>
            <a:spLocks noGrp="1"/>
          </p:cNvSpPr>
          <p:nvPr>
            <p:ph type="title"/>
          </p:nvPr>
        </p:nvSpPr>
        <p:spPr/>
        <p:txBody>
          <a:bodyPr/>
          <a:lstStyle/>
          <a:p>
            <a:r>
              <a:rPr lang="en-US" dirty="0"/>
              <a:t>Structural causes (cont’d)</a:t>
            </a:r>
          </a:p>
        </p:txBody>
      </p:sp>
      <p:sp>
        <p:nvSpPr>
          <p:cNvPr id="3" name="Content Placeholder 2">
            <a:extLst>
              <a:ext uri="{FF2B5EF4-FFF2-40B4-BE49-F238E27FC236}">
                <a16:creationId xmlns:a16="http://schemas.microsoft.com/office/drawing/2014/main" id="{6EF1B269-3445-5F49-A9A4-D08DC66A61D2}"/>
              </a:ext>
            </a:extLst>
          </p:cNvPr>
          <p:cNvSpPr>
            <a:spLocks noGrp="1"/>
          </p:cNvSpPr>
          <p:nvPr>
            <p:ph idx="1"/>
          </p:nvPr>
        </p:nvSpPr>
        <p:spPr/>
        <p:txBody>
          <a:bodyPr/>
          <a:lstStyle/>
          <a:p>
            <a:endParaRPr lang="en-US" dirty="0"/>
          </a:p>
          <a:p>
            <a:r>
              <a:rPr lang="en-US" dirty="0"/>
              <a:t>Most govts don’t invest enough in social housing.</a:t>
            </a:r>
          </a:p>
          <a:p>
            <a:endParaRPr lang="en-US" dirty="0"/>
          </a:p>
          <a:p>
            <a:r>
              <a:rPr lang="en-US" dirty="0"/>
              <a:t>There’s too much poverty.</a:t>
            </a:r>
          </a:p>
          <a:p>
            <a:pPr marL="0" indent="0">
              <a:buNone/>
            </a:pPr>
            <a:endParaRPr lang="en-US" dirty="0"/>
          </a:p>
          <a:p>
            <a:r>
              <a:rPr lang="en-US" dirty="0"/>
              <a:t>Income assistance programs, esp. social assistance, are inadequate. </a:t>
            </a:r>
          </a:p>
          <a:p>
            <a:endParaRPr lang="en-US" dirty="0"/>
          </a:p>
        </p:txBody>
      </p:sp>
    </p:spTree>
    <p:extLst>
      <p:ext uri="{BB962C8B-B14F-4D97-AF65-F5344CB8AC3E}">
        <p14:creationId xmlns:p14="http://schemas.microsoft.com/office/powerpoint/2010/main" val="87013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74DC-03EC-8B4C-A81D-4E11E85D7FC6}"/>
              </a:ext>
            </a:extLst>
          </p:cNvPr>
          <p:cNvSpPr>
            <a:spLocks noGrp="1"/>
          </p:cNvSpPr>
          <p:nvPr>
            <p:ph type="title"/>
          </p:nvPr>
        </p:nvSpPr>
        <p:spPr/>
        <p:txBody>
          <a:bodyPr/>
          <a:lstStyle/>
          <a:p>
            <a:r>
              <a:rPr lang="en-US" dirty="0"/>
              <a:t>Structural causes (cont’d)</a:t>
            </a:r>
          </a:p>
        </p:txBody>
      </p:sp>
      <p:sp>
        <p:nvSpPr>
          <p:cNvPr id="3" name="Content Placeholder 2">
            <a:extLst>
              <a:ext uri="{FF2B5EF4-FFF2-40B4-BE49-F238E27FC236}">
                <a16:creationId xmlns:a16="http://schemas.microsoft.com/office/drawing/2014/main" id="{D79D1A1D-4F14-0143-881E-AF1A146DFDC4}"/>
              </a:ext>
            </a:extLst>
          </p:cNvPr>
          <p:cNvSpPr>
            <a:spLocks noGrp="1"/>
          </p:cNvSpPr>
          <p:nvPr>
            <p:ph idx="1"/>
          </p:nvPr>
        </p:nvSpPr>
        <p:spPr/>
        <p:txBody>
          <a:bodyPr/>
          <a:lstStyle/>
          <a:p>
            <a:endParaRPr lang="en-US" dirty="0"/>
          </a:p>
          <a:p>
            <a:r>
              <a:rPr lang="en-US" dirty="0"/>
              <a:t>All of these points have a certain degree of merit.</a:t>
            </a:r>
          </a:p>
          <a:p>
            <a:endParaRPr lang="en-US" dirty="0"/>
          </a:p>
          <a:p>
            <a:r>
              <a:rPr lang="en-US" dirty="0"/>
              <a:t>The extent to which each is responsible for a lack of affordable housing depends largely on context, </a:t>
            </a:r>
          </a:p>
          <a:p>
            <a:endParaRPr lang="en-US" dirty="0"/>
          </a:p>
          <a:p>
            <a:r>
              <a:rPr lang="en-US" dirty="0"/>
              <a:t>Also, different ppl emphasize different factors (depending on how they view the world).</a:t>
            </a:r>
          </a:p>
        </p:txBody>
      </p:sp>
    </p:spTree>
    <p:extLst>
      <p:ext uri="{BB962C8B-B14F-4D97-AF65-F5344CB8AC3E}">
        <p14:creationId xmlns:p14="http://schemas.microsoft.com/office/powerpoint/2010/main" val="47995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2A9A-CD7A-A34A-9C12-E236A1AA2FCF}"/>
              </a:ext>
            </a:extLst>
          </p:cNvPr>
          <p:cNvSpPr>
            <a:spLocks noGrp="1"/>
          </p:cNvSpPr>
          <p:nvPr>
            <p:ph type="title"/>
          </p:nvPr>
        </p:nvSpPr>
        <p:spPr/>
        <p:txBody>
          <a:bodyPr/>
          <a:lstStyle/>
          <a:p>
            <a:r>
              <a:rPr lang="en-US" dirty="0"/>
              <a:t>Structural causes (cont’d)</a:t>
            </a:r>
          </a:p>
        </p:txBody>
      </p:sp>
      <p:sp>
        <p:nvSpPr>
          <p:cNvPr id="3" name="Content Placeholder 2">
            <a:extLst>
              <a:ext uri="{FF2B5EF4-FFF2-40B4-BE49-F238E27FC236}">
                <a16:creationId xmlns:a16="http://schemas.microsoft.com/office/drawing/2014/main" id="{D40C4C4B-3072-EA4C-9F0A-358CD1B41154}"/>
              </a:ext>
            </a:extLst>
          </p:cNvPr>
          <p:cNvSpPr>
            <a:spLocks noGrp="1"/>
          </p:cNvSpPr>
          <p:nvPr>
            <p:ph idx="1"/>
          </p:nvPr>
        </p:nvSpPr>
        <p:spPr/>
        <p:txBody>
          <a:bodyPr/>
          <a:lstStyle/>
          <a:p>
            <a:endParaRPr lang="en-US" dirty="0"/>
          </a:p>
          <a:p>
            <a:pPr marL="0" indent="0">
              <a:buNone/>
            </a:pPr>
            <a:r>
              <a:rPr lang="en-US" b="1" dirty="0"/>
              <a:t>CAVEAT</a:t>
            </a:r>
          </a:p>
          <a:p>
            <a:pPr marL="0" indent="0">
              <a:buNone/>
            </a:pPr>
            <a:endParaRPr lang="en-US" dirty="0"/>
          </a:p>
          <a:p>
            <a:r>
              <a:rPr lang="en-US" dirty="0"/>
              <a:t>Even in a community with very good availability of affordable housing, some homelessness is still inevitable.</a:t>
            </a:r>
          </a:p>
        </p:txBody>
      </p:sp>
    </p:spTree>
    <p:extLst>
      <p:ext uri="{BB962C8B-B14F-4D97-AF65-F5344CB8AC3E}">
        <p14:creationId xmlns:p14="http://schemas.microsoft.com/office/powerpoint/2010/main" val="2397072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C664-5986-A542-9705-4353601B0AB7}"/>
              </a:ext>
            </a:extLst>
          </p:cNvPr>
          <p:cNvSpPr>
            <a:spLocks noGrp="1"/>
          </p:cNvSpPr>
          <p:nvPr>
            <p:ph type="title"/>
          </p:nvPr>
        </p:nvSpPr>
        <p:spPr/>
        <p:txBody>
          <a:bodyPr/>
          <a:lstStyle/>
          <a:p>
            <a:r>
              <a:rPr lang="en-US" dirty="0"/>
              <a:t>Individual-level risk factors</a:t>
            </a:r>
          </a:p>
        </p:txBody>
      </p:sp>
      <p:sp>
        <p:nvSpPr>
          <p:cNvPr id="3" name="Content Placeholder 2">
            <a:extLst>
              <a:ext uri="{FF2B5EF4-FFF2-40B4-BE49-F238E27FC236}">
                <a16:creationId xmlns:a16="http://schemas.microsoft.com/office/drawing/2014/main" id="{DC5F1DE2-CD82-9843-9FFD-D05D5D9B7ADD}"/>
              </a:ext>
            </a:extLst>
          </p:cNvPr>
          <p:cNvSpPr>
            <a:spLocks noGrp="1"/>
          </p:cNvSpPr>
          <p:nvPr>
            <p:ph idx="1"/>
          </p:nvPr>
        </p:nvSpPr>
        <p:spPr/>
        <p:txBody>
          <a:bodyPr/>
          <a:lstStyle/>
          <a:p>
            <a:endParaRPr lang="en-US" dirty="0"/>
          </a:p>
          <a:p>
            <a:r>
              <a:rPr lang="en-US" dirty="0"/>
              <a:t>Whether a community has a little homelessness or a lot of homelessness, it can often be predicted which types of persons become homeless. </a:t>
            </a:r>
          </a:p>
          <a:p>
            <a:endParaRPr lang="en-US" dirty="0"/>
          </a:p>
          <a:p>
            <a:r>
              <a:rPr lang="en-US" dirty="0"/>
              <a:t>The characteristics that increase the vulnerability of some persons to homelessness are known as </a:t>
            </a:r>
            <a:r>
              <a:rPr lang="en-US" b="1" dirty="0"/>
              <a:t>individual-level risk factors</a:t>
            </a:r>
            <a:r>
              <a:rPr lang="en-US" dirty="0"/>
              <a:t>.</a:t>
            </a:r>
          </a:p>
        </p:txBody>
      </p:sp>
    </p:spTree>
    <p:extLst>
      <p:ext uri="{BB962C8B-B14F-4D97-AF65-F5344CB8AC3E}">
        <p14:creationId xmlns:p14="http://schemas.microsoft.com/office/powerpoint/2010/main" val="274507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827E0-548F-9F41-B7EA-284FE12AF733}"/>
              </a:ext>
            </a:extLst>
          </p:cNvPr>
          <p:cNvSpPr>
            <a:spLocks noGrp="1"/>
          </p:cNvSpPr>
          <p:nvPr>
            <p:ph type="title"/>
          </p:nvPr>
        </p:nvSpPr>
        <p:spPr/>
        <p:txBody>
          <a:bodyPr/>
          <a:lstStyle/>
          <a:p>
            <a:r>
              <a:rPr lang="en-US" dirty="0"/>
              <a:t>Individual-level risk factors (cont’d)</a:t>
            </a:r>
          </a:p>
        </p:txBody>
      </p:sp>
      <p:sp>
        <p:nvSpPr>
          <p:cNvPr id="3" name="Content Placeholder 2">
            <a:extLst>
              <a:ext uri="{FF2B5EF4-FFF2-40B4-BE49-F238E27FC236}">
                <a16:creationId xmlns:a16="http://schemas.microsoft.com/office/drawing/2014/main" id="{03A90C1C-4DD8-F84B-925F-0C8481FFBDB3}"/>
              </a:ext>
            </a:extLst>
          </p:cNvPr>
          <p:cNvSpPr>
            <a:spLocks noGrp="1"/>
          </p:cNvSpPr>
          <p:nvPr>
            <p:ph idx="1"/>
          </p:nvPr>
        </p:nvSpPr>
        <p:spPr/>
        <p:txBody>
          <a:bodyPr/>
          <a:lstStyle/>
          <a:p>
            <a:endParaRPr lang="en-US" dirty="0"/>
          </a:p>
          <a:p>
            <a:r>
              <a:rPr lang="en-US" dirty="0"/>
              <a:t>If officials can understand these, they can: </a:t>
            </a:r>
          </a:p>
          <a:p>
            <a:endParaRPr lang="en-US" dirty="0"/>
          </a:p>
          <a:p>
            <a:pPr marL="457200" indent="-457200">
              <a:buAutoNum type="alphaLcParenR"/>
            </a:pPr>
            <a:r>
              <a:rPr lang="en-US" dirty="0"/>
              <a:t>Target prevention programs specifically at such individuals; and </a:t>
            </a:r>
          </a:p>
          <a:p>
            <a:pPr marL="457200" indent="-457200">
              <a:buAutoNum type="alphaLcParenR"/>
            </a:pPr>
            <a:endParaRPr lang="en-US" dirty="0"/>
          </a:p>
          <a:p>
            <a:pPr marL="457200" indent="-457200">
              <a:buAutoNum type="alphaLcParenR"/>
            </a:pPr>
            <a:r>
              <a:rPr lang="en-US" dirty="0"/>
              <a:t>Design programs uniquely tailored to such individuals that can help them after they become homeless.</a:t>
            </a:r>
          </a:p>
        </p:txBody>
      </p:sp>
    </p:spTree>
    <p:extLst>
      <p:ext uri="{BB962C8B-B14F-4D97-AF65-F5344CB8AC3E}">
        <p14:creationId xmlns:p14="http://schemas.microsoft.com/office/powerpoint/2010/main" val="70784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8D13A-07FE-C748-83A9-A7BA87F6E785}"/>
              </a:ext>
            </a:extLst>
          </p:cNvPr>
          <p:cNvSpPr>
            <a:spLocks noGrp="1"/>
          </p:cNvSpPr>
          <p:nvPr>
            <p:ph type="title"/>
          </p:nvPr>
        </p:nvSpPr>
        <p:spPr/>
        <p:txBody>
          <a:bodyPr/>
          <a:lstStyle/>
          <a:p>
            <a:r>
              <a:rPr lang="en-US" dirty="0"/>
              <a:t>Individual-level risk factors (cont’d)</a:t>
            </a:r>
          </a:p>
        </p:txBody>
      </p:sp>
      <p:pic>
        <p:nvPicPr>
          <p:cNvPr id="4" name="Content Placeholder 4" descr="Graphical user interface, text, application, email&#10;&#10;Description automatically generated">
            <a:extLst>
              <a:ext uri="{FF2B5EF4-FFF2-40B4-BE49-F238E27FC236}">
                <a16:creationId xmlns:a16="http://schemas.microsoft.com/office/drawing/2014/main" id="{CD9CC284-703A-614F-B0B1-9CA57376AD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0944" y="1600200"/>
            <a:ext cx="7222111" cy="4421188"/>
          </a:xfrm>
        </p:spPr>
      </p:pic>
    </p:spTree>
    <p:extLst>
      <p:ext uri="{BB962C8B-B14F-4D97-AF65-F5344CB8AC3E}">
        <p14:creationId xmlns:p14="http://schemas.microsoft.com/office/powerpoint/2010/main" val="3018141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DA3E-B2F8-9B47-B1DF-2DF4648480BA}"/>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2EA92E37-C8A3-6D40-8EE1-D96B05D4079B}"/>
              </a:ext>
            </a:extLst>
          </p:cNvPr>
          <p:cNvSpPr>
            <a:spLocks noGrp="1"/>
          </p:cNvSpPr>
          <p:nvPr>
            <p:ph idx="1"/>
          </p:nvPr>
        </p:nvSpPr>
        <p:spPr/>
        <p:txBody>
          <a:bodyPr/>
          <a:lstStyle/>
          <a:p>
            <a:pPr marL="182245" indent="-182245"/>
            <a:endParaRPr lang="en-US" dirty="0">
              <a:solidFill>
                <a:srgbClr val="464649"/>
              </a:solidFill>
              <a:latin typeface="Helvetica" pitchFamily="2" charset="0"/>
            </a:endParaRPr>
          </a:p>
          <a:p>
            <a:pPr marL="182245" indent="-182245"/>
            <a:r>
              <a:rPr lang="en-US" dirty="0">
                <a:solidFill>
                  <a:srgbClr val="464649"/>
                </a:solidFill>
                <a:latin typeface="Helvetica"/>
                <a:ea typeface="MS PGothic"/>
              </a:rPr>
              <a:t>I wish to acknowledge that I am on the traditional territories of the people of the Treaty 7 region in Southern Alberta. The City of Calgary is also home to Métis Nation of Alberta, District 5 and 6 of Battle River Territory.</a:t>
            </a:r>
            <a:endParaRPr lang="en-US" dirty="0">
              <a:latin typeface="Helvetica"/>
              <a:ea typeface="MS PGothic"/>
            </a:endParaRPr>
          </a:p>
        </p:txBody>
      </p:sp>
    </p:spTree>
    <p:extLst>
      <p:ext uri="{BB962C8B-B14F-4D97-AF65-F5344CB8AC3E}">
        <p14:creationId xmlns:p14="http://schemas.microsoft.com/office/powerpoint/2010/main" val="2656591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65C1-F6AE-C443-BF2E-C15C61F2D821}"/>
              </a:ext>
            </a:extLst>
          </p:cNvPr>
          <p:cNvSpPr>
            <a:spLocks noGrp="1"/>
          </p:cNvSpPr>
          <p:nvPr>
            <p:ph type="title"/>
          </p:nvPr>
        </p:nvSpPr>
        <p:spPr/>
        <p:txBody>
          <a:bodyPr/>
          <a:lstStyle/>
          <a:p>
            <a:r>
              <a:rPr lang="en-US" dirty="0"/>
              <a:t>Individual-level risk factors (cont’d)</a:t>
            </a:r>
          </a:p>
        </p:txBody>
      </p:sp>
      <p:sp>
        <p:nvSpPr>
          <p:cNvPr id="3" name="Content Placeholder 2">
            <a:extLst>
              <a:ext uri="{FF2B5EF4-FFF2-40B4-BE49-F238E27FC236}">
                <a16:creationId xmlns:a16="http://schemas.microsoft.com/office/drawing/2014/main" id="{D3BBCB3F-D1C7-0F45-9188-D423B4336A58}"/>
              </a:ext>
            </a:extLst>
          </p:cNvPr>
          <p:cNvSpPr>
            <a:spLocks noGrp="1"/>
          </p:cNvSpPr>
          <p:nvPr>
            <p:ph idx="1"/>
          </p:nvPr>
        </p:nvSpPr>
        <p:spPr/>
        <p:txBody>
          <a:bodyPr/>
          <a:lstStyle/>
          <a:p>
            <a:endParaRPr lang="en-US" dirty="0"/>
          </a:p>
          <a:p>
            <a:r>
              <a:rPr lang="en-US" dirty="0"/>
              <a:t>The Nilsson et al. article provides odds ratios.</a:t>
            </a:r>
          </a:p>
          <a:p>
            <a:endParaRPr lang="en-US" dirty="0"/>
          </a:p>
          <a:p>
            <a:r>
              <a:rPr lang="en-US" dirty="0"/>
              <a:t>The odds ratios refer to how many times more likely such a person is to experience homelessness than somebody without the characteristic in question (based on the cited study).  </a:t>
            </a:r>
          </a:p>
        </p:txBody>
      </p:sp>
    </p:spTree>
    <p:extLst>
      <p:ext uri="{BB962C8B-B14F-4D97-AF65-F5344CB8AC3E}">
        <p14:creationId xmlns:p14="http://schemas.microsoft.com/office/powerpoint/2010/main" val="4119981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C8456-249F-BC4B-A8CF-32F4078B6109}"/>
              </a:ext>
            </a:extLst>
          </p:cNvPr>
          <p:cNvSpPr>
            <a:spLocks noGrp="1"/>
          </p:cNvSpPr>
          <p:nvPr>
            <p:ph type="title"/>
          </p:nvPr>
        </p:nvSpPr>
        <p:spPr/>
        <p:txBody>
          <a:bodyPr/>
          <a:lstStyle/>
          <a:p>
            <a:r>
              <a:rPr lang="en-US" dirty="0"/>
              <a:t>Individual-level risk factors (cont’d)</a:t>
            </a:r>
          </a:p>
        </p:txBody>
      </p:sp>
      <p:sp>
        <p:nvSpPr>
          <p:cNvPr id="3" name="Content Placeholder 2">
            <a:extLst>
              <a:ext uri="{FF2B5EF4-FFF2-40B4-BE49-F238E27FC236}">
                <a16:creationId xmlns:a16="http://schemas.microsoft.com/office/drawing/2014/main" id="{84D1CF05-0CFD-2E4F-A09F-09BA405100A9}"/>
              </a:ext>
            </a:extLst>
          </p:cNvPr>
          <p:cNvSpPr>
            <a:spLocks noGrp="1"/>
          </p:cNvSpPr>
          <p:nvPr>
            <p:ph idx="1"/>
          </p:nvPr>
        </p:nvSpPr>
        <p:spPr/>
        <p:txBody>
          <a:bodyPr/>
          <a:lstStyle/>
          <a:p>
            <a:endParaRPr lang="en-US" dirty="0"/>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6702CF83-CA7F-9E45-96C6-53C8EABA09F7}"/>
              </a:ext>
            </a:extLst>
          </p:cNvPr>
          <p:cNvGraphicFramePr>
            <a:graphicFrameLocks noGrp="1"/>
          </p:cNvGraphicFramePr>
          <p:nvPr/>
        </p:nvGraphicFramePr>
        <p:xfrm>
          <a:off x="1187624" y="1600200"/>
          <a:ext cx="6120680" cy="4277074"/>
        </p:xfrm>
        <a:graphic>
          <a:graphicData uri="http://schemas.openxmlformats.org/drawingml/2006/table">
            <a:tbl>
              <a:tblPr firstRow="1" bandRow="1">
                <a:tableStyleId>{5C22544A-7EE6-4342-B048-85BDC9FD1C3A}</a:tableStyleId>
              </a:tblPr>
              <a:tblGrid>
                <a:gridCol w="4049064">
                  <a:extLst>
                    <a:ext uri="{9D8B030D-6E8A-4147-A177-3AD203B41FA5}">
                      <a16:colId xmlns:a16="http://schemas.microsoft.com/office/drawing/2014/main" val="690703436"/>
                    </a:ext>
                  </a:extLst>
                </a:gridCol>
                <a:gridCol w="2071616">
                  <a:extLst>
                    <a:ext uri="{9D8B030D-6E8A-4147-A177-3AD203B41FA5}">
                      <a16:colId xmlns:a16="http://schemas.microsoft.com/office/drawing/2014/main" val="3551771883"/>
                    </a:ext>
                  </a:extLst>
                </a:gridCol>
              </a:tblGrid>
              <a:tr h="573946">
                <a:tc>
                  <a:txBody>
                    <a:bodyPr/>
                    <a:lstStyle/>
                    <a:p>
                      <a:r>
                        <a:rPr lang="en-US" dirty="0"/>
                        <a:t>Factors</a:t>
                      </a:r>
                    </a:p>
                  </a:txBody>
                  <a:tcPr/>
                </a:tc>
                <a:tc>
                  <a:txBody>
                    <a:bodyPr/>
                    <a:lstStyle/>
                    <a:p>
                      <a:r>
                        <a:rPr lang="en-US" dirty="0"/>
                        <a:t>Odds ratio</a:t>
                      </a:r>
                    </a:p>
                  </a:txBody>
                  <a:tcPr/>
                </a:tc>
                <a:extLst>
                  <a:ext uri="{0D108BD9-81ED-4DB2-BD59-A6C34878D82A}">
                    <a16:rowId xmlns:a16="http://schemas.microsoft.com/office/drawing/2014/main" val="817844508"/>
                  </a:ext>
                </a:extLst>
              </a:tr>
              <a:tr h="573946">
                <a:tc>
                  <a:txBody>
                    <a:bodyPr/>
                    <a:lstStyle/>
                    <a:p>
                      <a:r>
                        <a:rPr lang="en-US" dirty="0"/>
                        <a:t>History in foster care</a:t>
                      </a:r>
                    </a:p>
                  </a:txBody>
                  <a:tcPr/>
                </a:tc>
                <a:tc>
                  <a:txBody>
                    <a:bodyPr/>
                    <a:lstStyle/>
                    <a:p>
                      <a:r>
                        <a:rPr lang="en-US" dirty="0"/>
                        <a:t>3.7</a:t>
                      </a:r>
                    </a:p>
                  </a:txBody>
                  <a:tcPr/>
                </a:tc>
                <a:extLst>
                  <a:ext uri="{0D108BD9-81ED-4DB2-BD59-A6C34878D82A}">
                    <a16:rowId xmlns:a16="http://schemas.microsoft.com/office/drawing/2014/main" val="1037591158"/>
                  </a:ext>
                </a:extLst>
              </a:tr>
              <a:tr h="990645">
                <a:tc>
                  <a:txBody>
                    <a:bodyPr/>
                    <a:lstStyle/>
                    <a:p>
                      <a:r>
                        <a:rPr lang="en-US" dirty="0"/>
                        <a:t>Having previously attempted suicide</a:t>
                      </a:r>
                    </a:p>
                  </a:txBody>
                  <a:tcPr/>
                </a:tc>
                <a:tc>
                  <a:txBody>
                    <a:bodyPr/>
                    <a:lstStyle/>
                    <a:p>
                      <a:r>
                        <a:rPr lang="en-US" dirty="0"/>
                        <a:t>3.6</a:t>
                      </a:r>
                    </a:p>
                  </a:txBody>
                  <a:tcPr/>
                </a:tc>
                <a:extLst>
                  <a:ext uri="{0D108BD9-81ED-4DB2-BD59-A6C34878D82A}">
                    <a16:rowId xmlns:a16="http://schemas.microsoft.com/office/drawing/2014/main" val="2684860430"/>
                  </a:ext>
                </a:extLst>
              </a:tr>
              <a:tr h="573946">
                <a:tc>
                  <a:txBody>
                    <a:bodyPr/>
                    <a:lstStyle/>
                    <a:p>
                      <a:r>
                        <a:rPr lang="en-US" dirty="0"/>
                        <a:t>History of running away</a:t>
                      </a:r>
                    </a:p>
                  </a:txBody>
                  <a:tcPr/>
                </a:tc>
                <a:tc>
                  <a:txBody>
                    <a:bodyPr/>
                    <a:lstStyle/>
                    <a:p>
                      <a:r>
                        <a:rPr lang="en-US" dirty="0"/>
                        <a:t>3.3</a:t>
                      </a:r>
                    </a:p>
                  </a:txBody>
                  <a:tcPr/>
                </a:tc>
                <a:extLst>
                  <a:ext uri="{0D108BD9-81ED-4DB2-BD59-A6C34878D82A}">
                    <a16:rowId xmlns:a16="http://schemas.microsoft.com/office/drawing/2014/main" val="2924040537"/>
                  </a:ext>
                </a:extLst>
              </a:tr>
              <a:tr h="990645">
                <a:tc>
                  <a:txBody>
                    <a:bodyPr/>
                    <a:lstStyle/>
                    <a:p>
                      <a:r>
                        <a:rPr lang="en-US" dirty="0"/>
                        <a:t>History of criminal </a:t>
                      </a:r>
                      <a:r>
                        <a:rPr lang="en-US" dirty="0" err="1"/>
                        <a:t>behaviour</a:t>
                      </a:r>
                      <a:endParaRPr lang="en-US" dirty="0"/>
                    </a:p>
                  </a:txBody>
                  <a:tcPr/>
                </a:tc>
                <a:tc>
                  <a:txBody>
                    <a:bodyPr/>
                    <a:lstStyle/>
                    <a:p>
                      <a:r>
                        <a:rPr lang="en-US" dirty="0"/>
                        <a:t>3.0</a:t>
                      </a:r>
                    </a:p>
                  </a:txBody>
                  <a:tcPr/>
                </a:tc>
                <a:extLst>
                  <a:ext uri="{0D108BD9-81ED-4DB2-BD59-A6C34878D82A}">
                    <a16:rowId xmlns:a16="http://schemas.microsoft.com/office/drawing/2014/main" val="2749712891"/>
                  </a:ext>
                </a:extLst>
              </a:tr>
              <a:tr h="573946">
                <a:tc>
                  <a:txBody>
                    <a:bodyPr/>
                    <a:lstStyle/>
                    <a:p>
                      <a:r>
                        <a:rPr lang="en-US" dirty="0"/>
                        <a:t>Physically abused as a child</a:t>
                      </a:r>
                    </a:p>
                  </a:txBody>
                  <a:tcPr/>
                </a:tc>
                <a:tc>
                  <a:txBody>
                    <a:bodyPr/>
                    <a:lstStyle/>
                    <a:p>
                      <a:r>
                        <a:rPr lang="en-US" dirty="0"/>
                        <a:t>2.9</a:t>
                      </a:r>
                    </a:p>
                  </a:txBody>
                  <a:tcPr/>
                </a:tc>
                <a:extLst>
                  <a:ext uri="{0D108BD9-81ED-4DB2-BD59-A6C34878D82A}">
                    <a16:rowId xmlns:a16="http://schemas.microsoft.com/office/drawing/2014/main" val="2553900668"/>
                  </a:ext>
                </a:extLst>
              </a:tr>
            </a:tbl>
          </a:graphicData>
        </a:graphic>
      </p:graphicFrame>
    </p:spTree>
    <p:extLst>
      <p:ext uri="{BB962C8B-B14F-4D97-AF65-F5344CB8AC3E}">
        <p14:creationId xmlns:p14="http://schemas.microsoft.com/office/powerpoint/2010/main" val="162043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9C6B-99D0-7C46-B7F7-60E2F2488B09}"/>
              </a:ext>
            </a:extLst>
          </p:cNvPr>
          <p:cNvSpPr>
            <a:spLocks noGrp="1"/>
          </p:cNvSpPr>
          <p:nvPr>
            <p:ph type="title"/>
          </p:nvPr>
        </p:nvSpPr>
        <p:spPr/>
        <p:txBody>
          <a:bodyPr/>
          <a:lstStyle/>
          <a:p>
            <a:r>
              <a:rPr lang="en-US" dirty="0"/>
              <a:t>Individual-level risk factors (cont’d)</a:t>
            </a:r>
          </a:p>
        </p:txBody>
      </p:sp>
      <p:sp>
        <p:nvSpPr>
          <p:cNvPr id="3" name="Content Placeholder 2">
            <a:extLst>
              <a:ext uri="{FF2B5EF4-FFF2-40B4-BE49-F238E27FC236}">
                <a16:creationId xmlns:a16="http://schemas.microsoft.com/office/drawing/2014/main" id="{E9FB16FC-01C2-E042-BA5C-B149ACF33690}"/>
              </a:ext>
            </a:extLst>
          </p:cNvPr>
          <p:cNvSpPr>
            <a:spLocks noGrp="1"/>
          </p:cNvSpPr>
          <p:nvPr>
            <p:ph idx="1"/>
          </p:nvPr>
        </p:nvSpPr>
        <p:spPr/>
        <p:txBody>
          <a:bodyPr/>
          <a:lstStyle/>
          <a:p>
            <a:endParaRPr lang="en-US" dirty="0"/>
          </a:p>
          <a:p>
            <a:r>
              <a:rPr lang="en-US" dirty="0"/>
              <a:t>Persons with such risk factors should not be blamed for having them. </a:t>
            </a:r>
          </a:p>
          <a:p>
            <a:endParaRPr lang="en-US" dirty="0"/>
          </a:p>
          <a:p>
            <a:r>
              <a:rPr lang="en-US" dirty="0"/>
              <a:t>For example, children do not choose to be in foster care; rather, they are there for reasons beyond their own control. </a:t>
            </a:r>
          </a:p>
          <a:p>
            <a:endParaRPr lang="en-US" dirty="0"/>
          </a:p>
          <a:p>
            <a:r>
              <a:rPr lang="en-US" dirty="0"/>
              <a:t>And in many cases, a lack of housing affordability itself is a reason for some of these risk factors. </a:t>
            </a:r>
          </a:p>
        </p:txBody>
      </p:sp>
    </p:spTree>
    <p:extLst>
      <p:ext uri="{BB962C8B-B14F-4D97-AF65-F5344CB8AC3E}">
        <p14:creationId xmlns:p14="http://schemas.microsoft.com/office/powerpoint/2010/main" val="2162261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BB473-B71B-324C-A1F3-675DABC3606E}"/>
              </a:ext>
            </a:extLst>
          </p:cNvPr>
          <p:cNvSpPr>
            <a:spLocks noGrp="1"/>
          </p:cNvSpPr>
          <p:nvPr>
            <p:ph type="title"/>
          </p:nvPr>
        </p:nvSpPr>
        <p:spPr/>
        <p:txBody>
          <a:bodyPr/>
          <a:lstStyle/>
          <a:p>
            <a:r>
              <a:rPr lang="en-US" dirty="0"/>
              <a:t>Systems failures</a:t>
            </a:r>
          </a:p>
        </p:txBody>
      </p:sp>
      <p:sp>
        <p:nvSpPr>
          <p:cNvPr id="3" name="Content Placeholder 2">
            <a:extLst>
              <a:ext uri="{FF2B5EF4-FFF2-40B4-BE49-F238E27FC236}">
                <a16:creationId xmlns:a16="http://schemas.microsoft.com/office/drawing/2014/main" id="{3F255886-5E1E-9642-BD3F-214DF3739B1E}"/>
              </a:ext>
            </a:extLst>
          </p:cNvPr>
          <p:cNvSpPr>
            <a:spLocks noGrp="1"/>
          </p:cNvSpPr>
          <p:nvPr>
            <p:ph idx="1"/>
          </p:nvPr>
        </p:nvSpPr>
        <p:spPr/>
        <p:txBody>
          <a:bodyPr/>
          <a:lstStyle/>
          <a:p>
            <a:endParaRPr lang="en-US" dirty="0"/>
          </a:p>
          <a:p>
            <a:r>
              <a:rPr lang="en-US" dirty="0"/>
              <a:t>Here I refer to publicly-funded systems working together in ways that are poorly-designed, poorly-implemented, or both. </a:t>
            </a:r>
          </a:p>
          <a:p>
            <a:endParaRPr lang="en-US" dirty="0"/>
          </a:p>
          <a:p>
            <a:r>
              <a:rPr lang="en-US" dirty="0"/>
              <a:t>These </a:t>
            </a:r>
            <a:r>
              <a:rPr lang="en-US" b="1" dirty="0"/>
              <a:t>systems failures</a:t>
            </a:r>
            <a:r>
              <a:rPr lang="en-US" dirty="0"/>
              <a:t> have the unintended consequence of exacerbating homelessness. </a:t>
            </a:r>
          </a:p>
        </p:txBody>
      </p:sp>
    </p:spTree>
    <p:extLst>
      <p:ext uri="{BB962C8B-B14F-4D97-AF65-F5344CB8AC3E}">
        <p14:creationId xmlns:p14="http://schemas.microsoft.com/office/powerpoint/2010/main" val="829500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329-643B-3247-ACF1-0C3974DD5843}"/>
              </a:ext>
            </a:extLst>
          </p:cNvPr>
          <p:cNvSpPr>
            <a:spLocks noGrp="1"/>
          </p:cNvSpPr>
          <p:nvPr>
            <p:ph type="title"/>
          </p:nvPr>
        </p:nvSpPr>
        <p:spPr/>
        <p:txBody>
          <a:bodyPr/>
          <a:lstStyle/>
          <a:p>
            <a:r>
              <a:rPr lang="en-US" dirty="0"/>
              <a:t>Systems failures (cont’d)</a:t>
            </a:r>
          </a:p>
        </p:txBody>
      </p:sp>
      <p:sp>
        <p:nvSpPr>
          <p:cNvPr id="3" name="Content Placeholder 2">
            <a:extLst>
              <a:ext uri="{FF2B5EF4-FFF2-40B4-BE49-F238E27FC236}">
                <a16:creationId xmlns:a16="http://schemas.microsoft.com/office/drawing/2014/main" id="{A4E42DD8-FD24-5B4F-A538-2EA6879013B4}"/>
              </a:ext>
            </a:extLst>
          </p:cNvPr>
          <p:cNvSpPr>
            <a:spLocks noGrp="1"/>
          </p:cNvSpPr>
          <p:nvPr>
            <p:ph idx="1"/>
          </p:nvPr>
        </p:nvSpPr>
        <p:spPr/>
        <p:txBody>
          <a:bodyPr/>
          <a:lstStyle/>
          <a:p>
            <a:endParaRPr lang="en-US" dirty="0"/>
          </a:p>
          <a:p>
            <a:r>
              <a:rPr lang="en-US" dirty="0"/>
              <a:t>One example of a systems failure is a correctional facility discharging persons directly into homelessness without working proactively with local homelessness officials to create a ‘soft landing.’ </a:t>
            </a:r>
          </a:p>
        </p:txBody>
      </p:sp>
    </p:spTree>
    <p:extLst>
      <p:ext uri="{BB962C8B-B14F-4D97-AF65-F5344CB8AC3E}">
        <p14:creationId xmlns:p14="http://schemas.microsoft.com/office/powerpoint/2010/main" val="4081059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9109-23DD-7B49-816E-C94DF38BC6B9}"/>
              </a:ext>
            </a:extLst>
          </p:cNvPr>
          <p:cNvSpPr>
            <a:spLocks noGrp="1"/>
          </p:cNvSpPr>
          <p:nvPr>
            <p:ph type="title"/>
          </p:nvPr>
        </p:nvSpPr>
        <p:spPr/>
        <p:txBody>
          <a:bodyPr/>
          <a:lstStyle/>
          <a:p>
            <a:r>
              <a:rPr lang="en-US" dirty="0"/>
              <a:t>Systems failures (cont’d)</a:t>
            </a:r>
          </a:p>
        </p:txBody>
      </p:sp>
      <p:sp>
        <p:nvSpPr>
          <p:cNvPr id="3" name="Content Placeholder 2">
            <a:extLst>
              <a:ext uri="{FF2B5EF4-FFF2-40B4-BE49-F238E27FC236}">
                <a16:creationId xmlns:a16="http://schemas.microsoft.com/office/drawing/2014/main" id="{65B5CDA7-4009-2B4D-8B57-CFEDAB922331}"/>
              </a:ext>
            </a:extLst>
          </p:cNvPr>
          <p:cNvSpPr>
            <a:spLocks noGrp="1"/>
          </p:cNvSpPr>
          <p:nvPr>
            <p:ph idx="1"/>
          </p:nvPr>
        </p:nvSpPr>
        <p:spPr/>
        <p:txBody>
          <a:bodyPr/>
          <a:lstStyle/>
          <a:p>
            <a:endParaRPr lang="en-US" dirty="0"/>
          </a:p>
          <a:p>
            <a:r>
              <a:rPr lang="en-US" dirty="0"/>
              <a:t>Another example pertains to youth ‘aging out of care.’ </a:t>
            </a:r>
          </a:p>
          <a:p>
            <a:endParaRPr lang="en-US" dirty="0"/>
          </a:p>
          <a:p>
            <a:r>
              <a:rPr lang="en-US" dirty="0"/>
              <a:t>While the child welfare system offered structure, suddenly the youth must fend for themselves on a low income.</a:t>
            </a:r>
          </a:p>
          <a:p>
            <a:endParaRPr lang="en-US" dirty="0"/>
          </a:p>
          <a:p>
            <a:r>
              <a:rPr lang="en-US" dirty="0"/>
              <a:t>Housing secured by such youth is often shared (the youth might rent  room in a house with complete strangers). </a:t>
            </a:r>
          </a:p>
        </p:txBody>
      </p:sp>
    </p:spTree>
    <p:extLst>
      <p:ext uri="{BB962C8B-B14F-4D97-AF65-F5344CB8AC3E}">
        <p14:creationId xmlns:p14="http://schemas.microsoft.com/office/powerpoint/2010/main" val="1473493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1BD0-EC43-AF42-A800-04A691EA8C2A}"/>
              </a:ext>
            </a:extLst>
          </p:cNvPr>
          <p:cNvSpPr>
            <a:spLocks noGrp="1"/>
          </p:cNvSpPr>
          <p:nvPr>
            <p:ph type="title"/>
          </p:nvPr>
        </p:nvSpPr>
        <p:spPr/>
        <p:txBody>
          <a:bodyPr/>
          <a:lstStyle/>
          <a:p>
            <a:r>
              <a:rPr lang="en-US" dirty="0"/>
              <a:t>Systems failures (cont’d)</a:t>
            </a:r>
          </a:p>
        </p:txBody>
      </p:sp>
      <p:sp>
        <p:nvSpPr>
          <p:cNvPr id="3" name="Content Placeholder 2">
            <a:extLst>
              <a:ext uri="{FF2B5EF4-FFF2-40B4-BE49-F238E27FC236}">
                <a16:creationId xmlns:a16="http://schemas.microsoft.com/office/drawing/2014/main" id="{FED583FC-E782-8644-BD48-F9B744EA2F76}"/>
              </a:ext>
            </a:extLst>
          </p:cNvPr>
          <p:cNvSpPr>
            <a:spLocks noGrp="1"/>
          </p:cNvSpPr>
          <p:nvPr>
            <p:ph idx="1"/>
          </p:nvPr>
        </p:nvSpPr>
        <p:spPr/>
        <p:txBody>
          <a:bodyPr/>
          <a:lstStyle/>
          <a:p>
            <a:endParaRPr lang="en-US" dirty="0"/>
          </a:p>
          <a:p>
            <a:r>
              <a:rPr lang="en-US" dirty="0"/>
              <a:t>They might struggle in their dealings with both housemates and a landlord. </a:t>
            </a:r>
          </a:p>
          <a:p>
            <a:endParaRPr lang="en-US" dirty="0"/>
          </a:p>
          <a:p>
            <a:r>
              <a:rPr lang="en-US" dirty="0"/>
              <a:t>Perhaps not surprisingly, one recent study has found that youth who are permitted to stay longer in foster care are less likely to end up homeless.</a:t>
            </a:r>
          </a:p>
        </p:txBody>
      </p:sp>
    </p:spTree>
    <p:extLst>
      <p:ext uri="{BB962C8B-B14F-4D97-AF65-F5344CB8AC3E}">
        <p14:creationId xmlns:p14="http://schemas.microsoft.com/office/powerpoint/2010/main" val="3381393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E313-68C9-C846-9D21-C9425549AD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16134B-9AEA-B84E-A157-7B6211E84733}"/>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000" dirty="0"/>
              <a:t>Categorization of persons experiencing homelessness</a:t>
            </a:r>
          </a:p>
          <a:p>
            <a:pPr marL="0" indent="0">
              <a:buNone/>
            </a:pPr>
            <a:endParaRPr lang="en-US" dirty="0"/>
          </a:p>
        </p:txBody>
      </p:sp>
    </p:spTree>
    <p:extLst>
      <p:ext uri="{BB962C8B-B14F-4D97-AF65-F5344CB8AC3E}">
        <p14:creationId xmlns:p14="http://schemas.microsoft.com/office/powerpoint/2010/main" val="122965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790E-A19F-8D43-9C47-B45BAD7D2F8E}"/>
              </a:ext>
            </a:extLst>
          </p:cNvPr>
          <p:cNvSpPr>
            <a:spLocks noGrp="1"/>
          </p:cNvSpPr>
          <p:nvPr>
            <p:ph type="title"/>
          </p:nvPr>
        </p:nvSpPr>
        <p:spPr/>
        <p:txBody>
          <a:bodyPr/>
          <a:lstStyle/>
          <a:p>
            <a:r>
              <a:rPr lang="en-US" dirty="0"/>
              <a:t>Who is homeless?</a:t>
            </a:r>
          </a:p>
        </p:txBody>
      </p:sp>
      <p:sp>
        <p:nvSpPr>
          <p:cNvPr id="3" name="Content Placeholder 2">
            <a:extLst>
              <a:ext uri="{FF2B5EF4-FFF2-40B4-BE49-F238E27FC236}">
                <a16:creationId xmlns:a16="http://schemas.microsoft.com/office/drawing/2014/main" id="{388F6630-F7D2-AD4D-A41D-2C12AC972E58}"/>
              </a:ext>
            </a:extLst>
          </p:cNvPr>
          <p:cNvSpPr>
            <a:spLocks noGrp="1"/>
          </p:cNvSpPr>
          <p:nvPr>
            <p:ph idx="1"/>
          </p:nvPr>
        </p:nvSpPr>
        <p:spPr/>
        <p:txBody>
          <a:bodyPr/>
          <a:lstStyle/>
          <a:p>
            <a:endParaRPr lang="en-US" dirty="0"/>
          </a:p>
          <a:p>
            <a:r>
              <a:rPr lang="en-US" dirty="0"/>
              <a:t>Where people are sleeping. </a:t>
            </a:r>
          </a:p>
          <a:p>
            <a:pPr marL="0" indent="0">
              <a:buNone/>
            </a:pPr>
            <a:endParaRPr lang="en-US" dirty="0"/>
          </a:p>
          <a:p>
            <a:r>
              <a:rPr lang="en-US" dirty="0"/>
              <a:t>Level of acuity or vulnerability according to an assessment tool.</a:t>
            </a:r>
          </a:p>
          <a:p>
            <a:endParaRPr lang="en-US" dirty="0"/>
          </a:p>
          <a:p>
            <a:r>
              <a:rPr lang="en-US" dirty="0"/>
              <a:t>The ones that are going to require case management support their whole lives vs. the ones who won’t.</a:t>
            </a:r>
          </a:p>
          <a:p>
            <a:endParaRPr lang="en-US" dirty="0"/>
          </a:p>
          <a:p>
            <a:endParaRPr lang="en-US" dirty="0"/>
          </a:p>
        </p:txBody>
      </p:sp>
    </p:spTree>
    <p:extLst>
      <p:ext uri="{BB962C8B-B14F-4D97-AF65-F5344CB8AC3E}">
        <p14:creationId xmlns:p14="http://schemas.microsoft.com/office/powerpoint/2010/main" val="3945267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1AF6-7987-3A4B-9896-98537CDC9C19}"/>
              </a:ext>
            </a:extLst>
          </p:cNvPr>
          <p:cNvSpPr>
            <a:spLocks noGrp="1"/>
          </p:cNvSpPr>
          <p:nvPr>
            <p:ph type="title"/>
          </p:nvPr>
        </p:nvSpPr>
        <p:spPr/>
        <p:txBody>
          <a:bodyPr/>
          <a:lstStyle/>
          <a:p>
            <a:r>
              <a:rPr lang="en-US" dirty="0"/>
              <a:t>Who is homeless (cont’d)?</a:t>
            </a:r>
          </a:p>
        </p:txBody>
      </p:sp>
      <p:sp>
        <p:nvSpPr>
          <p:cNvPr id="3" name="Content Placeholder 2">
            <a:extLst>
              <a:ext uri="{FF2B5EF4-FFF2-40B4-BE49-F238E27FC236}">
                <a16:creationId xmlns:a16="http://schemas.microsoft.com/office/drawing/2014/main" id="{E68E3439-C33A-6948-81B3-C69B591762B0}"/>
              </a:ext>
            </a:extLst>
          </p:cNvPr>
          <p:cNvSpPr>
            <a:spLocks noGrp="1"/>
          </p:cNvSpPr>
          <p:nvPr>
            <p:ph idx="1"/>
          </p:nvPr>
        </p:nvSpPr>
        <p:spPr/>
        <p:txBody>
          <a:bodyPr/>
          <a:lstStyle/>
          <a:p>
            <a:endParaRPr lang="en-US" dirty="0"/>
          </a:p>
          <a:p>
            <a:r>
              <a:rPr lang="en-US" dirty="0"/>
              <a:t>Household type/size (e.g., one-person household, families, etc.)</a:t>
            </a:r>
          </a:p>
          <a:p>
            <a:endParaRPr lang="en-US" dirty="0"/>
          </a:p>
          <a:p>
            <a:r>
              <a:rPr lang="en-US" dirty="0"/>
              <a:t>Age of individuals (e.g., youth, older adults, etc.).</a:t>
            </a:r>
          </a:p>
          <a:p>
            <a:endParaRPr lang="en-US" dirty="0"/>
          </a:p>
          <a:p>
            <a:r>
              <a:rPr lang="en-US" dirty="0"/>
              <a:t>Ethnicity (e.g., Indigenous).</a:t>
            </a:r>
          </a:p>
          <a:p>
            <a:endParaRPr lang="en-US" dirty="0"/>
          </a:p>
          <a:p>
            <a:endParaRPr lang="en-US" dirty="0"/>
          </a:p>
        </p:txBody>
      </p:sp>
    </p:spTree>
    <p:extLst>
      <p:ext uri="{BB962C8B-B14F-4D97-AF65-F5344CB8AC3E}">
        <p14:creationId xmlns:p14="http://schemas.microsoft.com/office/powerpoint/2010/main" val="256180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0804-7470-3245-9B38-B7CDDFC74938}"/>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48CDD1-87D6-C64B-9418-339F03003AF3}"/>
              </a:ext>
            </a:extLst>
          </p:cNvPr>
          <p:cNvSpPr>
            <a:spLocks noGrp="1"/>
          </p:cNvSpPr>
          <p:nvPr>
            <p:ph idx="1"/>
          </p:nvPr>
        </p:nvSpPr>
        <p:spPr/>
        <p:txBody>
          <a:bodyPr/>
          <a:lstStyle/>
          <a:p>
            <a:pPr marL="0" indent="0">
              <a:buNone/>
            </a:pPr>
            <a:endParaRPr lang="en-US" dirty="0"/>
          </a:p>
          <a:p>
            <a:pPr marL="0" indent="0">
              <a:buNone/>
            </a:pPr>
            <a:r>
              <a:rPr lang="en-US" u="sng" dirty="0"/>
              <a:t>Part 1: Taking stock</a:t>
            </a:r>
            <a:endParaRPr lang="en-US" dirty="0"/>
          </a:p>
          <a:p>
            <a:pPr marL="0" indent="0">
              <a:buNone/>
            </a:pPr>
            <a:endParaRPr lang="en-US" dirty="0"/>
          </a:p>
          <a:p>
            <a:pPr marL="457200" indent="-457200">
              <a:buFont typeface="+mj-lt"/>
              <a:buAutoNum type="arabicPeriod"/>
            </a:pPr>
            <a:r>
              <a:rPr lang="en-US" dirty="0"/>
              <a:t>The basics</a:t>
            </a:r>
          </a:p>
          <a:p>
            <a:pPr marL="457200" indent="-457200">
              <a:buFont typeface="+mj-lt"/>
              <a:buAutoNum type="arabicPeriod"/>
            </a:pPr>
            <a:r>
              <a:rPr lang="en-US" dirty="0"/>
              <a:t>Health conditions and health care</a:t>
            </a:r>
          </a:p>
          <a:p>
            <a:pPr marL="457200" indent="-457200">
              <a:buFont typeface="+mj-lt"/>
              <a:buAutoNum type="arabicPeriod"/>
            </a:pPr>
            <a:r>
              <a:rPr lang="en-US" dirty="0"/>
              <a:t>The National Housing Strategy and Reaching Home</a:t>
            </a:r>
          </a:p>
          <a:p>
            <a:pPr marL="457200" indent="-457200">
              <a:buFont typeface="+mj-lt"/>
              <a:buAutoNum type="arabicPeriod"/>
            </a:pPr>
            <a:r>
              <a:rPr lang="en-CA" dirty="0"/>
              <a:t>Emerging themes </a:t>
            </a:r>
            <a:endParaRPr lang="en-US" dirty="0"/>
          </a:p>
        </p:txBody>
      </p:sp>
    </p:spTree>
    <p:extLst>
      <p:ext uri="{BB962C8B-B14F-4D97-AF65-F5344CB8AC3E}">
        <p14:creationId xmlns:p14="http://schemas.microsoft.com/office/powerpoint/2010/main" val="1635766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A88E-4D3D-D441-9EB6-DFB646C1FE9F}"/>
              </a:ext>
            </a:extLst>
          </p:cNvPr>
          <p:cNvSpPr>
            <a:spLocks noGrp="1"/>
          </p:cNvSpPr>
          <p:nvPr>
            <p:ph type="title"/>
          </p:nvPr>
        </p:nvSpPr>
        <p:spPr/>
        <p:txBody>
          <a:bodyPr/>
          <a:lstStyle/>
          <a:p>
            <a:r>
              <a:rPr lang="en-US" dirty="0"/>
              <a:t>Who is homeless (cont’d)?</a:t>
            </a:r>
          </a:p>
        </p:txBody>
      </p:sp>
      <p:sp>
        <p:nvSpPr>
          <p:cNvPr id="3" name="Content Placeholder 2">
            <a:extLst>
              <a:ext uri="{FF2B5EF4-FFF2-40B4-BE49-F238E27FC236}">
                <a16:creationId xmlns:a16="http://schemas.microsoft.com/office/drawing/2014/main" id="{73B2385D-B4AA-B24F-9DCC-5C2567BA9B20}"/>
              </a:ext>
            </a:extLst>
          </p:cNvPr>
          <p:cNvSpPr>
            <a:spLocks noGrp="1"/>
          </p:cNvSpPr>
          <p:nvPr>
            <p:ph idx="1"/>
          </p:nvPr>
        </p:nvSpPr>
        <p:spPr/>
        <p:txBody>
          <a:bodyPr/>
          <a:lstStyle/>
          <a:p>
            <a:pPr lvl="0"/>
            <a:endParaRPr lang="en-CA" dirty="0"/>
          </a:p>
          <a:p>
            <a:pPr lvl="0"/>
            <a:r>
              <a:rPr lang="en-CA" dirty="0"/>
              <a:t>Traumatic experience (e.g., family violence, veterans, torture survivor).</a:t>
            </a:r>
          </a:p>
          <a:p>
            <a:pPr marL="0" indent="0">
              <a:buNone/>
            </a:pPr>
            <a:endParaRPr lang="en-CA" dirty="0"/>
          </a:p>
          <a:p>
            <a:pPr lvl="0"/>
            <a:r>
              <a:rPr lang="en-CA" dirty="0"/>
              <a:t>Status in Canada (</a:t>
            </a:r>
            <a:r>
              <a:rPr lang="en-CA" dirty="0" err="1"/>
              <a:t>e.g</a:t>
            </a:r>
            <a:r>
              <a:rPr lang="en-CA" dirty="0"/>
              <a:t>, refugee claimant).</a:t>
            </a:r>
          </a:p>
          <a:p>
            <a:pPr lvl="0"/>
            <a:endParaRPr lang="en-CA" dirty="0"/>
          </a:p>
          <a:p>
            <a:pPr lvl="0"/>
            <a:endParaRPr lang="en-CA" dirty="0"/>
          </a:p>
          <a:p>
            <a:endParaRPr lang="en-US" dirty="0"/>
          </a:p>
        </p:txBody>
      </p:sp>
    </p:spTree>
    <p:extLst>
      <p:ext uri="{BB962C8B-B14F-4D97-AF65-F5344CB8AC3E}">
        <p14:creationId xmlns:p14="http://schemas.microsoft.com/office/powerpoint/2010/main" val="3699546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8C75-27DF-5148-958C-846F11B1585C}"/>
              </a:ext>
            </a:extLst>
          </p:cNvPr>
          <p:cNvSpPr>
            <a:spLocks noGrp="1"/>
          </p:cNvSpPr>
          <p:nvPr>
            <p:ph type="title"/>
          </p:nvPr>
        </p:nvSpPr>
        <p:spPr/>
        <p:txBody>
          <a:bodyPr/>
          <a:lstStyle/>
          <a:p>
            <a:r>
              <a:rPr lang="en-US" dirty="0"/>
              <a:t>Reaching Home Directives</a:t>
            </a:r>
          </a:p>
        </p:txBody>
      </p:sp>
      <p:sp>
        <p:nvSpPr>
          <p:cNvPr id="3" name="Content Placeholder 2">
            <a:extLst>
              <a:ext uri="{FF2B5EF4-FFF2-40B4-BE49-F238E27FC236}">
                <a16:creationId xmlns:a16="http://schemas.microsoft.com/office/drawing/2014/main" id="{6E9DE137-7A41-7842-B8F2-804E88EAF8B1}"/>
              </a:ext>
            </a:extLst>
          </p:cNvPr>
          <p:cNvSpPr>
            <a:spLocks noGrp="1"/>
          </p:cNvSpPr>
          <p:nvPr>
            <p:ph idx="1"/>
          </p:nvPr>
        </p:nvSpPr>
        <p:spPr/>
        <p:txBody>
          <a:bodyPr/>
          <a:lstStyle/>
          <a:p>
            <a:r>
              <a:rPr lang="en-US" dirty="0"/>
              <a:t>You are chronically homeless if you are currently experiencing homelessness and meet at least 1 of the following criteria:</a:t>
            </a:r>
          </a:p>
          <a:p>
            <a:endParaRPr lang="en-US" dirty="0"/>
          </a:p>
          <a:p>
            <a:pPr marL="457200" indent="-457200">
              <a:buAutoNum type="arabicPeriod"/>
            </a:pPr>
            <a:r>
              <a:rPr lang="en-US" dirty="0"/>
              <a:t>You’ve had a total of at least 180 days of homelessness over the past year.</a:t>
            </a:r>
          </a:p>
          <a:p>
            <a:pPr marL="457200" indent="-457200">
              <a:buFont typeface="+mj-lt"/>
              <a:buAutoNum type="arabicPeriod"/>
            </a:pPr>
            <a:endParaRPr lang="en-US" dirty="0"/>
          </a:p>
          <a:p>
            <a:pPr marL="457200" indent="-457200">
              <a:buAutoNum type="arabicPeriod"/>
            </a:pPr>
            <a:r>
              <a:rPr lang="en-US" dirty="0"/>
              <a:t>You have recurrent experiences of homelessness over the past 3 years, with a cumulative duration of at least 18 months</a:t>
            </a:r>
          </a:p>
          <a:p>
            <a:endParaRPr lang="en-US" dirty="0"/>
          </a:p>
          <a:p>
            <a:endParaRPr lang="en-US" dirty="0"/>
          </a:p>
        </p:txBody>
      </p:sp>
    </p:spTree>
    <p:extLst>
      <p:ext uri="{BB962C8B-B14F-4D97-AF65-F5344CB8AC3E}">
        <p14:creationId xmlns:p14="http://schemas.microsoft.com/office/powerpoint/2010/main" val="1740288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E6AC-58DC-CF45-80CA-D17C1D929CE0}"/>
              </a:ext>
            </a:extLst>
          </p:cNvPr>
          <p:cNvSpPr>
            <a:spLocks noGrp="1"/>
          </p:cNvSpPr>
          <p:nvPr>
            <p:ph type="title"/>
          </p:nvPr>
        </p:nvSpPr>
        <p:spPr/>
        <p:txBody>
          <a:bodyPr/>
          <a:lstStyle/>
          <a:p>
            <a:r>
              <a:rPr lang="en-US" dirty="0"/>
              <a:t>Reaching Home Directives (cont’d)</a:t>
            </a:r>
          </a:p>
        </p:txBody>
      </p:sp>
      <p:sp>
        <p:nvSpPr>
          <p:cNvPr id="3" name="Content Placeholder 2">
            <a:extLst>
              <a:ext uri="{FF2B5EF4-FFF2-40B4-BE49-F238E27FC236}">
                <a16:creationId xmlns:a16="http://schemas.microsoft.com/office/drawing/2014/main" id="{908B0B58-441B-7244-8C4A-C56FDACFA872}"/>
              </a:ext>
            </a:extLst>
          </p:cNvPr>
          <p:cNvSpPr>
            <a:spLocks noGrp="1"/>
          </p:cNvSpPr>
          <p:nvPr>
            <p:ph idx="1"/>
          </p:nvPr>
        </p:nvSpPr>
        <p:spPr/>
        <p:txBody>
          <a:bodyPr/>
          <a:lstStyle/>
          <a:p>
            <a:endParaRPr lang="en-US" dirty="0"/>
          </a:p>
          <a:p>
            <a:r>
              <a:rPr lang="en-US" dirty="0"/>
              <a:t>Definitions of absolute homelessness found in Reaching Home’s Directives are based largely on definitions arrived at by the Canadian Observatory on Homelessness.</a:t>
            </a:r>
          </a:p>
          <a:p>
            <a:endParaRPr lang="en-US" dirty="0"/>
          </a:p>
        </p:txBody>
      </p:sp>
    </p:spTree>
    <p:extLst>
      <p:ext uri="{BB962C8B-B14F-4D97-AF65-F5344CB8AC3E}">
        <p14:creationId xmlns:p14="http://schemas.microsoft.com/office/powerpoint/2010/main" val="3334554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C1B3-9E9E-A94A-A53F-6C6495215C1F}"/>
              </a:ext>
            </a:extLst>
          </p:cNvPr>
          <p:cNvSpPr>
            <a:spLocks noGrp="1"/>
          </p:cNvSpPr>
          <p:nvPr>
            <p:ph type="title"/>
          </p:nvPr>
        </p:nvSpPr>
        <p:spPr/>
        <p:txBody>
          <a:bodyPr/>
          <a:lstStyle/>
          <a:p>
            <a:r>
              <a:rPr lang="en-US" dirty="0"/>
              <a:t>Cluster analysis</a:t>
            </a:r>
          </a:p>
        </p:txBody>
      </p:sp>
      <p:sp>
        <p:nvSpPr>
          <p:cNvPr id="3" name="Content Placeholder 2">
            <a:extLst>
              <a:ext uri="{FF2B5EF4-FFF2-40B4-BE49-F238E27FC236}">
                <a16:creationId xmlns:a16="http://schemas.microsoft.com/office/drawing/2014/main" id="{EBAD6223-3FD3-1E49-AED9-1E18A4AFAAFE}"/>
              </a:ext>
            </a:extLst>
          </p:cNvPr>
          <p:cNvSpPr>
            <a:spLocks noGrp="1"/>
          </p:cNvSpPr>
          <p:nvPr>
            <p:ph idx="1"/>
          </p:nvPr>
        </p:nvSpPr>
        <p:spPr/>
        <p:txBody>
          <a:bodyPr/>
          <a:lstStyle/>
          <a:p>
            <a:endParaRPr lang="en-US" dirty="0"/>
          </a:p>
          <a:p>
            <a:r>
              <a:rPr lang="en-US" dirty="0"/>
              <a:t>Kuhn and Culhane (1998) did ground-breaking research in this area. </a:t>
            </a:r>
          </a:p>
        </p:txBody>
      </p:sp>
    </p:spTree>
    <p:extLst>
      <p:ext uri="{BB962C8B-B14F-4D97-AF65-F5344CB8AC3E}">
        <p14:creationId xmlns:p14="http://schemas.microsoft.com/office/powerpoint/2010/main" val="952828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D627-AFDA-D84D-BA00-84B9B29FC542}"/>
              </a:ext>
            </a:extLst>
          </p:cNvPr>
          <p:cNvSpPr>
            <a:spLocks noGrp="1"/>
          </p:cNvSpPr>
          <p:nvPr>
            <p:ph type="title"/>
          </p:nvPr>
        </p:nvSpPr>
        <p:spPr/>
        <p:txBody>
          <a:bodyPr/>
          <a:lstStyle/>
          <a:p>
            <a:r>
              <a:rPr lang="en-US" dirty="0"/>
              <a:t>Cluster analysis (cont’d)</a:t>
            </a:r>
          </a:p>
        </p:txBody>
      </p:sp>
      <p:pic>
        <p:nvPicPr>
          <p:cNvPr id="5" name="Content Placeholder 4" descr="A close up of a newspaper&#10;&#10;Description automatically generated">
            <a:extLst>
              <a:ext uri="{FF2B5EF4-FFF2-40B4-BE49-F238E27FC236}">
                <a16:creationId xmlns:a16="http://schemas.microsoft.com/office/drawing/2014/main" id="{9ADACE06-3191-C341-AFB1-068D7112B4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4717" y="1600200"/>
            <a:ext cx="4914566" cy="4421188"/>
          </a:xfrm>
        </p:spPr>
      </p:pic>
    </p:spTree>
    <p:extLst>
      <p:ext uri="{BB962C8B-B14F-4D97-AF65-F5344CB8AC3E}">
        <p14:creationId xmlns:p14="http://schemas.microsoft.com/office/powerpoint/2010/main" val="2719549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1F6A-AF6E-674E-ADE7-F62F308CD971}"/>
              </a:ext>
            </a:extLst>
          </p:cNvPr>
          <p:cNvSpPr>
            <a:spLocks noGrp="1"/>
          </p:cNvSpPr>
          <p:nvPr>
            <p:ph type="title"/>
          </p:nvPr>
        </p:nvSpPr>
        <p:spPr/>
        <p:txBody>
          <a:bodyPr/>
          <a:lstStyle/>
          <a:p>
            <a:r>
              <a:rPr lang="en-US" dirty="0"/>
              <a:t>Cluster analysis (cont’d)</a:t>
            </a:r>
          </a:p>
        </p:txBody>
      </p:sp>
      <p:sp>
        <p:nvSpPr>
          <p:cNvPr id="3" name="Content Placeholder 2">
            <a:extLst>
              <a:ext uri="{FF2B5EF4-FFF2-40B4-BE49-F238E27FC236}">
                <a16:creationId xmlns:a16="http://schemas.microsoft.com/office/drawing/2014/main" id="{0784A05B-777B-564F-A4AB-0EC3B1CC6144}"/>
              </a:ext>
            </a:extLst>
          </p:cNvPr>
          <p:cNvSpPr>
            <a:spLocks noGrp="1"/>
          </p:cNvSpPr>
          <p:nvPr>
            <p:ph idx="1"/>
          </p:nvPr>
        </p:nvSpPr>
        <p:spPr/>
        <p:txBody>
          <a:bodyPr/>
          <a:lstStyle/>
          <a:p>
            <a:endParaRPr lang="en-US" dirty="0"/>
          </a:p>
          <a:p>
            <a:r>
              <a:rPr lang="en-US" dirty="0"/>
              <a:t>They developed a typology of shelter stay patterns based on length of stay + rate of readmission. </a:t>
            </a:r>
          </a:p>
          <a:p>
            <a:endParaRPr lang="en-US" dirty="0"/>
          </a:p>
          <a:p>
            <a:r>
              <a:rPr lang="en-US" dirty="0"/>
              <a:t>Their work focused on single homeless adults in New York City (1988 to 1995) &amp; Philadelphia (1991 to 1995).</a:t>
            </a:r>
          </a:p>
          <a:p>
            <a:endParaRPr lang="en-US" dirty="0"/>
          </a:p>
          <a:p>
            <a:r>
              <a:rPr lang="en-US" dirty="0"/>
              <a:t>They found three distinct patterns of stays, and termed them ‘transitional,’ ‘episodic,’ or ‘chronic.’</a:t>
            </a:r>
          </a:p>
        </p:txBody>
      </p:sp>
    </p:spTree>
    <p:extLst>
      <p:ext uri="{BB962C8B-B14F-4D97-AF65-F5344CB8AC3E}">
        <p14:creationId xmlns:p14="http://schemas.microsoft.com/office/powerpoint/2010/main" val="1928547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D301-B76D-C04E-825A-73DA8DB25C67}"/>
              </a:ext>
            </a:extLst>
          </p:cNvPr>
          <p:cNvSpPr>
            <a:spLocks noGrp="1"/>
          </p:cNvSpPr>
          <p:nvPr>
            <p:ph type="title"/>
          </p:nvPr>
        </p:nvSpPr>
        <p:spPr/>
        <p:txBody>
          <a:bodyPr/>
          <a:lstStyle/>
          <a:p>
            <a:r>
              <a:rPr lang="en-US" dirty="0"/>
              <a:t>Cluster analysis (cont’d)</a:t>
            </a:r>
          </a:p>
        </p:txBody>
      </p:sp>
      <p:sp>
        <p:nvSpPr>
          <p:cNvPr id="3" name="Content Placeholder 2">
            <a:extLst>
              <a:ext uri="{FF2B5EF4-FFF2-40B4-BE49-F238E27FC236}">
                <a16:creationId xmlns:a16="http://schemas.microsoft.com/office/drawing/2014/main" id="{84CD1FC5-C097-4B43-92E6-3F85E1815CA9}"/>
              </a:ext>
            </a:extLst>
          </p:cNvPr>
          <p:cNvSpPr>
            <a:spLocks noGrp="1"/>
          </p:cNvSpPr>
          <p:nvPr>
            <p:ph idx="1"/>
          </p:nvPr>
        </p:nvSpPr>
        <p:spPr/>
        <p:txBody>
          <a:bodyPr/>
          <a:lstStyle/>
          <a:p>
            <a:endParaRPr lang="en-US" dirty="0"/>
          </a:p>
          <a:p>
            <a:r>
              <a:rPr lang="en-US" dirty="0"/>
              <a:t>Transitional shelter users = small # of episodes of homelessness over multi-year period.</a:t>
            </a:r>
          </a:p>
          <a:p>
            <a:endParaRPr lang="en-US" dirty="0"/>
          </a:p>
          <a:p>
            <a:r>
              <a:rPr lang="en-US" dirty="0"/>
              <a:t>Episodic users = frequent episodes, cycling through shelter system, jail, hospital, treatment </a:t>
            </a:r>
            <a:r>
              <a:rPr lang="en-US" dirty="0" err="1"/>
              <a:t>centres</a:t>
            </a:r>
            <a:r>
              <a:rPr lang="en-US" dirty="0"/>
              <a:t>. </a:t>
            </a:r>
          </a:p>
          <a:p>
            <a:pPr marL="0" indent="0">
              <a:buNone/>
            </a:pPr>
            <a:endParaRPr lang="en-US" dirty="0"/>
          </a:p>
          <a:p>
            <a:r>
              <a:rPr lang="en-US" dirty="0"/>
              <a:t>Chronic shelter users = fewer, yet longer episodes of homelessness than episodic folks.</a:t>
            </a:r>
          </a:p>
          <a:p>
            <a:endParaRPr lang="en-US" dirty="0"/>
          </a:p>
          <a:p>
            <a:endParaRPr lang="en-US" dirty="0"/>
          </a:p>
        </p:txBody>
      </p:sp>
    </p:spTree>
    <p:extLst>
      <p:ext uri="{BB962C8B-B14F-4D97-AF65-F5344CB8AC3E}">
        <p14:creationId xmlns:p14="http://schemas.microsoft.com/office/powerpoint/2010/main" val="1534210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D01B-08E8-BB4E-BFA6-EE58FEF6C3AF}"/>
              </a:ext>
            </a:extLst>
          </p:cNvPr>
          <p:cNvSpPr>
            <a:spLocks noGrp="1"/>
          </p:cNvSpPr>
          <p:nvPr>
            <p:ph type="title"/>
          </p:nvPr>
        </p:nvSpPr>
        <p:spPr/>
        <p:txBody>
          <a:bodyPr/>
          <a:lstStyle/>
          <a:p>
            <a:r>
              <a:rPr lang="en-US" dirty="0"/>
              <a:t>Cluster analysis (cont’d)</a:t>
            </a:r>
          </a:p>
        </p:txBody>
      </p:sp>
      <p:pic>
        <p:nvPicPr>
          <p:cNvPr id="5" name="Content Placeholder 4" descr="A screenshot of a social media post&#10;&#10;Description automatically generated">
            <a:extLst>
              <a:ext uri="{FF2B5EF4-FFF2-40B4-BE49-F238E27FC236}">
                <a16:creationId xmlns:a16="http://schemas.microsoft.com/office/drawing/2014/main" id="{4681BB51-974B-AC47-96FE-9174FBA388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0654" y="1600200"/>
            <a:ext cx="5102692" cy="4421188"/>
          </a:xfrm>
        </p:spPr>
      </p:pic>
    </p:spTree>
    <p:extLst>
      <p:ext uri="{BB962C8B-B14F-4D97-AF65-F5344CB8AC3E}">
        <p14:creationId xmlns:p14="http://schemas.microsoft.com/office/powerpoint/2010/main" val="2611150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91CCC-1DA3-0B46-9E77-140DBF52AF95}"/>
              </a:ext>
            </a:extLst>
          </p:cNvPr>
          <p:cNvSpPr>
            <a:spLocks noGrp="1"/>
          </p:cNvSpPr>
          <p:nvPr>
            <p:ph type="title"/>
          </p:nvPr>
        </p:nvSpPr>
        <p:spPr/>
        <p:txBody>
          <a:bodyPr/>
          <a:lstStyle/>
          <a:p>
            <a:r>
              <a:rPr lang="en-US" dirty="0"/>
              <a:t>Cluster analysis (cont’d)</a:t>
            </a:r>
          </a:p>
        </p:txBody>
      </p:sp>
      <p:pic>
        <p:nvPicPr>
          <p:cNvPr id="5" name="Content Placeholder 4" descr="A picture containing table, holding, knife, room&#10;&#10;Description automatically generated">
            <a:extLst>
              <a:ext uri="{FF2B5EF4-FFF2-40B4-BE49-F238E27FC236}">
                <a16:creationId xmlns:a16="http://schemas.microsoft.com/office/drawing/2014/main" id="{D88E5814-25B8-B047-8F57-DC84BF217D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293144"/>
            <a:ext cx="7924800" cy="3035300"/>
          </a:xfrm>
        </p:spPr>
      </p:pic>
    </p:spTree>
    <p:extLst>
      <p:ext uri="{BB962C8B-B14F-4D97-AF65-F5344CB8AC3E}">
        <p14:creationId xmlns:p14="http://schemas.microsoft.com/office/powerpoint/2010/main" val="1425144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8256-43F5-3549-A21F-00F343974F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24B6EF-9FC2-164E-A3D0-EBDDE854850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dirty="0"/>
              <a:t>Solutions</a:t>
            </a:r>
          </a:p>
        </p:txBody>
      </p:sp>
    </p:spTree>
    <p:extLst>
      <p:ext uri="{BB962C8B-B14F-4D97-AF65-F5344CB8AC3E}">
        <p14:creationId xmlns:p14="http://schemas.microsoft.com/office/powerpoint/2010/main" val="204518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31B92-F242-0B4F-BA1F-A2FCE3F5DCEF}"/>
              </a:ext>
            </a:extLst>
          </p:cNvPr>
          <p:cNvSpPr>
            <a:spLocks noGrp="1"/>
          </p:cNvSpPr>
          <p:nvPr>
            <p:ph type="title"/>
          </p:nvPr>
        </p:nvSpPr>
        <p:spPr/>
        <p:txBody>
          <a:bodyPr/>
          <a:lstStyle/>
          <a:p>
            <a:r>
              <a:rPr lang="en-US" dirty="0"/>
              <a:t>Overview (cont’d)</a:t>
            </a:r>
          </a:p>
        </p:txBody>
      </p:sp>
      <p:sp>
        <p:nvSpPr>
          <p:cNvPr id="3" name="Content Placeholder 2">
            <a:extLst>
              <a:ext uri="{FF2B5EF4-FFF2-40B4-BE49-F238E27FC236}">
                <a16:creationId xmlns:a16="http://schemas.microsoft.com/office/drawing/2014/main" id="{9EE6BB2E-EE74-0147-99F1-9870C3300FC2}"/>
              </a:ext>
            </a:extLst>
          </p:cNvPr>
          <p:cNvSpPr>
            <a:spLocks noGrp="1"/>
          </p:cNvSpPr>
          <p:nvPr>
            <p:ph idx="1"/>
          </p:nvPr>
        </p:nvSpPr>
        <p:spPr/>
        <p:txBody>
          <a:bodyPr/>
          <a:lstStyle/>
          <a:p>
            <a:pPr marL="0" indent="0">
              <a:buNone/>
            </a:pPr>
            <a:endParaRPr lang="en-US" dirty="0"/>
          </a:p>
          <a:p>
            <a:pPr marL="0" indent="0">
              <a:buNone/>
            </a:pPr>
            <a:r>
              <a:rPr lang="en-US" u="sng" dirty="0"/>
              <a:t>Part 2: What to do about it</a:t>
            </a:r>
            <a:endParaRPr lang="en-US" dirty="0"/>
          </a:p>
          <a:p>
            <a:pPr marL="0" indent="0">
              <a:buNone/>
            </a:pPr>
            <a:endParaRPr lang="en-US" dirty="0"/>
          </a:p>
          <a:p>
            <a:pPr marL="457200" indent="-457200">
              <a:buFont typeface="+mj-lt"/>
              <a:buAutoNum type="arabicPeriod"/>
            </a:pPr>
            <a:r>
              <a:rPr lang="en-US" dirty="0"/>
              <a:t>System planning</a:t>
            </a:r>
          </a:p>
          <a:p>
            <a:pPr marL="457200" indent="-457200">
              <a:buFont typeface="+mj-lt"/>
              <a:buAutoNum type="arabicPeriod"/>
            </a:pPr>
            <a:r>
              <a:rPr lang="en-US" dirty="0"/>
              <a:t>Staffing</a:t>
            </a:r>
          </a:p>
          <a:p>
            <a:pPr marL="457200" indent="-457200">
              <a:buFont typeface="+mj-lt"/>
              <a:buAutoNum type="arabicPeriod"/>
            </a:pPr>
            <a:r>
              <a:rPr lang="en-US" dirty="0"/>
              <a:t>Harm reduction</a:t>
            </a:r>
          </a:p>
          <a:p>
            <a:pPr marL="457200" indent="-457200">
              <a:buFont typeface="+mj-lt"/>
              <a:buAutoNum type="arabicPeriod"/>
            </a:pPr>
            <a:r>
              <a:rPr lang="en-US" dirty="0"/>
              <a:t>Innovative practices</a:t>
            </a:r>
          </a:p>
        </p:txBody>
      </p:sp>
    </p:spTree>
    <p:extLst>
      <p:ext uri="{BB962C8B-B14F-4D97-AF65-F5344CB8AC3E}">
        <p14:creationId xmlns:p14="http://schemas.microsoft.com/office/powerpoint/2010/main" val="3910064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600E016-2290-7773-CC4F-99F677E4D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03" y="1600200"/>
            <a:ext cx="7745194" cy="4421188"/>
          </a:xfrm>
          <a:prstGeom prst="rect">
            <a:avLst/>
          </a:prstGeom>
        </p:spPr>
      </p:pic>
    </p:spTree>
    <p:extLst>
      <p:ext uri="{BB962C8B-B14F-4D97-AF65-F5344CB8AC3E}">
        <p14:creationId xmlns:p14="http://schemas.microsoft.com/office/powerpoint/2010/main" val="29821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7EA8-D31E-1E47-874C-4A0886CC2B2F}"/>
              </a:ext>
            </a:extLst>
          </p:cNvPr>
          <p:cNvSpPr>
            <a:spLocks noGrp="1"/>
          </p:cNvSpPr>
          <p:nvPr>
            <p:ph type="title"/>
          </p:nvPr>
        </p:nvSpPr>
        <p:spPr/>
        <p:txBody>
          <a:bodyPr/>
          <a:lstStyle/>
          <a:p>
            <a:r>
              <a:rPr lang="en-US" dirty="0"/>
              <a:t>Solutions (cont’d)</a:t>
            </a:r>
          </a:p>
        </p:txBody>
      </p:sp>
      <p:sp>
        <p:nvSpPr>
          <p:cNvPr id="3" name="Content Placeholder 2">
            <a:extLst>
              <a:ext uri="{FF2B5EF4-FFF2-40B4-BE49-F238E27FC236}">
                <a16:creationId xmlns:a16="http://schemas.microsoft.com/office/drawing/2014/main" id="{583C19D7-2873-7C44-AB23-9557FFAC2318}"/>
              </a:ext>
            </a:extLst>
          </p:cNvPr>
          <p:cNvSpPr>
            <a:spLocks noGrp="1"/>
          </p:cNvSpPr>
          <p:nvPr>
            <p:ph idx="1"/>
          </p:nvPr>
        </p:nvSpPr>
        <p:spPr/>
        <p:txBody>
          <a:bodyPr/>
          <a:lstStyle/>
          <a:p>
            <a:pPr marL="0" indent="0">
              <a:buNone/>
            </a:pPr>
            <a:endParaRPr lang="en-CA" dirty="0"/>
          </a:p>
          <a:p>
            <a:pPr lvl="0"/>
            <a:r>
              <a:rPr lang="en-CA" dirty="0"/>
              <a:t>It’s reasonable to suggest higher acuity and longer shelter stay mean more intensive supports.</a:t>
            </a:r>
          </a:p>
          <a:p>
            <a:pPr lvl="0"/>
            <a:endParaRPr lang="en-CA" dirty="0"/>
          </a:p>
          <a:p>
            <a:pPr lvl="0"/>
            <a:r>
              <a:rPr lang="en-CA" dirty="0"/>
              <a:t>Key question: how many resources do you put into the various policy responses. </a:t>
            </a:r>
          </a:p>
          <a:p>
            <a:pPr lvl="0"/>
            <a:endParaRPr lang="en-CA" dirty="0"/>
          </a:p>
          <a:p>
            <a:r>
              <a:rPr lang="en-US" dirty="0"/>
              <a:t>Some clients will always need social work support. Some will not. </a:t>
            </a:r>
          </a:p>
          <a:p>
            <a:pPr marL="0" lvl="0" indent="0">
              <a:buNone/>
            </a:pPr>
            <a:endParaRPr lang="en-CA" dirty="0"/>
          </a:p>
          <a:p>
            <a:endParaRPr lang="en-US" dirty="0"/>
          </a:p>
        </p:txBody>
      </p:sp>
    </p:spTree>
    <p:extLst>
      <p:ext uri="{BB962C8B-B14F-4D97-AF65-F5344CB8AC3E}">
        <p14:creationId xmlns:p14="http://schemas.microsoft.com/office/powerpoint/2010/main" val="3384747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A43E-93FC-C745-9BC0-0C1B85F89E22}"/>
              </a:ext>
            </a:extLst>
          </p:cNvPr>
          <p:cNvSpPr>
            <a:spLocks noGrp="1"/>
          </p:cNvSpPr>
          <p:nvPr>
            <p:ph type="title"/>
          </p:nvPr>
        </p:nvSpPr>
        <p:spPr/>
        <p:txBody>
          <a:bodyPr/>
          <a:lstStyle/>
          <a:p>
            <a:r>
              <a:rPr lang="en-US" dirty="0"/>
              <a:t>Taking it all in</a:t>
            </a:r>
          </a:p>
        </p:txBody>
      </p:sp>
      <p:sp>
        <p:nvSpPr>
          <p:cNvPr id="6" name="Content Placeholder 5">
            <a:extLst>
              <a:ext uri="{FF2B5EF4-FFF2-40B4-BE49-F238E27FC236}">
                <a16:creationId xmlns:a16="http://schemas.microsoft.com/office/drawing/2014/main" id="{6F8769C9-D733-2C46-AEB7-27F8F1254133}"/>
              </a:ext>
            </a:extLst>
          </p:cNvPr>
          <p:cNvSpPr>
            <a:spLocks noGrp="1"/>
          </p:cNvSpPr>
          <p:nvPr>
            <p:ph idx="1"/>
          </p:nvPr>
        </p:nvSpPr>
        <p:spPr/>
        <p:txBody>
          <a:bodyPr/>
          <a:lstStyle/>
          <a:p>
            <a:endParaRPr lang="en-US" dirty="0"/>
          </a:p>
          <a:p>
            <a:r>
              <a:rPr lang="en-US" dirty="0"/>
              <a:t>We’ve covered a lot of ground in this module.</a:t>
            </a:r>
          </a:p>
          <a:p>
            <a:endParaRPr lang="en-US" dirty="0"/>
          </a:p>
          <a:p>
            <a:r>
              <a:rPr lang="en-US" dirty="0"/>
              <a:t>What’s on your mind?</a:t>
            </a:r>
          </a:p>
        </p:txBody>
      </p:sp>
    </p:spTree>
    <p:extLst>
      <p:ext uri="{BB962C8B-B14F-4D97-AF65-F5344CB8AC3E}">
        <p14:creationId xmlns:p14="http://schemas.microsoft.com/office/powerpoint/2010/main" val="2218693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nvPr>
        </p:nvSpPr>
        <p:spPr/>
        <p:txBody>
          <a:bodyPr/>
          <a:lstStyle/>
          <a:p>
            <a:pPr algn="ctr" fontAlgn="auto">
              <a:spcAft>
                <a:spcPts val="0"/>
              </a:spcAft>
              <a:defRPr/>
            </a:pPr>
            <a:br>
              <a:rPr lang="en-US" dirty="0">
                <a:ea typeface="+mj-ea"/>
                <a:cs typeface="+mj-cs"/>
              </a:rPr>
            </a:br>
            <a:br>
              <a:rPr lang="en-US" dirty="0">
                <a:ea typeface="+mj-ea"/>
                <a:cs typeface="+mj-cs"/>
              </a:rPr>
            </a:br>
            <a:br>
              <a:rPr lang="en-US" dirty="0">
                <a:ea typeface="+mj-ea"/>
                <a:cs typeface="+mj-cs"/>
              </a:rPr>
            </a:br>
            <a:r>
              <a:rPr lang="en-US" dirty="0"/>
              <a:t>health conditions and health care</a:t>
            </a:r>
            <a:endParaRPr lang="en-US"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nvPr>
        </p:nvSpPr>
        <p:spPr>
          <a:xfrm>
            <a:off x="685800" y="3505200"/>
            <a:ext cx="7630616" cy="2804120"/>
          </a:xfrm>
        </p:spPr>
        <p:txBody>
          <a:bodyPr rtlCol="0">
            <a:normAutofit lnSpcReduction="10000"/>
          </a:bodyPr>
          <a:lstStyle/>
          <a:p>
            <a:pPr algn="ctr" fontAlgn="auto">
              <a:spcAft>
                <a:spcPts val="0"/>
              </a:spcAft>
              <a:defRPr/>
            </a:pPr>
            <a:r>
              <a:rPr lang="en-US" sz="2000" b="1" dirty="0">
                <a:ea typeface="+mn-ea"/>
                <a:cs typeface="+mn-cs"/>
              </a:rPr>
              <a:t>By Nick </a:t>
            </a:r>
            <a:r>
              <a:rPr lang="en-US" sz="2000" b="1" dirty="0" err="1">
                <a:ea typeface="+mn-ea"/>
                <a:cs typeface="+mn-cs"/>
              </a:rPr>
              <a:t>Falvo</a:t>
            </a:r>
            <a:r>
              <a:rPr lang="en-US" sz="2000" b="1" dirty="0">
                <a:ea typeface="+mn-ea"/>
                <a:cs typeface="+mn-cs"/>
              </a:rPr>
              <a:t>, PhD</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Homelessness 101</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Prepared for </a:t>
            </a:r>
          </a:p>
          <a:p>
            <a:pPr algn="ctr" fontAlgn="auto">
              <a:spcAft>
                <a:spcPts val="0"/>
              </a:spcAft>
              <a:defRPr/>
            </a:pPr>
            <a:r>
              <a:rPr lang="en-US" sz="2000" dirty="0">
                <a:ea typeface="+mn-ea"/>
                <a:cs typeface="+mn-cs"/>
              </a:rPr>
              <a:t>Healthcare Excellence Canada</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Oct 8-9, 2024</a:t>
            </a:r>
          </a:p>
          <a:p>
            <a:pPr algn="ctr" fontAlgn="auto">
              <a:spcAft>
                <a:spcPts val="0"/>
              </a:spcAft>
              <a:defRPr/>
            </a:pPr>
            <a:endParaRPr lang="en-US" sz="2000" dirty="0">
              <a:ea typeface="+mn-ea"/>
              <a:cs typeface="+mn-cs"/>
            </a:endParaRPr>
          </a:p>
          <a:p>
            <a:pPr fontAlgn="auto">
              <a:spcAft>
                <a:spcPts val="0"/>
              </a:spcAft>
              <a:defRPr/>
            </a:pPr>
            <a:endParaRPr lang="en-US" sz="1800" b="1" dirty="0">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0C3E-35F0-364F-8A72-434C9DF76D2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64FA468-654E-564C-B557-47D7A64F9366}"/>
              </a:ext>
            </a:extLst>
          </p:cNvPr>
          <p:cNvSpPr>
            <a:spLocks noGrp="1"/>
          </p:cNvSpPr>
          <p:nvPr>
            <p:ph idx="1"/>
          </p:nvPr>
        </p:nvSpPr>
        <p:spPr/>
        <p:txBody>
          <a:bodyPr/>
          <a:lstStyle/>
          <a:p>
            <a:endParaRPr lang="en-US" dirty="0"/>
          </a:p>
          <a:p>
            <a:r>
              <a:rPr lang="en-US" dirty="0"/>
              <a:t>AV material</a:t>
            </a:r>
          </a:p>
          <a:p>
            <a:endParaRPr lang="en-US" dirty="0"/>
          </a:p>
          <a:p>
            <a:r>
              <a:rPr lang="en-US" dirty="0"/>
              <a:t>The Street Health Report 2007</a:t>
            </a:r>
          </a:p>
          <a:p>
            <a:pPr marL="0" indent="0">
              <a:buNone/>
            </a:pPr>
            <a:endParaRPr lang="en-US" dirty="0"/>
          </a:p>
        </p:txBody>
      </p:sp>
    </p:spTree>
    <p:extLst>
      <p:ext uri="{BB962C8B-B14F-4D97-AF65-F5344CB8AC3E}">
        <p14:creationId xmlns:p14="http://schemas.microsoft.com/office/powerpoint/2010/main" val="1142430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B31C-C1E0-9D47-B59F-68B7A62459CA}"/>
              </a:ext>
            </a:extLst>
          </p:cNvPr>
          <p:cNvSpPr>
            <a:spLocks noGrp="1"/>
          </p:cNvSpPr>
          <p:nvPr>
            <p:ph type="title"/>
          </p:nvPr>
        </p:nvSpPr>
        <p:spPr/>
        <p:txBody>
          <a:bodyPr/>
          <a:lstStyle/>
          <a:p>
            <a:r>
              <a:rPr lang="en-US" dirty="0"/>
              <a:t>Street Health Stories</a:t>
            </a:r>
          </a:p>
        </p:txBody>
      </p:sp>
      <p:sp>
        <p:nvSpPr>
          <p:cNvPr id="3" name="Content Placeholder 2">
            <a:extLst>
              <a:ext uri="{FF2B5EF4-FFF2-40B4-BE49-F238E27FC236}">
                <a16:creationId xmlns:a16="http://schemas.microsoft.com/office/drawing/2014/main" id="{8D467ABF-53AF-9C40-ADE4-BE754392D914}"/>
              </a:ext>
            </a:extLst>
          </p:cNvPr>
          <p:cNvSpPr>
            <a:spLocks noGrp="1"/>
          </p:cNvSpPr>
          <p:nvPr>
            <p:ph idx="1"/>
          </p:nvPr>
        </p:nvSpPr>
        <p:spPr/>
        <p:txBody>
          <a:bodyPr/>
          <a:lstStyle/>
          <a:p>
            <a:endParaRPr lang="en-US" dirty="0"/>
          </a:p>
          <a:p>
            <a:r>
              <a:rPr lang="en-US" dirty="0">
                <a:hlinkClick r:id="rId2"/>
              </a:rPr>
              <a:t>http://www.nfb.ca/film/street_health_stories/</a:t>
            </a:r>
            <a:r>
              <a:rPr lang="en-US" dirty="0"/>
              <a:t> </a:t>
            </a:r>
          </a:p>
          <a:p>
            <a:endParaRPr lang="en-US" dirty="0"/>
          </a:p>
          <a:p>
            <a:r>
              <a:rPr lang="en-US" dirty="0"/>
              <a:t>9 min’s</a:t>
            </a:r>
          </a:p>
        </p:txBody>
      </p:sp>
    </p:spTree>
    <p:extLst>
      <p:ext uri="{BB962C8B-B14F-4D97-AF65-F5344CB8AC3E}">
        <p14:creationId xmlns:p14="http://schemas.microsoft.com/office/powerpoint/2010/main" val="2603156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icture containing text, photo, sitting, black&#10;&#10;Description automatically generated">
            <a:extLst>
              <a:ext uri="{FF2B5EF4-FFF2-40B4-BE49-F238E27FC236}">
                <a16:creationId xmlns:a16="http://schemas.microsoft.com/office/drawing/2014/main" id="{14998CAB-F3C6-EF44-8130-986973838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719857"/>
            <a:ext cx="4680520" cy="5202167"/>
          </a:xfrm>
          <a:prstGeom prst="rect">
            <a:avLst/>
          </a:prstGeom>
        </p:spPr>
      </p:pic>
    </p:spTree>
    <p:extLst>
      <p:ext uri="{BB962C8B-B14F-4D97-AF65-F5344CB8AC3E}">
        <p14:creationId xmlns:p14="http://schemas.microsoft.com/office/powerpoint/2010/main" val="2252054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DE0A-A871-CA48-ACFB-25AAB8F07D14}"/>
              </a:ext>
            </a:extLst>
          </p:cNvPr>
          <p:cNvSpPr>
            <a:spLocks noGrp="1"/>
          </p:cNvSpPr>
          <p:nvPr>
            <p:ph type="title"/>
          </p:nvPr>
        </p:nvSpPr>
        <p:spPr/>
        <p:txBody>
          <a:bodyPr/>
          <a:lstStyle/>
          <a:p>
            <a:r>
              <a:rPr lang="en-US" dirty="0"/>
              <a:t>The Street Health Report</a:t>
            </a:r>
          </a:p>
        </p:txBody>
      </p:sp>
      <p:pic>
        <p:nvPicPr>
          <p:cNvPr id="8" name="Content Placeholder 7" descr="A screen shot of a social media post&#10;&#10;Description automatically generated">
            <a:extLst>
              <a:ext uri="{FF2B5EF4-FFF2-40B4-BE49-F238E27FC236}">
                <a16:creationId xmlns:a16="http://schemas.microsoft.com/office/drawing/2014/main" id="{5828BEDC-7761-B544-9627-5A1C982BB9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714" y="1600200"/>
            <a:ext cx="7936571" cy="4421188"/>
          </a:xfrm>
        </p:spPr>
      </p:pic>
    </p:spTree>
    <p:extLst>
      <p:ext uri="{BB962C8B-B14F-4D97-AF65-F5344CB8AC3E}">
        <p14:creationId xmlns:p14="http://schemas.microsoft.com/office/powerpoint/2010/main" val="2646461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CD527-F31E-374D-840C-DC622348EF6C}"/>
              </a:ext>
            </a:extLst>
          </p:cNvPr>
          <p:cNvSpPr>
            <a:spLocks noGrp="1"/>
          </p:cNvSpPr>
          <p:nvPr>
            <p:ph type="title"/>
          </p:nvPr>
        </p:nvSpPr>
        <p:spPr/>
        <p:txBody>
          <a:bodyPr/>
          <a:lstStyle/>
          <a:p>
            <a:r>
              <a:rPr lang="en-US" dirty="0"/>
              <a:t>Mental health</a:t>
            </a:r>
          </a:p>
        </p:txBody>
      </p:sp>
      <p:pic>
        <p:nvPicPr>
          <p:cNvPr id="5" name="Content Placeholder 4" descr="A screenshot of a cell phone&#10;&#10;Description automatically generated">
            <a:extLst>
              <a:ext uri="{FF2B5EF4-FFF2-40B4-BE49-F238E27FC236}">
                <a16:creationId xmlns:a16="http://schemas.microsoft.com/office/drawing/2014/main" id="{808F0F90-4E50-2E4F-9F0A-5AEFC770B2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8156" y="1600200"/>
            <a:ext cx="5907687" cy="4421188"/>
          </a:xfrm>
        </p:spPr>
      </p:pic>
    </p:spTree>
    <p:extLst>
      <p:ext uri="{BB962C8B-B14F-4D97-AF65-F5344CB8AC3E}">
        <p14:creationId xmlns:p14="http://schemas.microsoft.com/office/powerpoint/2010/main" val="980014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0B1F4-CD68-434D-BB1A-85AF85BA696F}"/>
              </a:ext>
            </a:extLst>
          </p:cNvPr>
          <p:cNvSpPr>
            <a:spLocks noGrp="1"/>
          </p:cNvSpPr>
          <p:nvPr>
            <p:ph type="title"/>
          </p:nvPr>
        </p:nvSpPr>
        <p:spPr/>
        <p:txBody>
          <a:bodyPr/>
          <a:lstStyle/>
          <a:p>
            <a:r>
              <a:rPr lang="en-US" dirty="0"/>
              <a:t>Mental health (cont’d)</a:t>
            </a:r>
          </a:p>
        </p:txBody>
      </p:sp>
      <p:pic>
        <p:nvPicPr>
          <p:cNvPr id="11" name="Content Placeholder 10" descr="A picture containing table, holding, bird&#10;&#10;Description automatically generated">
            <a:extLst>
              <a:ext uri="{FF2B5EF4-FFF2-40B4-BE49-F238E27FC236}">
                <a16:creationId xmlns:a16="http://schemas.microsoft.com/office/drawing/2014/main" id="{937F1CB8-9F50-5945-A536-C1560EA6F3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11970"/>
            <a:ext cx="8229600" cy="4197648"/>
          </a:xfrm>
        </p:spPr>
      </p:pic>
    </p:spTree>
    <p:extLst>
      <p:ext uri="{BB962C8B-B14F-4D97-AF65-F5344CB8AC3E}">
        <p14:creationId xmlns:p14="http://schemas.microsoft.com/office/powerpoint/2010/main" val="72282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F226-C6B8-2F40-95EE-58D20450D285}"/>
              </a:ext>
            </a:extLst>
          </p:cNvPr>
          <p:cNvSpPr>
            <a:spLocks noGrp="1"/>
          </p:cNvSpPr>
          <p:nvPr>
            <p:ph type="title"/>
          </p:nvPr>
        </p:nvSpPr>
        <p:spPr/>
        <p:txBody>
          <a:bodyPr/>
          <a:lstStyle/>
          <a:p>
            <a:r>
              <a:rPr lang="en-US" dirty="0"/>
              <a:t>Overview (cont’d)</a:t>
            </a:r>
          </a:p>
        </p:txBody>
      </p:sp>
      <p:sp>
        <p:nvSpPr>
          <p:cNvPr id="3" name="Content Placeholder 2">
            <a:extLst>
              <a:ext uri="{FF2B5EF4-FFF2-40B4-BE49-F238E27FC236}">
                <a16:creationId xmlns:a16="http://schemas.microsoft.com/office/drawing/2014/main" id="{75F7536B-B196-EF4E-AD7E-99A219441D96}"/>
              </a:ext>
            </a:extLst>
          </p:cNvPr>
          <p:cNvSpPr>
            <a:spLocks noGrp="1"/>
          </p:cNvSpPr>
          <p:nvPr>
            <p:ph idx="1"/>
          </p:nvPr>
        </p:nvSpPr>
        <p:spPr/>
        <p:txBody>
          <a:bodyPr/>
          <a:lstStyle/>
          <a:p>
            <a:endParaRPr lang="en-US" dirty="0"/>
          </a:p>
          <a:p>
            <a:r>
              <a:rPr lang="en-US" dirty="0"/>
              <a:t>About me.</a:t>
            </a:r>
          </a:p>
          <a:p>
            <a:endParaRPr lang="en-US" dirty="0"/>
          </a:p>
          <a:p>
            <a:r>
              <a:rPr lang="en-US" dirty="0"/>
              <a:t>Genesis of this course.</a:t>
            </a:r>
          </a:p>
          <a:p>
            <a:endParaRPr lang="en-US" dirty="0"/>
          </a:p>
          <a:p>
            <a:r>
              <a:rPr lang="en-US" dirty="0"/>
              <a:t>Thank you Amber </a:t>
            </a:r>
            <a:r>
              <a:rPr lang="en-US" dirty="0" err="1"/>
              <a:t>Heyd</a:t>
            </a:r>
            <a:r>
              <a:rPr lang="en-US" dirty="0"/>
              <a:t>.</a:t>
            </a:r>
          </a:p>
          <a:p>
            <a:pPr marL="0" indent="0">
              <a:buNone/>
            </a:pPr>
            <a:endParaRPr lang="en-US" dirty="0"/>
          </a:p>
          <a:p>
            <a:r>
              <a:rPr lang="en-US" dirty="0"/>
              <a:t>Please try to hold questions until the end of each module.</a:t>
            </a:r>
          </a:p>
          <a:p>
            <a:endParaRPr lang="en-US" dirty="0"/>
          </a:p>
        </p:txBody>
      </p:sp>
    </p:spTree>
    <p:extLst>
      <p:ext uri="{BB962C8B-B14F-4D97-AF65-F5344CB8AC3E}">
        <p14:creationId xmlns:p14="http://schemas.microsoft.com/office/powerpoint/2010/main" val="37083567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D3E2-CA46-094C-A6E0-E65662E76CEE}"/>
              </a:ext>
            </a:extLst>
          </p:cNvPr>
          <p:cNvSpPr>
            <a:spLocks noGrp="1"/>
          </p:cNvSpPr>
          <p:nvPr>
            <p:ph type="title"/>
          </p:nvPr>
        </p:nvSpPr>
        <p:spPr/>
        <p:txBody>
          <a:bodyPr/>
          <a:lstStyle/>
          <a:p>
            <a:r>
              <a:rPr lang="en-US" dirty="0"/>
              <a:t>Victimization</a:t>
            </a:r>
          </a:p>
        </p:txBody>
      </p:sp>
      <p:pic>
        <p:nvPicPr>
          <p:cNvPr id="8" name="Content Placeholder 7" descr="A picture containing bottle, indoor, table, paper&#10;&#10;Description automatically generated">
            <a:extLst>
              <a:ext uri="{FF2B5EF4-FFF2-40B4-BE49-F238E27FC236}">
                <a16:creationId xmlns:a16="http://schemas.microsoft.com/office/drawing/2014/main" id="{45F93AAA-5A28-DA48-BA1D-165A999826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75252"/>
            <a:ext cx="8229600" cy="3671084"/>
          </a:xfrm>
        </p:spPr>
      </p:pic>
    </p:spTree>
    <p:extLst>
      <p:ext uri="{BB962C8B-B14F-4D97-AF65-F5344CB8AC3E}">
        <p14:creationId xmlns:p14="http://schemas.microsoft.com/office/powerpoint/2010/main" val="3165535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1BAE4-7DAB-0E48-8048-D78ED6E87B72}"/>
              </a:ext>
            </a:extLst>
          </p:cNvPr>
          <p:cNvSpPr>
            <a:spLocks noGrp="1"/>
          </p:cNvSpPr>
          <p:nvPr>
            <p:ph type="title"/>
          </p:nvPr>
        </p:nvSpPr>
        <p:spPr/>
        <p:txBody>
          <a:bodyPr/>
          <a:lstStyle/>
          <a:p>
            <a:r>
              <a:rPr lang="en-US" dirty="0"/>
              <a:t>Compared w general pop.</a:t>
            </a:r>
          </a:p>
        </p:txBody>
      </p:sp>
      <p:pic>
        <p:nvPicPr>
          <p:cNvPr id="8" name="Content Placeholder 7" descr="A picture containing bird&#10;&#10;Description automatically generated">
            <a:extLst>
              <a:ext uri="{FF2B5EF4-FFF2-40B4-BE49-F238E27FC236}">
                <a16:creationId xmlns:a16="http://schemas.microsoft.com/office/drawing/2014/main" id="{CF469A3D-90A9-B741-BBE8-818564BF50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188" y="1600200"/>
            <a:ext cx="7025623" cy="4421188"/>
          </a:xfrm>
        </p:spPr>
      </p:pic>
    </p:spTree>
    <p:extLst>
      <p:ext uri="{BB962C8B-B14F-4D97-AF65-F5344CB8AC3E}">
        <p14:creationId xmlns:p14="http://schemas.microsoft.com/office/powerpoint/2010/main" val="3062347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F684-3712-A843-98DA-AC23E81E960A}"/>
              </a:ext>
            </a:extLst>
          </p:cNvPr>
          <p:cNvSpPr>
            <a:spLocks noGrp="1"/>
          </p:cNvSpPr>
          <p:nvPr>
            <p:ph type="title"/>
          </p:nvPr>
        </p:nvSpPr>
        <p:spPr/>
        <p:txBody>
          <a:bodyPr/>
          <a:lstStyle/>
          <a:p>
            <a:r>
              <a:rPr lang="en-US" dirty="0"/>
              <a:t>Pain</a:t>
            </a:r>
          </a:p>
        </p:txBody>
      </p:sp>
      <p:pic>
        <p:nvPicPr>
          <p:cNvPr id="5" name="Content Placeholder 4" descr="A screenshot of a cell phone&#10;&#10;Description automatically generated">
            <a:extLst>
              <a:ext uri="{FF2B5EF4-FFF2-40B4-BE49-F238E27FC236}">
                <a16:creationId xmlns:a16="http://schemas.microsoft.com/office/drawing/2014/main" id="{AF57C33C-6D60-B84A-9898-0BBE5C82C4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4204" y="1600200"/>
            <a:ext cx="5635591" cy="4421188"/>
          </a:xfrm>
        </p:spPr>
      </p:pic>
    </p:spTree>
    <p:extLst>
      <p:ext uri="{BB962C8B-B14F-4D97-AF65-F5344CB8AC3E}">
        <p14:creationId xmlns:p14="http://schemas.microsoft.com/office/powerpoint/2010/main" val="1356142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4E58-542B-D272-A117-7D03D5D8F1D0}"/>
              </a:ext>
            </a:extLst>
          </p:cNvPr>
          <p:cNvSpPr>
            <a:spLocks noGrp="1"/>
          </p:cNvSpPr>
          <p:nvPr>
            <p:ph type="title"/>
          </p:nvPr>
        </p:nvSpPr>
        <p:spPr/>
        <p:txBody>
          <a:bodyPr/>
          <a:lstStyle/>
          <a:p>
            <a:r>
              <a:rPr lang="en-US" dirty="0"/>
              <a:t>Mortality</a:t>
            </a:r>
          </a:p>
        </p:txBody>
      </p:sp>
      <p:sp>
        <p:nvSpPr>
          <p:cNvPr id="3" name="Content Placeholder 2">
            <a:extLst>
              <a:ext uri="{FF2B5EF4-FFF2-40B4-BE49-F238E27FC236}">
                <a16:creationId xmlns:a16="http://schemas.microsoft.com/office/drawing/2014/main" id="{A4BEDB82-F526-2CE1-010C-1C5050FABB86}"/>
              </a:ext>
            </a:extLst>
          </p:cNvPr>
          <p:cNvSpPr>
            <a:spLocks noGrp="1"/>
          </p:cNvSpPr>
          <p:nvPr>
            <p:ph idx="1"/>
          </p:nvPr>
        </p:nvSpPr>
        <p:spPr/>
        <p:txBody>
          <a:bodyPr/>
          <a:lstStyle/>
          <a:p>
            <a:pPr marL="0" indent="0">
              <a:buNone/>
            </a:pPr>
            <a:endParaRPr lang="en-US" dirty="0"/>
          </a:p>
          <a:p>
            <a:pPr marL="0" indent="0">
              <a:buNone/>
            </a:pPr>
            <a:r>
              <a:rPr lang="en-US" dirty="0"/>
              <a:t>“Homeless people in their forties and fifties often develop health disabilities that are more commonly seen only in people who are decades older.”</a:t>
            </a:r>
          </a:p>
          <a:p>
            <a:pPr marL="0" indent="0">
              <a:buNone/>
            </a:pPr>
            <a:endParaRPr lang="en-US" dirty="0"/>
          </a:p>
          <a:p>
            <a:pPr marL="0" indent="0">
              <a:buNone/>
            </a:pPr>
            <a:r>
              <a:rPr lang="en-US" dirty="0"/>
              <a:t>				— Stephen Hwang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3384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B5F6-8C5F-49F2-7ECB-104B9C22D0F9}"/>
              </a:ext>
            </a:extLst>
          </p:cNvPr>
          <p:cNvSpPr>
            <a:spLocks noGrp="1"/>
          </p:cNvSpPr>
          <p:nvPr>
            <p:ph type="title"/>
          </p:nvPr>
        </p:nvSpPr>
        <p:spPr/>
        <p:txBody>
          <a:bodyPr/>
          <a:lstStyle/>
          <a:p>
            <a:r>
              <a:rPr lang="en-US" dirty="0"/>
              <a:t>Contributing factors</a:t>
            </a:r>
          </a:p>
        </p:txBody>
      </p:sp>
      <p:sp>
        <p:nvSpPr>
          <p:cNvPr id="3" name="Content Placeholder 2">
            <a:extLst>
              <a:ext uri="{FF2B5EF4-FFF2-40B4-BE49-F238E27FC236}">
                <a16:creationId xmlns:a16="http://schemas.microsoft.com/office/drawing/2014/main" id="{1AFE5B33-D65B-1A4B-DEE6-6ECEEAF38210}"/>
              </a:ext>
            </a:extLst>
          </p:cNvPr>
          <p:cNvSpPr>
            <a:spLocks noGrp="1"/>
          </p:cNvSpPr>
          <p:nvPr>
            <p:ph idx="1"/>
          </p:nvPr>
        </p:nvSpPr>
        <p:spPr/>
        <p:txBody>
          <a:bodyPr/>
          <a:lstStyle/>
          <a:p>
            <a:endParaRPr lang="en-US" dirty="0"/>
          </a:p>
          <a:p>
            <a:r>
              <a:rPr lang="en-US" dirty="0"/>
              <a:t>Low income</a:t>
            </a:r>
          </a:p>
          <a:p>
            <a:endParaRPr lang="en-US" dirty="0"/>
          </a:p>
          <a:p>
            <a:r>
              <a:rPr lang="en-US" dirty="0"/>
              <a:t>Trauma</a:t>
            </a:r>
          </a:p>
          <a:p>
            <a:endParaRPr lang="en-US" dirty="0"/>
          </a:p>
          <a:p>
            <a:r>
              <a:rPr lang="en-US" dirty="0"/>
              <a:t>Exposure to the elements</a:t>
            </a:r>
          </a:p>
          <a:p>
            <a:endParaRPr lang="en-US" dirty="0"/>
          </a:p>
          <a:p>
            <a:r>
              <a:rPr lang="en-US" dirty="0"/>
              <a:t>Congregate living</a:t>
            </a:r>
          </a:p>
        </p:txBody>
      </p:sp>
    </p:spTree>
    <p:extLst>
      <p:ext uri="{BB962C8B-B14F-4D97-AF65-F5344CB8AC3E}">
        <p14:creationId xmlns:p14="http://schemas.microsoft.com/office/powerpoint/2010/main" val="4006407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62D7-22D4-2585-480A-DFE136F6C334}"/>
              </a:ext>
            </a:extLst>
          </p:cNvPr>
          <p:cNvSpPr>
            <a:spLocks noGrp="1"/>
          </p:cNvSpPr>
          <p:nvPr>
            <p:ph type="title"/>
          </p:nvPr>
        </p:nvSpPr>
        <p:spPr/>
        <p:txBody>
          <a:bodyPr/>
          <a:lstStyle/>
          <a:p>
            <a:r>
              <a:rPr lang="en-US" dirty="0"/>
              <a:t>Contributing factors (cont’d)</a:t>
            </a:r>
          </a:p>
        </p:txBody>
      </p:sp>
      <p:sp>
        <p:nvSpPr>
          <p:cNvPr id="3" name="Content Placeholder 2">
            <a:extLst>
              <a:ext uri="{FF2B5EF4-FFF2-40B4-BE49-F238E27FC236}">
                <a16:creationId xmlns:a16="http://schemas.microsoft.com/office/drawing/2014/main" id="{120E15D2-4EA2-A7E4-CE68-0971D3752029}"/>
              </a:ext>
            </a:extLst>
          </p:cNvPr>
          <p:cNvSpPr>
            <a:spLocks noGrp="1"/>
          </p:cNvSpPr>
          <p:nvPr>
            <p:ph idx="1"/>
          </p:nvPr>
        </p:nvSpPr>
        <p:spPr/>
        <p:txBody>
          <a:bodyPr/>
          <a:lstStyle/>
          <a:p>
            <a:endParaRPr lang="en-US" dirty="0"/>
          </a:p>
          <a:p>
            <a:r>
              <a:rPr lang="en-US" dirty="0"/>
              <a:t>Sleep deprivation</a:t>
            </a:r>
          </a:p>
          <a:p>
            <a:endParaRPr lang="en-US" dirty="0"/>
          </a:p>
          <a:p>
            <a:r>
              <a:rPr lang="en-US" dirty="0"/>
              <a:t>Theft and assault</a:t>
            </a:r>
          </a:p>
          <a:p>
            <a:endParaRPr lang="en-US" dirty="0"/>
          </a:p>
          <a:p>
            <a:r>
              <a:rPr lang="en-US" dirty="0"/>
              <a:t>Lack of primary care</a:t>
            </a:r>
          </a:p>
          <a:p>
            <a:endParaRPr lang="en-US" dirty="0"/>
          </a:p>
          <a:p>
            <a:r>
              <a:rPr lang="en-US" dirty="0"/>
              <a:t>Lack of health insurance</a:t>
            </a:r>
          </a:p>
        </p:txBody>
      </p:sp>
    </p:spTree>
    <p:extLst>
      <p:ext uri="{BB962C8B-B14F-4D97-AF65-F5344CB8AC3E}">
        <p14:creationId xmlns:p14="http://schemas.microsoft.com/office/powerpoint/2010/main" val="1046276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E1811-2011-B2D5-CF19-B3D21063C4C3}"/>
              </a:ext>
            </a:extLst>
          </p:cNvPr>
          <p:cNvSpPr>
            <a:spLocks noGrp="1"/>
          </p:cNvSpPr>
          <p:nvPr>
            <p:ph type="title"/>
          </p:nvPr>
        </p:nvSpPr>
        <p:spPr/>
        <p:txBody>
          <a:bodyPr/>
          <a:lstStyle/>
          <a:p>
            <a:r>
              <a:rPr lang="en-US" dirty="0"/>
              <a:t>Contributing factors (cont’d)</a:t>
            </a:r>
          </a:p>
        </p:txBody>
      </p:sp>
      <p:sp>
        <p:nvSpPr>
          <p:cNvPr id="3" name="Content Placeholder 2">
            <a:extLst>
              <a:ext uri="{FF2B5EF4-FFF2-40B4-BE49-F238E27FC236}">
                <a16:creationId xmlns:a16="http://schemas.microsoft.com/office/drawing/2014/main" id="{66F43F71-51E1-1090-681C-F728286C5A28}"/>
              </a:ext>
            </a:extLst>
          </p:cNvPr>
          <p:cNvSpPr>
            <a:spLocks noGrp="1"/>
          </p:cNvSpPr>
          <p:nvPr>
            <p:ph idx="1"/>
          </p:nvPr>
        </p:nvSpPr>
        <p:spPr/>
        <p:txBody>
          <a:bodyPr/>
          <a:lstStyle/>
          <a:p>
            <a:endParaRPr lang="en-US" dirty="0"/>
          </a:p>
          <a:p>
            <a:r>
              <a:rPr lang="en-US" dirty="0"/>
              <a:t>Inappropriate discharge planning</a:t>
            </a:r>
          </a:p>
          <a:p>
            <a:endParaRPr lang="en-US" dirty="0"/>
          </a:p>
          <a:p>
            <a:r>
              <a:rPr lang="en-US" dirty="0"/>
              <a:t>Stigma</a:t>
            </a:r>
          </a:p>
        </p:txBody>
      </p:sp>
    </p:spTree>
    <p:extLst>
      <p:ext uri="{BB962C8B-B14F-4D97-AF65-F5344CB8AC3E}">
        <p14:creationId xmlns:p14="http://schemas.microsoft.com/office/powerpoint/2010/main" val="717356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C42B-A9B6-BFF8-5E03-752FAFDEF2F6}"/>
              </a:ext>
            </a:extLst>
          </p:cNvPr>
          <p:cNvSpPr>
            <a:spLocks noGrp="1"/>
          </p:cNvSpPr>
          <p:nvPr>
            <p:ph type="title"/>
          </p:nvPr>
        </p:nvSpPr>
        <p:spPr/>
        <p:txBody>
          <a:bodyPr/>
          <a:lstStyle/>
          <a:p>
            <a:r>
              <a:rPr lang="en-US" dirty="0"/>
              <a:t>Promising practices</a:t>
            </a:r>
          </a:p>
        </p:txBody>
      </p:sp>
      <p:sp>
        <p:nvSpPr>
          <p:cNvPr id="3" name="Content Placeholder 2">
            <a:extLst>
              <a:ext uri="{FF2B5EF4-FFF2-40B4-BE49-F238E27FC236}">
                <a16:creationId xmlns:a16="http://schemas.microsoft.com/office/drawing/2014/main" id="{C034F4DD-1BE0-770E-B625-387C87069158}"/>
              </a:ext>
            </a:extLst>
          </p:cNvPr>
          <p:cNvSpPr>
            <a:spLocks noGrp="1"/>
          </p:cNvSpPr>
          <p:nvPr>
            <p:ph idx="1"/>
          </p:nvPr>
        </p:nvSpPr>
        <p:spPr/>
        <p:txBody>
          <a:bodyPr/>
          <a:lstStyle/>
          <a:p>
            <a:r>
              <a:rPr lang="en-US" dirty="0"/>
              <a:t>Medical respite</a:t>
            </a:r>
          </a:p>
          <a:p>
            <a:endParaRPr lang="en-US" dirty="0"/>
          </a:p>
          <a:p>
            <a:r>
              <a:rPr lang="en-US" dirty="0"/>
              <a:t>Case management</a:t>
            </a:r>
          </a:p>
          <a:p>
            <a:endParaRPr lang="en-US" dirty="0"/>
          </a:p>
          <a:p>
            <a:r>
              <a:rPr lang="en-US" dirty="0"/>
              <a:t>Harm reduction</a:t>
            </a:r>
          </a:p>
          <a:p>
            <a:endParaRPr lang="en-US" dirty="0"/>
          </a:p>
          <a:p>
            <a:r>
              <a:rPr lang="en-US" dirty="0"/>
              <a:t>Health care at emergency facilities</a:t>
            </a:r>
          </a:p>
          <a:p>
            <a:endParaRPr lang="en-US" dirty="0"/>
          </a:p>
          <a:p>
            <a:r>
              <a:rPr lang="en-US" dirty="0"/>
              <a:t>Improved hospital discharge</a:t>
            </a:r>
          </a:p>
          <a:p>
            <a:endParaRPr lang="en-US" dirty="0"/>
          </a:p>
        </p:txBody>
      </p:sp>
    </p:spTree>
    <p:extLst>
      <p:ext uri="{BB962C8B-B14F-4D97-AF65-F5344CB8AC3E}">
        <p14:creationId xmlns:p14="http://schemas.microsoft.com/office/powerpoint/2010/main" val="1744871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1E8B-38EE-5137-CC08-8F57FF1BB1E4}"/>
              </a:ext>
            </a:extLst>
          </p:cNvPr>
          <p:cNvSpPr>
            <a:spLocks noGrp="1"/>
          </p:cNvSpPr>
          <p:nvPr>
            <p:ph type="title"/>
          </p:nvPr>
        </p:nvSpPr>
        <p:spPr/>
        <p:txBody>
          <a:bodyPr/>
          <a:lstStyle/>
          <a:p>
            <a:r>
              <a:rPr lang="en-US" dirty="0"/>
              <a:t>Further reading</a:t>
            </a:r>
          </a:p>
        </p:txBody>
      </p:sp>
      <p:pic>
        <p:nvPicPr>
          <p:cNvPr id="5" name="Content Placeholder 4" descr="A close-up of a book&#10;&#10;Description automatically generated with low confidence">
            <a:extLst>
              <a:ext uri="{FF2B5EF4-FFF2-40B4-BE49-F238E27FC236}">
                <a16:creationId xmlns:a16="http://schemas.microsoft.com/office/drawing/2014/main" id="{110572C2-183A-1640-B803-4815EECE84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2028"/>
            <a:ext cx="8229600" cy="4277532"/>
          </a:xfrm>
        </p:spPr>
      </p:pic>
    </p:spTree>
    <p:extLst>
      <p:ext uri="{BB962C8B-B14F-4D97-AF65-F5344CB8AC3E}">
        <p14:creationId xmlns:p14="http://schemas.microsoft.com/office/powerpoint/2010/main" val="2496883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057C-D0E9-6C49-883F-6E40302A495A}"/>
              </a:ext>
            </a:extLst>
          </p:cNvPr>
          <p:cNvSpPr>
            <a:spLocks noGrp="1"/>
          </p:cNvSpPr>
          <p:nvPr>
            <p:ph type="title"/>
          </p:nvPr>
        </p:nvSpPr>
        <p:spPr/>
        <p:txBody>
          <a:bodyPr/>
          <a:lstStyle/>
          <a:p>
            <a:r>
              <a:rPr lang="en-US" dirty="0"/>
              <a:t>End of Module</a:t>
            </a:r>
          </a:p>
        </p:txBody>
      </p:sp>
      <p:sp>
        <p:nvSpPr>
          <p:cNvPr id="3" name="Content Placeholder 2">
            <a:extLst>
              <a:ext uri="{FF2B5EF4-FFF2-40B4-BE49-F238E27FC236}">
                <a16:creationId xmlns:a16="http://schemas.microsoft.com/office/drawing/2014/main" id="{7F505A10-BB88-2940-A2F6-DD3FD898F8F0}"/>
              </a:ext>
            </a:extLst>
          </p:cNvPr>
          <p:cNvSpPr>
            <a:spLocks noGrp="1"/>
          </p:cNvSpPr>
          <p:nvPr>
            <p:ph idx="1"/>
          </p:nvPr>
        </p:nvSpPr>
        <p:spPr/>
        <p:txBody>
          <a:bodyPr/>
          <a:lstStyle/>
          <a:p>
            <a:endParaRPr lang="en-US" dirty="0"/>
          </a:p>
          <a:p>
            <a:r>
              <a:rPr lang="en-US"/>
              <a:t>What’s on your mind?</a:t>
            </a:r>
          </a:p>
        </p:txBody>
      </p:sp>
    </p:spTree>
    <p:extLst>
      <p:ext uri="{BB962C8B-B14F-4D97-AF65-F5344CB8AC3E}">
        <p14:creationId xmlns:p14="http://schemas.microsoft.com/office/powerpoint/2010/main" val="387577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BD390-3C4C-5A43-8AA3-D4ED63C74E2A}"/>
              </a:ext>
            </a:extLst>
          </p:cNvPr>
          <p:cNvSpPr>
            <a:spLocks noGrp="1"/>
          </p:cNvSpPr>
          <p:nvPr>
            <p:ph type="title"/>
          </p:nvPr>
        </p:nvSpPr>
        <p:spPr/>
        <p:txBody>
          <a:bodyPr/>
          <a:lstStyle/>
          <a:p>
            <a:r>
              <a:rPr lang="en-US" dirty="0"/>
              <a:t>Overview (cont’d)</a:t>
            </a:r>
          </a:p>
        </p:txBody>
      </p:sp>
      <p:sp>
        <p:nvSpPr>
          <p:cNvPr id="3" name="Content Placeholder 2">
            <a:extLst>
              <a:ext uri="{FF2B5EF4-FFF2-40B4-BE49-F238E27FC236}">
                <a16:creationId xmlns:a16="http://schemas.microsoft.com/office/drawing/2014/main" id="{05063FE2-A8E1-CA4D-9ECD-0EF3369DB2A9}"/>
              </a:ext>
            </a:extLst>
          </p:cNvPr>
          <p:cNvSpPr>
            <a:spLocks noGrp="1"/>
          </p:cNvSpPr>
          <p:nvPr>
            <p:ph idx="1"/>
          </p:nvPr>
        </p:nvSpPr>
        <p:spPr/>
        <p:txBody>
          <a:bodyPr/>
          <a:lstStyle/>
          <a:p>
            <a:endParaRPr lang="en-US" dirty="0"/>
          </a:p>
          <a:p>
            <a:r>
              <a:rPr lang="en-US" dirty="0"/>
              <a:t>Please feel free to email me after the course with any follow up questions (e.g., can you tell me more about X, or can you send me resources on Y?).</a:t>
            </a:r>
          </a:p>
          <a:p>
            <a:endParaRPr lang="en-US" dirty="0"/>
          </a:p>
          <a:p>
            <a:r>
              <a:rPr lang="en-US" u="sng" dirty="0"/>
              <a:t>Email</a:t>
            </a:r>
            <a:r>
              <a:rPr lang="en-US" dirty="0"/>
              <a:t>: </a:t>
            </a:r>
            <a:r>
              <a:rPr lang="en-US" dirty="0">
                <a:hlinkClick r:id="rId2"/>
              </a:rPr>
              <a:t>falvo.nicholas@gmail.com</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4850471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nvPr>
        </p:nvSpPr>
        <p:spPr/>
        <p:txBody>
          <a:bodyPr/>
          <a:lstStyle/>
          <a:p>
            <a:pPr algn="ctr" fontAlgn="auto">
              <a:spcAft>
                <a:spcPts val="0"/>
              </a:spcAft>
              <a:defRPr/>
            </a:pPr>
            <a:br>
              <a:rPr lang="en-US" dirty="0">
                <a:ea typeface="+mj-ea"/>
                <a:cs typeface="+mj-cs"/>
              </a:rPr>
            </a:br>
            <a:br>
              <a:rPr lang="en-US" dirty="0">
                <a:ea typeface="+mj-ea"/>
                <a:cs typeface="+mj-cs"/>
              </a:rPr>
            </a:br>
            <a:br>
              <a:rPr lang="en-US" dirty="0">
                <a:ea typeface="+mj-ea"/>
                <a:cs typeface="+mj-cs"/>
              </a:rPr>
            </a:br>
            <a:r>
              <a:rPr lang="en-US" sz="4400" dirty="0"/>
              <a:t>the national housing strategy and </a:t>
            </a:r>
            <a:br>
              <a:rPr lang="en-US" sz="4400" dirty="0"/>
            </a:br>
            <a:r>
              <a:rPr lang="en-US" sz="4400" dirty="0"/>
              <a:t>reaching home</a:t>
            </a:r>
            <a:endParaRPr lang="en-US"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nvPr>
        </p:nvSpPr>
        <p:spPr>
          <a:xfrm>
            <a:off x="685800" y="3505200"/>
            <a:ext cx="7630616" cy="2804120"/>
          </a:xfrm>
        </p:spPr>
        <p:txBody>
          <a:bodyPr rtlCol="0">
            <a:normAutofit lnSpcReduction="10000"/>
          </a:bodyPr>
          <a:lstStyle/>
          <a:p>
            <a:pPr algn="ctr" fontAlgn="auto">
              <a:spcAft>
                <a:spcPts val="0"/>
              </a:spcAft>
              <a:defRPr/>
            </a:pPr>
            <a:r>
              <a:rPr lang="en-US" sz="2000" b="1" dirty="0">
                <a:ea typeface="+mn-ea"/>
                <a:cs typeface="+mn-cs"/>
              </a:rPr>
              <a:t>By Nick </a:t>
            </a:r>
            <a:r>
              <a:rPr lang="en-US" sz="2000" b="1" dirty="0" err="1">
                <a:ea typeface="+mn-ea"/>
                <a:cs typeface="+mn-cs"/>
              </a:rPr>
              <a:t>Falvo</a:t>
            </a:r>
            <a:r>
              <a:rPr lang="en-US" sz="2000" b="1" dirty="0">
                <a:ea typeface="+mn-ea"/>
                <a:cs typeface="+mn-cs"/>
              </a:rPr>
              <a:t>, PhD</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Homelessness 101</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Prepared for </a:t>
            </a:r>
          </a:p>
          <a:p>
            <a:pPr algn="ctr" fontAlgn="auto">
              <a:spcAft>
                <a:spcPts val="0"/>
              </a:spcAft>
              <a:defRPr/>
            </a:pPr>
            <a:r>
              <a:rPr lang="en-US" sz="2000" dirty="0">
                <a:ea typeface="+mn-ea"/>
                <a:cs typeface="+mn-cs"/>
              </a:rPr>
              <a:t>Healthcare Excellence Canada</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Oct 8-9, 2024</a:t>
            </a:r>
          </a:p>
          <a:p>
            <a:pPr algn="ctr" fontAlgn="auto">
              <a:spcAft>
                <a:spcPts val="0"/>
              </a:spcAft>
              <a:defRPr/>
            </a:pPr>
            <a:endParaRPr lang="en-US" sz="2000" dirty="0">
              <a:ea typeface="+mn-ea"/>
              <a:cs typeface="+mn-cs"/>
            </a:endParaRPr>
          </a:p>
          <a:p>
            <a:pPr fontAlgn="auto">
              <a:spcAft>
                <a:spcPts val="0"/>
              </a:spcAft>
              <a:defRPr/>
            </a:pPr>
            <a:endParaRPr lang="en-US" sz="1800" b="1" dirty="0">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0C3E-35F0-364F-8A72-434C9DF76D2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64FA468-654E-564C-B557-47D7A64F9366}"/>
              </a:ext>
            </a:extLst>
          </p:cNvPr>
          <p:cNvSpPr>
            <a:spLocks noGrp="1"/>
          </p:cNvSpPr>
          <p:nvPr>
            <p:ph idx="1"/>
          </p:nvPr>
        </p:nvSpPr>
        <p:spPr/>
        <p:txBody>
          <a:bodyPr/>
          <a:lstStyle/>
          <a:p>
            <a:pPr marL="0" indent="0">
              <a:buNone/>
            </a:pPr>
            <a:endParaRPr lang="en-US" dirty="0"/>
          </a:p>
          <a:p>
            <a:r>
              <a:rPr lang="en-US" dirty="0"/>
              <a:t>The NHS</a:t>
            </a:r>
          </a:p>
          <a:p>
            <a:endParaRPr lang="en-US" dirty="0"/>
          </a:p>
          <a:p>
            <a:r>
              <a:rPr lang="en-US" dirty="0"/>
              <a:t>Reaching Home</a:t>
            </a:r>
          </a:p>
          <a:p>
            <a:endParaRPr lang="en-US" dirty="0"/>
          </a:p>
          <a:p>
            <a:r>
              <a:rPr lang="en-US" dirty="0"/>
              <a:t>COVID responses</a:t>
            </a:r>
          </a:p>
          <a:p>
            <a:endParaRPr lang="en-US" dirty="0"/>
          </a:p>
          <a:p>
            <a:r>
              <a:rPr lang="en-US" dirty="0"/>
              <a:t>Recent federal budgets</a:t>
            </a:r>
          </a:p>
        </p:txBody>
      </p:sp>
    </p:spTree>
    <p:extLst>
      <p:ext uri="{BB962C8B-B14F-4D97-AF65-F5344CB8AC3E}">
        <p14:creationId xmlns:p14="http://schemas.microsoft.com/office/powerpoint/2010/main" val="2975316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3938-067A-804D-B75A-F464D14F8D22}"/>
              </a:ext>
            </a:extLst>
          </p:cNvPr>
          <p:cNvSpPr>
            <a:spLocks noGrp="1"/>
          </p:cNvSpPr>
          <p:nvPr>
            <p:ph type="title"/>
          </p:nvPr>
        </p:nvSpPr>
        <p:spPr/>
        <p:txBody>
          <a:bodyPr/>
          <a:lstStyle/>
          <a:p>
            <a:r>
              <a:rPr lang="en-US" dirty="0"/>
              <a:t>The funding landscape</a:t>
            </a:r>
          </a:p>
        </p:txBody>
      </p:sp>
      <p:sp>
        <p:nvSpPr>
          <p:cNvPr id="3" name="Content Placeholder 2">
            <a:extLst>
              <a:ext uri="{FF2B5EF4-FFF2-40B4-BE49-F238E27FC236}">
                <a16:creationId xmlns:a16="http://schemas.microsoft.com/office/drawing/2014/main" id="{4650B986-BCB1-4440-8A8A-36C22950F392}"/>
              </a:ext>
            </a:extLst>
          </p:cNvPr>
          <p:cNvSpPr>
            <a:spLocks noGrp="1"/>
          </p:cNvSpPr>
          <p:nvPr>
            <p:ph idx="1"/>
          </p:nvPr>
        </p:nvSpPr>
        <p:spPr/>
        <p:txBody>
          <a:bodyPr/>
          <a:lstStyle/>
          <a:p>
            <a:endParaRPr lang="en-US" dirty="0"/>
          </a:p>
          <a:p>
            <a:r>
              <a:rPr lang="en-US" dirty="0"/>
              <a:t>Across Canada, federal funding for homelessness remains rather modest. </a:t>
            </a:r>
          </a:p>
          <a:p>
            <a:endParaRPr lang="en-US" dirty="0"/>
          </a:p>
          <a:p>
            <a:r>
              <a:rPr lang="en-US" dirty="0"/>
              <a:t>Prior to COVID, for each $1 invested federally, $13 was invested by other sources (mostly provincial and municipal dollars). </a:t>
            </a:r>
          </a:p>
          <a:p>
            <a:endParaRPr lang="en-US" dirty="0"/>
          </a:p>
          <a:p>
            <a:r>
              <a:rPr lang="en-US" dirty="0"/>
              <a:t>What’s more, less than 10% of new funding under the NHS has been earmarked towards the Trudeau government’s goal of ending chronic homelessness. </a:t>
            </a:r>
          </a:p>
        </p:txBody>
      </p:sp>
    </p:spTree>
    <p:extLst>
      <p:ext uri="{BB962C8B-B14F-4D97-AF65-F5344CB8AC3E}">
        <p14:creationId xmlns:p14="http://schemas.microsoft.com/office/powerpoint/2010/main" val="201613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00F0-042F-0044-B488-19E4DFEA7005}"/>
              </a:ext>
            </a:extLst>
          </p:cNvPr>
          <p:cNvSpPr>
            <a:spLocks noGrp="1"/>
          </p:cNvSpPr>
          <p:nvPr>
            <p:ph type="title"/>
          </p:nvPr>
        </p:nvSpPr>
        <p:spPr/>
        <p:txBody>
          <a:bodyPr/>
          <a:lstStyle/>
          <a:p>
            <a:r>
              <a:rPr lang="en-US" dirty="0"/>
              <a:t>The funding landscape (cont’d)</a:t>
            </a:r>
          </a:p>
        </p:txBody>
      </p:sp>
      <p:sp>
        <p:nvSpPr>
          <p:cNvPr id="3" name="Content Placeholder 2">
            <a:extLst>
              <a:ext uri="{FF2B5EF4-FFF2-40B4-BE49-F238E27FC236}">
                <a16:creationId xmlns:a16="http://schemas.microsoft.com/office/drawing/2014/main" id="{DE234E0C-4B80-9E47-9DE7-3B6EE038E44A}"/>
              </a:ext>
            </a:extLst>
          </p:cNvPr>
          <p:cNvSpPr>
            <a:spLocks noGrp="1"/>
          </p:cNvSpPr>
          <p:nvPr>
            <p:ph idx="1"/>
          </p:nvPr>
        </p:nvSpPr>
        <p:spPr/>
        <p:txBody>
          <a:bodyPr/>
          <a:lstStyle/>
          <a:p>
            <a:endParaRPr lang="en-US" dirty="0"/>
          </a:p>
          <a:p>
            <a:r>
              <a:rPr lang="en-US" dirty="0"/>
              <a:t>In the 2016 federal budget, the Trudeau govt announced substantial (but time-limited) increases in funding for housing and homelessness. </a:t>
            </a:r>
          </a:p>
          <a:p>
            <a:endParaRPr lang="en-US" dirty="0"/>
          </a:p>
          <a:p>
            <a:r>
              <a:rPr lang="en-US" dirty="0"/>
              <a:t>Then, the National Housing Strategy was unveiled in 2017.</a:t>
            </a:r>
          </a:p>
        </p:txBody>
      </p:sp>
    </p:spTree>
    <p:extLst>
      <p:ext uri="{BB962C8B-B14F-4D97-AF65-F5344CB8AC3E}">
        <p14:creationId xmlns:p14="http://schemas.microsoft.com/office/powerpoint/2010/main" val="20522849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345E-F6B1-1442-8DEA-797DF016E52A}"/>
              </a:ext>
            </a:extLst>
          </p:cNvPr>
          <p:cNvSpPr>
            <a:spLocks noGrp="1"/>
          </p:cNvSpPr>
          <p:nvPr>
            <p:ph type="title"/>
          </p:nvPr>
        </p:nvSpPr>
        <p:spPr/>
        <p:txBody>
          <a:bodyPr/>
          <a:lstStyle/>
          <a:p>
            <a:r>
              <a:rPr lang="en-US" dirty="0"/>
              <a:t>National Housing Strategy</a:t>
            </a:r>
          </a:p>
        </p:txBody>
      </p:sp>
      <p:sp>
        <p:nvSpPr>
          <p:cNvPr id="3" name="Content Placeholder 2">
            <a:extLst>
              <a:ext uri="{FF2B5EF4-FFF2-40B4-BE49-F238E27FC236}">
                <a16:creationId xmlns:a16="http://schemas.microsoft.com/office/drawing/2014/main" id="{27EE4737-0BBB-5E43-B00F-705229F211D5}"/>
              </a:ext>
            </a:extLst>
          </p:cNvPr>
          <p:cNvSpPr>
            <a:spLocks noGrp="1"/>
          </p:cNvSpPr>
          <p:nvPr>
            <p:ph idx="1"/>
          </p:nvPr>
        </p:nvSpPr>
        <p:spPr/>
        <p:txBody>
          <a:bodyPr/>
          <a:lstStyle/>
          <a:p>
            <a:endParaRPr lang="en-US" dirty="0"/>
          </a:p>
          <a:p>
            <a:r>
              <a:rPr lang="en-US" dirty="0"/>
              <a:t>Not a very large focus on homelessness per se.</a:t>
            </a:r>
          </a:p>
          <a:p>
            <a:endParaRPr lang="en-US" dirty="0"/>
          </a:p>
          <a:p>
            <a:r>
              <a:rPr lang="en-US" dirty="0"/>
              <a:t>Less than 10% of new funding under the NHS has been earmarked towards the Trudeau government’s goal of ending chronic homelessness. </a:t>
            </a:r>
          </a:p>
          <a:p>
            <a:endParaRPr lang="en-US" dirty="0"/>
          </a:p>
        </p:txBody>
      </p:sp>
    </p:spTree>
    <p:extLst>
      <p:ext uri="{BB962C8B-B14F-4D97-AF65-F5344CB8AC3E}">
        <p14:creationId xmlns:p14="http://schemas.microsoft.com/office/powerpoint/2010/main" val="11811988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7D47-2C4F-BD1F-61DC-CBECDD13729E}"/>
              </a:ext>
            </a:extLst>
          </p:cNvPr>
          <p:cNvSpPr>
            <a:spLocks noGrp="1"/>
          </p:cNvSpPr>
          <p:nvPr>
            <p:ph type="title"/>
          </p:nvPr>
        </p:nvSpPr>
        <p:spPr/>
        <p:txBody>
          <a:bodyPr/>
          <a:lstStyle/>
          <a:p>
            <a:r>
              <a:rPr lang="en-US" dirty="0"/>
              <a:t>National Housing Strategy (cont’d)</a:t>
            </a:r>
          </a:p>
        </p:txBody>
      </p:sp>
      <p:sp>
        <p:nvSpPr>
          <p:cNvPr id="3" name="Content Placeholder 2">
            <a:extLst>
              <a:ext uri="{FF2B5EF4-FFF2-40B4-BE49-F238E27FC236}">
                <a16:creationId xmlns:a16="http://schemas.microsoft.com/office/drawing/2014/main" id="{1F24AB51-2B8C-C290-C099-ED1B237B3AFF}"/>
              </a:ext>
            </a:extLst>
          </p:cNvPr>
          <p:cNvSpPr>
            <a:spLocks noGrp="1"/>
          </p:cNvSpPr>
          <p:nvPr>
            <p:ph idx="1"/>
          </p:nvPr>
        </p:nvSpPr>
        <p:spPr/>
        <p:txBody>
          <a:bodyPr/>
          <a:lstStyle/>
          <a:p>
            <a:endParaRPr lang="en-US" dirty="0"/>
          </a:p>
          <a:p>
            <a:r>
              <a:rPr lang="en-US" dirty="0"/>
              <a:t>The NHS did set the goal of a 50% reduction in chronic homelessness over 10 years—a subsequent Throne Speech then upped that to 100%.</a:t>
            </a:r>
          </a:p>
          <a:p>
            <a:pPr marL="0" indent="0">
              <a:buNone/>
            </a:pPr>
            <a:endParaRPr lang="en-US" dirty="0"/>
          </a:p>
          <a:p>
            <a:r>
              <a:rPr lang="en-US" dirty="0"/>
              <a:t>Difficult to gauge success due to lack of systematic, national-level tracking of chronic homelessness with methodological </a:t>
            </a:r>
            <a:r>
              <a:rPr lang="en-US" dirty="0" err="1"/>
              <a:t>rigour</a:t>
            </a:r>
            <a:r>
              <a:rPr lang="en-US" dirty="0"/>
              <a:t>.</a:t>
            </a:r>
          </a:p>
          <a:p>
            <a:endParaRPr lang="en-US" dirty="0"/>
          </a:p>
          <a:p>
            <a:endParaRPr lang="en-US" dirty="0"/>
          </a:p>
        </p:txBody>
      </p:sp>
    </p:spTree>
    <p:extLst>
      <p:ext uri="{BB962C8B-B14F-4D97-AF65-F5344CB8AC3E}">
        <p14:creationId xmlns:p14="http://schemas.microsoft.com/office/powerpoint/2010/main" val="1429193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96336-3E5F-EF35-5558-49486A9379F0}"/>
              </a:ext>
            </a:extLst>
          </p:cNvPr>
          <p:cNvSpPr>
            <a:spLocks noGrp="1"/>
          </p:cNvSpPr>
          <p:nvPr>
            <p:ph type="title"/>
          </p:nvPr>
        </p:nvSpPr>
        <p:spPr/>
        <p:txBody>
          <a:bodyPr/>
          <a:lstStyle/>
          <a:p>
            <a:r>
              <a:rPr lang="en-US" dirty="0"/>
              <a:t>National Housing Strategy (cont’d)</a:t>
            </a:r>
          </a:p>
        </p:txBody>
      </p:sp>
      <p:sp>
        <p:nvSpPr>
          <p:cNvPr id="3" name="Content Placeholder 2">
            <a:extLst>
              <a:ext uri="{FF2B5EF4-FFF2-40B4-BE49-F238E27FC236}">
                <a16:creationId xmlns:a16="http://schemas.microsoft.com/office/drawing/2014/main" id="{FC60503E-6A30-DE63-E7CE-700AD20F4DF1}"/>
              </a:ext>
            </a:extLst>
          </p:cNvPr>
          <p:cNvSpPr>
            <a:spLocks noGrp="1"/>
          </p:cNvSpPr>
          <p:nvPr>
            <p:ph idx="1"/>
          </p:nvPr>
        </p:nvSpPr>
        <p:spPr/>
        <p:txBody>
          <a:bodyPr/>
          <a:lstStyle/>
          <a:p>
            <a:r>
              <a:rPr lang="en-US" dirty="0"/>
              <a:t>Supportive housing refers to specialized housing for vulnerable populations that features professional (i.e., social work) staff support. </a:t>
            </a:r>
          </a:p>
          <a:p>
            <a:endParaRPr lang="en-US" dirty="0"/>
          </a:p>
          <a:p>
            <a:r>
              <a:rPr lang="en-US" dirty="0"/>
              <a:t>This is especially helpful for people who have experienced long-term homelessness. </a:t>
            </a:r>
          </a:p>
          <a:p>
            <a:endParaRPr lang="en-US" dirty="0"/>
          </a:p>
          <a:p>
            <a:r>
              <a:rPr lang="en-US" dirty="0"/>
              <a:t>The NHS contains no specific provisions for supportive housing, even though the current government has committed to ending chronic homelessness.</a:t>
            </a:r>
          </a:p>
          <a:p>
            <a:endParaRPr lang="en-US" dirty="0"/>
          </a:p>
        </p:txBody>
      </p:sp>
    </p:spTree>
    <p:extLst>
      <p:ext uri="{BB962C8B-B14F-4D97-AF65-F5344CB8AC3E}">
        <p14:creationId xmlns:p14="http://schemas.microsoft.com/office/powerpoint/2010/main" val="4100622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53CA-000D-1F48-A932-5B939C994F46}"/>
              </a:ext>
            </a:extLst>
          </p:cNvPr>
          <p:cNvSpPr>
            <a:spLocks noGrp="1"/>
          </p:cNvSpPr>
          <p:nvPr>
            <p:ph type="title"/>
          </p:nvPr>
        </p:nvSpPr>
        <p:spPr/>
        <p:txBody>
          <a:bodyPr/>
          <a:lstStyle/>
          <a:p>
            <a:r>
              <a:rPr lang="en-US" dirty="0"/>
              <a:t>Canada Housing Benefit</a:t>
            </a:r>
          </a:p>
        </p:txBody>
      </p:sp>
      <p:sp>
        <p:nvSpPr>
          <p:cNvPr id="3" name="Content Placeholder 2">
            <a:extLst>
              <a:ext uri="{FF2B5EF4-FFF2-40B4-BE49-F238E27FC236}">
                <a16:creationId xmlns:a16="http://schemas.microsoft.com/office/drawing/2014/main" id="{C727459A-344A-B544-93D9-922185E7B391}"/>
              </a:ext>
            </a:extLst>
          </p:cNvPr>
          <p:cNvSpPr>
            <a:spLocks noGrp="1"/>
          </p:cNvSpPr>
          <p:nvPr>
            <p:ph idx="1"/>
          </p:nvPr>
        </p:nvSpPr>
        <p:spPr/>
        <p:txBody>
          <a:bodyPr/>
          <a:lstStyle/>
          <a:p>
            <a:endParaRPr lang="en-US" dirty="0"/>
          </a:p>
          <a:p>
            <a:r>
              <a:rPr lang="en-US" dirty="0"/>
              <a:t>Central to the NHS was the planned launch of a Canada Housing Benefit (CHB). </a:t>
            </a:r>
          </a:p>
          <a:p>
            <a:endParaRPr lang="en-US" dirty="0"/>
          </a:p>
          <a:p>
            <a:r>
              <a:rPr lang="en-US" dirty="0"/>
              <a:t>This benefit will consist of financial assistance to help low-income households afford the rent in both private and social housing units. </a:t>
            </a:r>
          </a:p>
          <a:p>
            <a:endParaRPr lang="en-US" dirty="0"/>
          </a:p>
          <a:p>
            <a:r>
              <a:rPr lang="en-US" dirty="0"/>
              <a:t>Estimated: cost $4B over 8 years (w ½ of costs coming fed govt and half from P/Ts.</a:t>
            </a:r>
          </a:p>
        </p:txBody>
      </p:sp>
    </p:spTree>
    <p:extLst>
      <p:ext uri="{BB962C8B-B14F-4D97-AF65-F5344CB8AC3E}">
        <p14:creationId xmlns:p14="http://schemas.microsoft.com/office/powerpoint/2010/main" val="37719299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5785-1163-0147-A176-2878200E04A5}"/>
              </a:ext>
            </a:extLst>
          </p:cNvPr>
          <p:cNvSpPr>
            <a:spLocks noGrp="1"/>
          </p:cNvSpPr>
          <p:nvPr>
            <p:ph type="title"/>
          </p:nvPr>
        </p:nvSpPr>
        <p:spPr/>
        <p:txBody>
          <a:bodyPr/>
          <a:lstStyle/>
          <a:p>
            <a:r>
              <a:rPr lang="en-US" dirty="0"/>
              <a:t>Canada Housing Benefit (cont’d)</a:t>
            </a:r>
          </a:p>
        </p:txBody>
      </p:sp>
      <p:sp>
        <p:nvSpPr>
          <p:cNvPr id="3" name="Content Placeholder 2">
            <a:extLst>
              <a:ext uri="{FF2B5EF4-FFF2-40B4-BE49-F238E27FC236}">
                <a16:creationId xmlns:a16="http://schemas.microsoft.com/office/drawing/2014/main" id="{0D748047-2DF4-E047-A6C9-94DC07D24530}"/>
              </a:ext>
            </a:extLst>
          </p:cNvPr>
          <p:cNvSpPr>
            <a:spLocks noGrp="1"/>
          </p:cNvSpPr>
          <p:nvPr>
            <p:ph idx="1"/>
          </p:nvPr>
        </p:nvSpPr>
        <p:spPr/>
        <p:txBody>
          <a:bodyPr/>
          <a:lstStyle/>
          <a:p>
            <a:endParaRPr lang="en-US" dirty="0"/>
          </a:p>
          <a:p>
            <a:r>
              <a:rPr lang="en-US" dirty="0"/>
              <a:t>It involves a partnership w provinces.</a:t>
            </a:r>
          </a:p>
          <a:p>
            <a:endParaRPr lang="en-US" dirty="0"/>
          </a:p>
          <a:p>
            <a:r>
              <a:rPr lang="en-US" dirty="0"/>
              <a:t>It was supposed to take effect on 1 April 2020.</a:t>
            </a:r>
          </a:p>
          <a:p>
            <a:endParaRPr lang="en-US" dirty="0"/>
          </a:p>
          <a:p>
            <a:r>
              <a:rPr lang="en-CA" dirty="0"/>
              <a:t>As of 31 December 2020, however, just 7 provinces and territories had signed agreements, and just 5 were actually dispersing funds to households in need. </a:t>
            </a:r>
          </a:p>
          <a:p>
            <a:endParaRPr lang="en-US" dirty="0"/>
          </a:p>
        </p:txBody>
      </p:sp>
    </p:spTree>
    <p:extLst>
      <p:ext uri="{BB962C8B-B14F-4D97-AF65-F5344CB8AC3E}">
        <p14:creationId xmlns:p14="http://schemas.microsoft.com/office/powerpoint/2010/main" val="3247438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C880-9399-8949-B80D-B147ECA12A92}"/>
              </a:ext>
            </a:extLst>
          </p:cNvPr>
          <p:cNvSpPr>
            <a:spLocks noGrp="1"/>
          </p:cNvSpPr>
          <p:nvPr>
            <p:ph type="title"/>
          </p:nvPr>
        </p:nvSpPr>
        <p:spPr/>
        <p:txBody>
          <a:bodyPr/>
          <a:lstStyle/>
          <a:p>
            <a:r>
              <a:rPr lang="en-US" dirty="0"/>
              <a:t>Canada Housing Benefit (cont’d)</a:t>
            </a:r>
          </a:p>
        </p:txBody>
      </p:sp>
      <p:sp>
        <p:nvSpPr>
          <p:cNvPr id="3" name="Content Placeholder 2">
            <a:extLst>
              <a:ext uri="{FF2B5EF4-FFF2-40B4-BE49-F238E27FC236}">
                <a16:creationId xmlns:a16="http://schemas.microsoft.com/office/drawing/2014/main" id="{2921215B-54B1-3249-A38A-89BB19E5B4AD}"/>
              </a:ext>
            </a:extLst>
          </p:cNvPr>
          <p:cNvSpPr>
            <a:spLocks noGrp="1"/>
          </p:cNvSpPr>
          <p:nvPr>
            <p:ph idx="1"/>
          </p:nvPr>
        </p:nvSpPr>
        <p:spPr/>
        <p:txBody>
          <a:bodyPr/>
          <a:lstStyle/>
          <a:p>
            <a:endParaRPr lang="en-US" dirty="0"/>
          </a:p>
          <a:p>
            <a:r>
              <a:rPr lang="en-US" dirty="0"/>
              <a:t>The 2021 federal budget announced an additional   $315.4M over seven years for the Canada Housing Benefit, starting in 2021-22.</a:t>
            </a:r>
          </a:p>
          <a:p>
            <a:endParaRPr lang="en-US" dirty="0"/>
          </a:p>
          <a:p>
            <a:endParaRPr lang="en-US" dirty="0"/>
          </a:p>
        </p:txBody>
      </p:sp>
    </p:spTree>
    <p:extLst>
      <p:ext uri="{BB962C8B-B14F-4D97-AF65-F5344CB8AC3E}">
        <p14:creationId xmlns:p14="http://schemas.microsoft.com/office/powerpoint/2010/main" val="647573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nvPr>
        </p:nvSpPr>
        <p:spPr/>
        <p:txBody>
          <a:bodyPr/>
          <a:lstStyle/>
          <a:p>
            <a:pPr algn="ctr" fontAlgn="auto">
              <a:spcAft>
                <a:spcPts val="0"/>
              </a:spcAft>
              <a:defRPr/>
            </a:pPr>
            <a:br>
              <a:rPr lang="en-US" dirty="0">
                <a:ea typeface="+mj-ea"/>
                <a:cs typeface="+mj-cs"/>
              </a:rPr>
            </a:br>
            <a:br>
              <a:rPr lang="en-US" dirty="0">
                <a:ea typeface="+mj-ea"/>
                <a:cs typeface="+mj-cs"/>
              </a:rPr>
            </a:br>
            <a:br>
              <a:rPr lang="en-US" dirty="0">
                <a:ea typeface="+mj-ea"/>
                <a:cs typeface="+mj-cs"/>
              </a:rPr>
            </a:br>
            <a:r>
              <a:rPr lang="en-US" dirty="0"/>
              <a:t>The basics</a:t>
            </a:r>
            <a:endParaRPr lang="en-US"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nvPr>
        </p:nvSpPr>
        <p:spPr>
          <a:xfrm>
            <a:off x="685800" y="3505200"/>
            <a:ext cx="7630616" cy="2804120"/>
          </a:xfrm>
        </p:spPr>
        <p:txBody>
          <a:bodyPr rtlCol="0">
            <a:normAutofit lnSpcReduction="10000"/>
          </a:bodyPr>
          <a:lstStyle/>
          <a:p>
            <a:pPr algn="ctr" fontAlgn="auto">
              <a:spcAft>
                <a:spcPts val="0"/>
              </a:spcAft>
              <a:defRPr/>
            </a:pPr>
            <a:r>
              <a:rPr lang="en-US" sz="2000" b="1" dirty="0">
                <a:ea typeface="+mn-ea"/>
                <a:cs typeface="+mn-cs"/>
              </a:rPr>
              <a:t>By Nick </a:t>
            </a:r>
            <a:r>
              <a:rPr lang="en-US" sz="2000" b="1" dirty="0" err="1">
                <a:ea typeface="+mn-ea"/>
                <a:cs typeface="+mn-cs"/>
              </a:rPr>
              <a:t>Falvo</a:t>
            </a:r>
            <a:r>
              <a:rPr lang="en-US" sz="2000" b="1" dirty="0">
                <a:ea typeface="+mn-ea"/>
                <a:cs typeface="+mn-cs"/>
              </a:rPr>
              <a:t>, PhD</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Homelessness 101</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Prepared for </a:t>
            </a:r>
          </a:p>
          <a:p>
            <a:pPr algn="ctr" fontAlgn="auto">
              <a:spcAft>
                <a:spcPts val="0"/>
              </a:spcAft>
              <a:defRPr/>
            </a:pPr>
            <a:r>
              <a:rPr lang="en-US" sz="2000" dirty="0">
                <a:ea typeface="+mn-ea"/>
                <a:cs typeface="+mn-cs"/>
              </a:rPr>
              <a:t>Healthcare Excellence Canada</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Oct 8-9, 2024</a:t>
            </a:r>
          </a:p>
          <a:p>
            <a:pPr algn="ctr" fontAlgn="auto">
              <a:spcAft>
                <a:spcPts val="0"/>
              </a:spcAft>
              <a:defRPr/>
            </a:pPr>
            <a:endParaRPr lang="en-US" sz="2000" dirty="0">
              <a:ea typeface="+mn-ea"/>
              <a:cs typeface="+mn-cs"/>
            </a:endParaRPr>
          </a:p>
          <a:p>
            <a:pPr fontAlgn="auto">
              <a:spcAft>
                <a:spcPts val="0"/>
              </a:spcAft>
              <a:defRPr/>
            </a:pPr>
            <a:endParaRPr lang="en-US" sz="1800" b="1" dirty="0">
              <a:ea typeface="+mn-ea"/>
              <a:cs typeface="+mn-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BCFFA-D2C6-3F42-8F90-FC9D692B5B9E}"/>
              </a:ext>
            </a:extLst>
          </p:cNvPr>
          <p:cNvSpPr>
            <a:spLocks noGrp="1"/>
          </p:cNvSpPr>
          <p:nvPr>
            <p:ph type="title"/>
          </p:nvPr>
        </p:nvSpPr>
        <p:spPr/>
        <p:txBody>
          <a:bodyPr/>
          <a:lstStyle/>
          <a:p>
            <a:r>
              <a:rPr lang="en-US" dirty="0"/>
              <a:t>Canada Housing Benefit (cont’d)</a:t>
            </a:r>
          </a:p>
        </p:txBody>
      </p:sp>
      <p:sp>
        <p:nvSpPr>
          <p:cNvPr id="3" name="Content Placeholder 2">
            <a:extLst>
              <a:ext uri="{FF2B5EF4-FFF2-40B4-BE49-F238E27FC236}">
                <a16:creationId xmlns:a16="http://schemas.microsoft.com/office/drawing/2014/main" id="{6D25893B-FF5E-5D45-92C1-C065EC7D11F7}"/>
              </a:ext>
            </a:extLst>
          </p:cNvPr>
          <p:cNvSpPr>
            <a:spLocks noGrp="1"/>
          </p:cNvSpPr>
          <p:nvPr>
            <p:ph idx="1"/>
          </p:nvPr>
        </p:nvSpPr>
        <p:spPr/>
        <p:txBody>
          <a:bodyPr/>
          <a:lstStyle/>
          <a:p>
            <a:endParaRPr lang="en-US" dirty="0"/>
          </a:p>
          <a:p>
            <a:r>
              <a:rPr lang="en-US" dirty="0"/>
              <a:t>Research I did in May 2021 finds that cities have typically targeted it to a combination of households experiencing homelessness and to households at risk of experiencing homelessness. </a:t>
            </a:r>
          </a:p>
          <a:p>
            <a:endParaRPr lang="en-US" dirty="0"/>
          </a:p>
          <a:p>
            <a:r>
              <a:rPr lang="en-US" dirty="0"/>
              <a:t>Several provinces have incorporated it into existing housing affordability schemes (and have hopefully not used it as a substitute for previous provincial or territorial funding).</a:t>
            </a:r>
          </a:p>
        </p:txBody>
      </p:sp>
    </p:spTree>
    <p:extLst>
      <p:ext uri="{BB962C8B-B14F-4D97-AF65-F5344CB8AC3E}">
        <p14:creationId xmlns:p14="http://schemas.microsoft.com/office/powerpoint/2010/main" val="11898239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430B-06A0-320A-4CBA-28AD4CC42055}"/>
              </a:ext>
            </a:extLst>
          </p:cNvPr>
          <p:cNvSpPr>
            <a:spLocks noGrp="1"/>
          </p:cNvSpPr>
          <p:nvPr>
            <p:ph type="title"/>
          </p:nvPr>
        </p:nvSpPr>
        <p:spPr/>
        <p:txBody>
          <a:bodyPr/>
          <a:lstStyle/>
          <a:p>
            <a:r>
              <a:rPr lang="en-US" dirty="0"/>
              <a:t>Canada Housing Benefit (cont’d)</a:t>
            </a:r>
          </a:p>
        </p:txBody>
      </p:sp>
      <p:sp>
        <p:nvSpPr>
          <p:cNvPr id="3" name="Content Placeholder 2">
            <a:extLst>
              <a:ext uri="{FF2B5EF4-FFF2-40B4-BE49-F238E27FC236}">
                <a16:creationId xmlns:a16="http://schemas.microsoft.com/office/drawing/2014/main" id="{A0F32DBB-D8FB-B29B-04E9-F01E47407D60}"/>
              </a:ext>
            </a:extLst>
          </p:cNvPr>
          <p:cNvSpPr>
            <a:spLocks noGrp="1"/>
          </p:cNvSpPr>
          <p:nvPr>
            <p:ph idx="1"/>
          </p:nvPr>
        </p:nvSpPr>
        <p:spPr/>
        <p:txBody>
          <a:bodyPr/>
          <a:lstStyle/>
          <a:p>
            <a:endParaRPr lang="en-US" dirty="0"/>
          </a:p>
          <a:p>
            <a:r>
              <a:rPr lang="en-US" dirty="0"/>
              <a:t>In Sep 2022, the </a:t>
            </a:r>
            <a:r>
              <a:rPr lang="en-US" dirty="0" err="1"/>
              <a:t>GoC</a:t>
            </a:r>
            <a:r>
              <a:rPr lang="en-US" dirty="0"/>
              <a:t> announced a one-time $500 top up to the CHB, in order to help with inflation.</a:t>
            </a:r>
          </a:p>
          <a:p>
            <a:endParaRPr lang="en-US" dirty="0"/>
          </a:p>
          <a:p>
            <a:r>
              <a:rPr lang="en-US" dirty="0"/>
              <a:t>Requires </a:t>
            </a:r>
            <a:r>
              <a:rPr lang="en-US"/>
              <a:t>an application to CRA.</a:t>
            </a:r>
            <a:endParaRPr lang="en-US" dirty="0"/>
          </a:p>
          <a:p>
            <a:endParaRPr lang="en-US" dirty="0"/>
          </a:p>
          <a:p>
            <a:endParaRPr lang="en-US" dirty="0"/>
          </a:p>
        </p:txBody>
      </p:sp>
    </p:spTree>
    <p:extLst>
      <p:ext uri="{BB962C8B-B14F-4D97-AF65-F5344CB8AC3E}">
        <p14:creationId xmlns:p14="http://schemas.microsoft.com/office/powerpoint/2010/main" val="8878999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9EC91-DF16-7049-B792-2A16BF0585A4}"/>
              </a:ext>
            </a:extLst>
          </p:cNvPr>
          <p:cNvSpPr>
            <a:spLocks noGrp="1"/>
          </p:cNvSpPr>
          <p:nvPr>
            <p:ph type="title"/>
          </p:nvPr>
        </p:nvSpPr>
        <p:spPr/>
        <p:txBody>
          <a:bodyPr/>
          <a:lstStyle/>
          <a:p>
            <a:r>
              <a:rPr lang="en-US" dirty="0"/>
              <a:t>Reaching Home</a:t>
            </a:r>
          </a:p>
        </p:txBody>
      </p:sp>
      <p:sp>
        <p:nvSpPr>
          <p:cNvPr id="3" name="Content Placeholder 2">
            <a:extLst>
              <a:ext uri="{FF2B5EF4-FFF2-40B4-BE49-F238E27FC236}">
                <a16:creationId xmlns:a16="http://schemas.microsoft.com/office/drawing/2014/main" id="{2E635683-FFAB-F247-BEFF-B40F08A302FE}"/>
              </a:ext>
            </a:extLst>
          </p:cNvPr>
          <p:cNvSpPr>
            <a:spLocks noGrp="1"/>
          </p:cNvSpPr>
          <p:nvPr>
            <p:ph idx="1"/>
          </p:nvPr>
        </p:nvSpPr>
        <p:spPr/>
        <p:txBody>
          <a:bodyPr/>
          <a:lstStyle/>
          <a:p>
            <a:endParaRPr lang="en-US" dirty="0"/>
          </a:p>
          <a:p>
            <a:r>
              <a:rPr lang="en-US" dirty="0"/>
              <a:t>Reaching Home is the name of Canada’s new homelessness strategy. Fed govt framed this as being part of the NHS.</a:t>
            </a:r>
          </a:p>
          <a:p>
            <a:pPr marL="0" indent="0">
              <a:buNone/>
            </a:pPr>
            <a:endParaRPr lang="en-US" dirty="0"/>
          </a:p>
          <a:p>
            <a:r>
              <a:rPr lang="en-US" dirty="0"/>
              <a:t>Released in June 2018. </a:t>
            </a:r>
          </a:p>
          <a:p>
            <a:pPr marL="0" indent="0">
              <a:buNone/>
            </a:pPr>
            <a:endParaRPr lang="en-US" dirty="0"/>
          </a:p>
          <a:p>
            <a:r>
              <a:rPr lang="en-US" dirty="0"/>
              <a:t>It replaces the Homelessness Partnering Strategy. </a:t>
            </a:r>
          </a:p>
          <a:p>
            <a:endParaRPr lang="en-US" dirty="0"/>
          </a:p>
          <a:p>
            <a:r>
              <a:rPr lang="en-US" dirty="0"/>
              <a:t>Reaching Home officially launched on 1 April 2019.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26129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EEBEA-C3F3-374C-888A-DEFF80E2A067}"/>
              </a:ext>
            </a:extLst>
          </p:cNvPr>
          <p:cNvSpPr>
            <a:spLocks noGrp="1"/>
          </p:cNvSpPr>
          <p:nvPr>
            <p:ph type="title"/>
          </p:nvPr>
        </p:nvSpPr>
        <p:spPr/>
        <p:txBody>
          <a:bodyPr/>
          <a:lstStyle/>
          <a:p>
            <a:r>
              <a:rPr lang="en-US" dirty="0"/>
              <a:t>Reaching Home (cont’d)</a:t>
            </a:r>
          </a:p>
        </p:txBody>
      </p:sp>
      <p:sp>
        <p:nvSpPr>
          <p:cNvPr id="3" name="Content Placeholder 2">
            <a:extLst>
              <a:ext uri="{FF2B5EF4-FFF2-40B4-BE49-F238E27FC236}">
                <a16:creationId xmlns:a16="http://schemas.microsoft.com/office/drawing/2014/main" id="{3A266212-60E0-3A45-8EF0-B3D61EE077B1}"/>
              </a:ext>
            </a:extLst>
          </p:cNvPr>
          <p:cNvSpPr>
            <a:spLocks noGrp="1"/>
          </p:cNvSpPr>
          <p:nvPr>
            <p:ph idx="1"/>
          </p:nvPr>
        </p:nvSpPr>
        <p:spPr/>
        <p:txBody>
          <a:bodyPr/>
          <a:lstStyle/>
          <a:p>
            <a:endParaRPr lang="en-US" dirty="0"/>
          </a:p>
          <a:p>
            <a:r>
              <a:rPr lang="en-US" dirty="0"/>
              <a:t>New communities (beyond </a:t>
            </a:r>
            <a:r>
              <a:rPr lang="en-US"/>
              <a:t>the previous </a:t>
            </a:r>
            <a:r>
              <a:rPr lang="en-US" dirty="0"/>
              <a:t>61 Designated Communities) can now apply for Reaching Home funding.</a:t>
            </a:r>
          </a:p>
          <a:p>
            <a:endParaRPr lang="en-US" dirty="0"/>
          </a:p>
          <a:p>
            <a:r>
              <a:rPr lang="en-US" dirty="0"/>
              <a:t>They are as follow: Abbotsford, BC; Chilliwack, BC; Cowichan Valley, BC; Lambton County, ON; Cochrane District (Timmins), ON; Kenora, ON.</a:t>
            </a:r>
          </a:p>
        </p:txBody>
      </p:sp>
    </p:spTree>
    <p:extLst>
      <p:ext uri="{BB962C8B-B14F-4D97-AF65-F5344CB8AC3E}">
        <p14:creationId xmlns:p14="http://schemas.microsoft.com/office/powerpoint/2010/main" val="26752491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6984-8715-D44A-95EE-2306D655E841}"/>
              </a:ext>
            </a:extLst>
          </p:cNvPr>
          <p:cNvSpPr>
            <a:spLocks noGrp="1"/>
          </p:cNvSpPr>
          <p:nvPr>
            <p:ph type="title"/>
          </p:nvPr>
        </p:nvSpPr>
        <p:spPr/>
        <p:txBody>
          <a:bodyPr/>
          <a:lstStyle/>
          <a:p>
            <a:r>
              <a:rPr lang="en-US" dirty="0"/>
              <a:t>Reaching Home (cont’d)</a:t>
            </a:r>
          </a:p>
        </p:txBody>
      </p:sp>
      <p:sp>
        <p:nvSpPr>
          <p:cNvPr id="3" name="Content Placeholder 2">
            <a:extLst>
              <a:ext uri="{FF2B5EF4-FFF2-40B4-BE49-F238E27FC236}">
                <a16:creationId xmlns:a16="http://schemas.microsoft.com/office/drawing/2014/main" id="{193900AF-0577-F644-9754-72F698FC64B3}"/>
              </a:ext>
            </a:extLst>
          </p:cNvPr>
          <p:cNvSpPr>
            <a:spLocks noGrp="1"/>
          </p:cNvSpPr>
          <p:nvPr>
            <p:ph idx="1"/>
          </p:nvPr>
        </p:nvSpPr>
        <p:spPr/>
        <p:txBody>
          <a:bodyPr/>
          <a:lstStyle/>
          <a:p>
            <a:endParaRPr lang="en-US" dirty="0"/>
          </a:p>
          <a:p>
            <a:r>
              <a:rPr lang="en-US" dirty="0"/>
              <a:t>Reaching Home encourages communities to use better triage (e.g., CAA) and better data collection. All communities will be required to have CAA. </a:t>
            </a:r>
          </a:p>
          <a:p>
            <a:endParaRPr lang="en-US" dirty="0"/>
          </a:p>
          <a:p>
            <a:r>
              <a:rPr lang="en-US" dirty="0"/>
              <a:t>Federal funding will be provided to Designated Communities to help them with this. </a:t>
            </a:r>
          </a:p>
          <a:p>
            <a:endParaRPr lang="en-US" dirty="0"/>
          </a:p>
          <a:p>
            <a:r>
              <a:rPr lang="en-US" dirty="0"/>
              <a:t>This will help communities to demonstrate progress against outcomes.</a:t>
            </a:r>
          </a:p>
          <a:p>
            <a:endParaRPr lang="en-US" dirty="0"/>
          </a:p>
        </p:txBody>
      </p:sp>
    </p:spTree>
    <p:extLst>
      <p:ext uri="{BB962C8B-B14F-4D97-AF65-F5344CB8AC3E}">
        <p14:creationId xmlns:p14="http://schemas.microsoft.com/office/powerpoint/2010/main" val="12123608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AA71-5B00-F142-81FD-FE2ADB5093DA}"/>
              </a:ext>
            </a:extLst>
          </p:cNvPr>
          <p:cNvSpPr>
            <a:spLocks noGrp="1"/>
          </p:cNvSpPr>
          <p:nvPr>
            <p:ph type="title"/>
          </p:nvPr>
        </p:nvSpPr>
        <p:spPr/>
        <p:txBody>
          <a:bodyPr/>
          <a:lstStyle/>
          <a:p>
            <a:r>
              <a:rPr lang="en-US" dirty="0"/>
              <a:t>Reaching Home (cont’d)</a:t>
            </a:r>
          </a:p>
        </p:txBody>
      </p:sp>
      <p:sp>
        <p:nvSpPr>
          <p:cNvPr id="3" name="Content Placeholder 2">
            <a:extLst>
              <a:ext uri="{FF2B5EF4-FFF2-40B4-BE49-F238E27FC236}">
                <a16:creationId xmlns:a16="http://schemas.microsoft.com/office/drawing/2014/main" id="{496AB844-71B9-514C-8593-BD4BFC761FA6}"/>
              </a:ext>
            </a:extLst>
          </p:cNvPr>
          <p:cNvSpPr>
            <a:spLocks noGrp="1"/>
          </p:cNvSpPr>
          <p:nvPr>
            <p:ph idx="1"/>
          </p:nvPr>
        </p:nvSpPr>
        <p:spPr/>
        <p:txBody>
          <a:bodyPr/>
          <a:lstStyle/>
          <a:p>
            <a:endParaRPr lang="en-US" dirty="0"/>
          </a:p>
          <a:p>
            <a:r>
              <a:rPr lang="en-US" dirty="0"/>
              <a:t>Communities that already had an HMIS system in place were allowed to keep it.</a:t>
            </a:r>
          </a:p>
          <a:p>
            <a:pPr marL="0" indent="0">
              <a:buNone/>
            </a:pPr>
            <a:endParaRPr lang="en-US" dirty="0"/>
          </a:p>
          <a:p>
            <a:r>
              <a:rPr lang="en-US" dirty="0"/>
              <a:t>New communities or communities without an HMIS are required to adopt HIFIS. </a:t>
            </a:r>
          </a:p>
          <a:p>
            <a:endParaRPr lang="en-US" dirty="0"/>
          </a:p>
          <a:p>
            <a:endParaRPr lang="en-US" dirty="0"/>
          </a:p>
        </p:txBody>
      </p:sp>
    </p:spTree>
    <p:extLst>
      <p:ext uri="{BB962C8B-B14F-4D97-AF65-F5344CB8AC3E}">
        <p14:creationId xmlns:p14="http://schemas.microsoft.com/office/powerpoint/2010/main" val="4008078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967E-C849-1D4C-B589-509231120A71}"/>
              </a:ext>
            </a:extLst>
          </p:cNvPr>
          <p:cNvSpPr>
            <a:spLocks noGrp="1"/>
          </p:cNvSpPr>
          <p:nvPr>
            <p:ph type="title"/>
          </p:nvPr>
        </p:nvSpPr>
        <p:spPr/>
        <p:txBody>
          <a:bodyPr/>
          <a:lstStyle/>
          <a:p>
            <a:r>
              <a:rPr lang="en-US" dirty="0"/>
              <a:t>Reaching Home (cont’d)</a:t>
            </a:r>
          </a:p>
        </p:txBody>
      </p:sp>
      <p:sp>
        <p:nvSpPr>
          <p:cNvPr id="3" name="Content Placeholder 2">
            <a:extLst>
              <a:ext uri="{FF2B5EF4-FFF2-40B4-BE49-F238E27FC236}">
                <a16:creationId xmlns:a16="http://schemas.microsoft.com/office/drawing/2014/main" id="{F3C14A5F-62DF-F249-B7D5-7D5BBFC5E8B7}"/>
              </a:ext>
            </a:extLst>
          </p:cNvPr>
          <p:cNvSpPr>
            <a:spLocks noGrp="1"/>
          </p:cNvSpPr>
          <p:nvPr>
            <p:ph idx="1"/>
          </p:nvPr>
        </p:nvSpPr>
        <p:spPr/>
        <p:txBody>
          <a:bodyPr/>
          <a:lstStyle/>
          <a:p>
            <a:endParaRPr lang="en-US" dirty="0"/>
          </a:p>
          <a:p>
            <a:r>
              <a:rPr lang="en-US" dirty="0"/>
              <a:t>In terms of eligible activities, Reaching Home will be considerably more flexible than was HPS. </a:t>
            </a:r>
          </a:p>
          <a:p>
            <a:endParaRPr lang="en-US" dirty="0"/>
          </a:p>
          <a:p>
            <a:r>
              <a:rPr lang="en-US" dirty="0"/>
              <a:t>Communities aren’t as strictly policed on HF as previously. </a:t>
            </a:r>
          </a:p>
          <a:p>
            <a:endParaRPr lang="en-US" dirty="0"/>
          </a:p>
          <a:p>
            <a:r>
              <a:rPr lang="en-US" dirty="0"/>
              <a:t>For example, there will be increased flexibility to channel funding to prevention.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67588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B8D4-518F-D648-AAB4-4BE2BA9DEAF7}"/>
              </a:ext>
            </a:extLst>
          </p:cNvPr>
          <p:cNvSpPr>
            <a:spLocks noGrp="1"/>
          </p:cNvSpPr>
          <p:nvPr>
            <p:ph type="title"/>
          </p:nvPr>
        </p:nvSpPr>
        <p:spPr/>
        <p:txBody>
          <a:bodyPr/>
          <a:lstStyle/>
          <a:p>
            <a:r>
              <a:rPr lang="en-US" dirty="0"/>
              <a:t>COVID measures</a:t>
            </a:r>
          </a:p>
        </p:txBody>
      </p:sp>
      <p:sp>
        <p:nvSpPr>
          <p:cNvPr id="3" name="Content Placeholder 2">
            <a:extLst>
              <a:ext uri="{FF2B5EF4-FFF2-40B4-BE49-F238E27FC236}">
                <a16:creationId xmlns:a16="http://schemas.microsoft.com/office/drawing/2014/main" id="{2B4C2248-9E95-C94A-AFEA-2AD3001D5DF9}"/>
              </a:ext>
            </a:extLst>
          </p:cNvPr>
          <p:cNvSpPr>
            <a:spLocks noGrp="1"/>
          </p:cNvSpPr>
          <p:nvPr>
            <p:ph idx="1"/>
          </p:nvPr>
        </p:nvSpPr>
        <p:spPr/>
        <p:txBody>
          <a:bodyPr/>
          <a:lstStyle/>
          <a:p>
            <a:endParaRPr lang="en-US" dirty="0"/>
          </a:p>
          <a:p>
            <a:r>
              <a:rPr lang="en-US" dirty="0"/>
              <a:t>The Government of Canada’s COVID-19 Economic Response Plan, announced on 13 March 2020, includes an additional $157.5M in one-time funding for Reaching Home. </a:t>
            </a:r>
          </a:p>
          <a:p>
            <a:endParaRPr lang="en-US" dirty="0"/>
          </a:p>
          <a:p>
            <a:r>
              <a:rPr lang="en-US" dirty="0"/>
              <a:t>Further, on 21 Sep 2020, the Government of Canada announced an additional $236.7M for Reaching Home (another one-time enhancement).</a:t>
            </a:r>
          </a:p>
          <a:p>
            <a:endParaRPr lang="en-US" dirty="0"/>
          </a:p>
          <a:p>
            <a:endParaRPr lang="en-US" dirty="0"/>
          </a:p>
          <a:p>
            <a:endParaRPr lang="en-US" dirty="0"/>
          </a:p>
        </p:txBody>
      </p:sp>
    </p:spTree>
    <p:extLst>
      <p:ext uri="{BB962C8B-B14F-4D97-AF65-F5344CB8AC3E}">
        <p14:creationId xmlns:p14="http://schemas.microsoft.com/office/powerpoint/2010/main" val="31355452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FD00-BAC6-354C-B05F-C2AB95C14589}"/>
              </a:ext>
            </a:extLst>
          </p:cNvPr>
          <p:cNvSpPr>
            <a:spLocks noGrp="1"/>
          </p:cNvSpPr>
          <p:nvPr>
            <p:ph type="title"/>
          </p:nvPr>
        </p:nvSpPr>
        <p:spPr/>
        <p:txBody>
          <a:bodyPr/>
          <a:lstStyle/>
          <a:p>
            <a:r>
              <a:rPr lang="en-US" dirty="0"/>
              <a:t>COVID measures (cont’d)</a:t>
            </a:r>
          </a:p>
        </p:txBody>
      </p:sp>
      <p:sp>
        <p:nvSpPr>
          <p:cNvPr id="3" name="Content Placeholder 2">
            <a:extLst>
              <a:ext uri="{FF2B5EF4-FFF2-40B4-BE49-F238E27FC236}">
                <a16:creationId xmlns:a16="http://schemas.microsoft.com/office/drawing/2014/main" id="{02CB8C6C-B694-C743-AB51-BAE9EB3CB22D}"/>
              </a:ext>
            </a:extLst>
          </p:cNvPr>
          <p:cNvSpPr>
            <a:spLocks noGrp="1"/>
          </p:cNvSpPr>
          <p:nvPr>
            <p:ph idx="1"/>
          </p:nvPr>
        </p:nvSpPr>
        <p:spPr/>
        <p:txBody>
          <a:bodyPr/>
          <a:lstStyle/>
          <a:p>
            <a:pPr marL="0" indent="0">
              <a:buNone/>
            </a:pPr>
            <a:endParaRPr lang="en-US" dirty="0"/>
          </a:p>
          <a:p>
            <a:r>
              <a:rPr lang="en-US" dirty="0"/>
              <a:t>These COVID-19 funding enhancements came with much more flexibility than previous Reaching Home funding (e.g., with respect to stipulation about provincial areas of responsibility).</a:t>
            </a:r>
          </a:p>
          <a:p>
            <a:pPr marL="0" indent="0">
              <a:buNone/>
            </a:pPr>
            <a:endParaRPr lang="en-US" dirty="0"/>
          </a:p>
          <a:p>
            <a:r>
              <a:rPr lang="en-US" dirty="0"/>
              <a:t>The “COVID flexibilities” will stop as of 31 March 2023.</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526062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03918-AC23-6A44-BA9B-1CFC576B8626}"/>
              </a:ext>
            </a:extLst>
          </p:cNvPr>
          <p:cNvSpPr>
            <a:spLocks noGrp="1"/>
          </p:cNvSpPr>
          <p:nvPr>
            <p:ph type="title"/>
          </p:nvPr>
        </p:nvSpPr>
        <p:spPr/>
        <p:txBody>
          <a:bodyPr/>
          <a:lstStyle/>
          <a:p>
            <a:r>
              <a:rPr lang="en-US" dirty="0"/>
              <a:t>Recent budgets</a:t>
            </a:r>
          </a:p>
        </p:txBody>
      </p:sp>
      <p:sp>
        <p:nvSpPr>
          <p:cNvPr id="3" name="Content Placeholder 2">
            <a:extLst>
              <a:ext uri="{FF2B5EF4-FFF2-40B4-BE49-F238E27FC236}">
                <a16:creationId xmlns:a16="http://schemas.microsoft.com/office/drawing/2014/main" id="{D8322A8D-6C02-DE48-83D1-B10F69A1F876}"/>
              </a:ext>
            </a:extLst>
          </p:cNvPr>
          <p:cNvSpPr>
            <a:spLocks noGrp="1"/>
          </p:cNvSpPr>
          <p:nvPr>
            <p:ph idx="1"/>
          </p:nvPr>
        </p:nvSpPr>
        <p:spPr/>
        <p:txBody>
          <a:bodyPr/>
          <a:lstStyle/>
          <a:p>
            <a:endParaRPr lang="en-US" dirty="0"/>
          </a:p>
          <a:p>
            <a:r>
              <a:rPr lang="en-US" dirty="0"/>
              <a:t>In nominal terms, annual federal funding for homelessness has nearly doubled since Trudeau became Prime Minister (not including COVID measures). </a:t>
            </a:r>
          </a:p>
          <a:p>
            <a:endParaRPr lang="en-US" dirty="0"/>
          </a:p>
          <a:p>
            <a:r>
              <a:rPr lang="en-US" dirty="0"/>
              <a:t>When Trudeau came to power in 2015, annual funding for this initiative was just $119 million. </a:t>
            </a:r>
          </a:p>
          <a:p>
            <a:endParaRPr lang="en-US" dirty="0"/>
          </a:p>
          <a:p>
            <a:r>
              <a:rPr lang="en-US" dirty="0"/>
              <a:t>Reaching Home’s base funding for 2023-24 (not including COVID-related funding) is $237 million. </a:t>
            </a:r>
          </a:p>
        </p:txBody>
      </p:sp>
    </p:spTree>
    <p:extLst>
      <p:ext uri="{BB962C8B-B14F-4D97-AF65-F5344CB8AC3E}">
        <p14:creationId xmlns:p14="http://schemas.microsoft.com/office/powerpoint/2010/main" val="221781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0C3E-35F0-364F-8A72-434C9DF76D2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64FA468-654E-564C-B557-47D7A64F9366}"/>
              </a:ext>
            </a:extLst>
          </p:cNvPr>
          <p:cNvSpPr>
            <a:spLocks noGrp="1"/>
          </p:cNvSpPr>
          <p:nvPr>
            <p:ph idx="1"/>
          </p:nvPr>
        </p:nvSpPr>
        <p:spPr/>
        <p:txBody>
          <a:bodyPr/>
          <a:lstStyle/>
          <a:p>
            <a:endParaRPr lang="en-US" dirty="0"/>
          </a:p>
          <a:p>
            <a:r>
              <a:rPr lang="en-US" dirty="0"/>
              <a:t>Causes</a:t>
            </a:r>
          </a:p>
          <a:p>
            <a:endParaRPr lang="en-US" dirty="0"/>
          </a:p>
          <a:p>
            <a:r>
              <a:rPr lang="en-US" dirty="0"/>
              <a:t>Categorization</a:t>
            </a:r>
          </a:p>
          <a:p>
            <a:pPr marL="0" indent="0">
              <a:buNone/>
            </a:pPr>
            <a:endParaRPr lang="en-US" dirty="0"/>
          </a:p>
          <a:p>
            <a:r>
              <a:rPr lang="en-US" dirty="0"/>
              <a:t>Solutions</a:t>
            </a:r>
          </a:p>
          <a:p>
            <a:pPr marL="0" indent="0">
              <a:buNone/>
            </a:pPr>
            <a:endParaRPr lang="en-US" dirty="0"/>
          </a:p>
          <a:p>
            <a:endParaRPr lang="en-US" dirty="0"/>
          </a:p>
        </p:txBody>
      </p:sp>
    </p:spTree>
    <p:extLst>
      <p:ext uri="{BB962C8B-B14F-4D97-AF65-F5344CB8AC3E}">
        <p14:creationId xmlns:p14="http://schemas.microsoft.com/office/powerpoint/2010/main" val="3155798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F7532-0FB4-5E2E-435E-672AC79A50F9}"/>
              </a:ext>
            </a:extLst>
          </p:cNvPr>
          <p:cNvSpPr>
            <a:spLocks noGrp="1"/>
          </p:cNvSpPr>
          <p:nvPr>
            <p:ph type="title"/>
          </p:nvPr>
        </p:nvSpPr>
        <p:spPr/>
        <p:txBody>
          <a:bodyPr/>
          <a:lstStyle/>
          <a:p>
            <a:r>
              <a:rPr lang="en-US" dirty="0"/>
              <a:t>Recent budgets (cont’d)</a:t>
            </a:r>
          </a:p>
        </p:txBody>
      </p:sp>
      <p:sp>
        <p:nvSpPr>
          <p:cNvPr id="3" name="Content Placeholder 2">
            <a:extLst>
              <a:ext uri="{FF2B5EF4-FFF2-40B4-BE49-F238E27FC236}">
                <a16:creationId xmlns:a16="http://schemas.microsoft.com/office/drawing/2014/main" id="{DA8BF943-59F9-243E-2308-25D0657D3E4A}"/>
              </a:ext>
            </a:extLst>
          </p:cNvPr>
          <p:cNvSpPr>
            <a:spLocks noGrp="1"/>
          </p:cNvSpPr>
          <p:nvPr>
            <p:ph idx="1"/>
          </p:nvPr>
        </p:nvSpPr>
        <p:spPr/>
        <p:txBody>
          <a:bodyPr/>
          <a:lstStyle/>
          <a:p>
            <a:endParaRPr lang="en-US" dirty="0"/>
          </a:p>
          <a:p>
            <a:r>
              <a:rPr lang="en-US" dirty="0"/>
              <a:t>An additional $1.3B in new $$ was announced for Reaching Home over four years, including $250 million in new funding over two years for “encampments and unsheltered homelessness.”</a:t>
            </a:r>
          </a:p>
          <a:p>
            <a:endParaRPr lang="en-US" dirty="0"/>
          </a:p>
          <a:p>
            <a:r>
              <a:rPr lang="en-US" dirty="0"/>
              <a:t>According to the budget document, the encampment funding “will require provinces and territories to cost-match federal investments, leveraging a total of $500 million.”</a:t>
            </a:r>
          </a:p>
        </p:txBody>
      </p:sp>
    </p:spTree>
    <p:extLst>
      <p:ext uri="{BB962C8B-B14F-4D97-AF65-F5344CB8AC3E}">
        <p14:creationId xmlns:p14="http://schemas.microsoft.com/office/powerpoint/2010/main" val="31418696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514AD0-FBDB-A447-AC5E-2841F33EE780}"/>
              </a:ext>
            </a:extLst>
          </p:cNvPr>
          <p:cNvSpPr>
            <a:spLocks noGrp="1"/>
          </p:cNvSpPr>
          <p:nvPr>
            <p:ph idx="1"/>
          </p:nvPr>
        </p:nvSpPr>
        <p:spPr/>
        <p:txBody>
          <a:bodyPr/>
          <a:lstStyle/>
          <a:p>
            <a:pPr marL="0" indent="0">
              <a:buNone/>
            </a:pPr>
            <a:endParaRPr lang="en-US" dirty="0"/>
          </a:p>
          <a:p>
            <a:pPr marL="0" indent="0" algn="ctr">
              <a:buNone/>
            </a:pPr>
            <a:endParaRPr lang="en-US" dirty="0"/>
          </a:p>
          <a:p>
            <a:pPr marL="0" indent="0" algn="ctr">
              <a:buNone/>
            </a:pPr>
            <a:br>
              <a:rPr lang="en-US" dirty="0"/>
            </a:br>
            <a:r>
              <a:rPr lang="en-US" sz="5400" dirty="0"/>
              <a:t>Rapid Housing Initiative</a:t>
            </a:r>
            <a:endParaRPr lang="en-US" dirty="0"/>
          </a:p>
        </p:txBody>
      </p:sp>
    </p:spTree>
    <p:extLst>
      <p:ext uri="{BB962C8B-B14F-4D97-AF65-F5344CB8AC3E}">
        <p14:creationId xmlns:p14="http://schemas.microsoft.com/office/powerpoint/2010/main" val="24079922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934B-23E6-A148-B9FE-34C385B4C922}"/>
              </a:ext>
            </a:extLst>
          </p:cNvPr>
          <p:cNvSpPr>
            <a:spLocks noGrp="1"/>
          </p:cNvSpPr>
          <p:nvPr>
            <p:ph type="title"/>
          </p:nvPr>
        </p:nvSpPr>
        <p:spPr/>
        <p:txBody>
          <a:bodyPr/>
          <a:lstStyle/>
          <a:p>
            <a:r>
              <a:rPr lang="en-US" dirty="0"/>
              <a:t>Rapid Housing Initiative</a:t>
            </a:r>
          </a:p>
        </p:txBody>
      </p:sp>
      <p:sp>
        <p:nvSpPr>
          <p:cNvPr id="3" name="Content Placeholder 2">
            <a:extLst>
              <a:ext uri="{FF2B5EF4-FFF2-40B4-BE49-F238E27FC236}">
                <a16:creationId xmlns:a16="http://schemas.microsoft.com/office/drawing/2014/main" id="{27153E8E-94D4-D148-81EC-06CE118A74FC}"/>
              </a:ext>
            </a:extLst>
          </p:cNvPr>
          <p:cNvSpPr>
            <a:spLocks noGrp="1"/>
          </p:cNvSpPr>
          <p:nvPr>
            <p:ph idx="1"/>
          </p:nvPr>
        </p:nvSpPr>
        <p:spPr/>
        <p:txBody>
          <a:bodyPr/>
          <a:lstStyle/>
          <a:p>
            <a:endParaRPr lang="en-US" dirty="0"/>
          </a:p>
          <a:p>
            <a:r>
              <a:rPr lang="en-US" dirty="0"/>
              <a:t>In Sep 2020, the Government of Canada announced $1B for new modular housing, the acquisition of land, the conversion of existing non-residential buildings, and the reclamation of closed or derelict properties.</a:t>
            </a:r>
          </a:p>
          <a:p>
            <a:pPr marL="0" indent="0">
              <a:buNone/>
            </a:pPr>
            <a:endParaRPr lang="en-US" dirty="0"/>
          </a:p>
          <a:p>
            <a:r>
              <a:rPr lang="en-US" dirty="0"/>
              <a:t>This is called the Rapid Housing Initiative (RHI).</a:t>
            </a:r>
          </a:p>
        </p:txBody>
      </p:sp>
    </p:spTree>
    <p:extLst>
      <p:ext uri="{BB962C8B-B14F-4D97-AF65-F5344CB8AC3E}">
        <p14:creationId xmlns:p14="http://schemas.microsoft.com/office/powerpoint/2010/main" val="17742874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C077-D4B2-CE46-B846-DB094C87162E}"/>
              </a:ext>
            </a:extLst>
          </p:cNvPr>
          <p:cNvSpPr>
            <a:spLocks noGrp="1"/>
          </p:cNvSpPr>
          <p:nvPr>
            <p:ph type="title"/>
          </p:nvPr>
        </p:nvSpPr>
        <p:spPr/>
        <p:txBody>
          <a:bodyPr/>
          <a:lstStyle/>
          <a:p>
            <a:r>
              <a:rPr lang="en-US" dirty="0"/>
              <a:t>Rapid Housing Initiative (cont’d)</a:t>
            </a:r>
          </a:p>
        </p:txBody>
      </p:sp>
      <p:sp>
        <p:nvSpPr>
          <p:cNvPr id="3" name="Content Placeholder 2">
            <a:extLst>
              <a:ext uri="{FF2B5EF4-FFF2-40B4-BE49-F238E27FC236}">
                <a16:creationId xmlns:a16="http://schemas.microsoft.com/office/drawing/2014/main" id="{1C598A63-79B6-5243-A317-BF7876955D59}"/>
              </a:ext>
            </a:extLst>
          </p:cNvPr>
          <p:cNvSpPr>
            <a:spLocks noGrp="1"/>
          </p:cNvSpPr>
          <p:nvPr>
            <p:ph idx="1"/>
          </p:nvPr>
        </p:nvSpPr>
        <p:spPr/>
        <p:txBody>
          <a:bodyPr/>
          <a:lstStyle/>
          <a:p>
            <a:endParaRPr lang="en-US" dirty="0"/>
          </a:p>
          <a:p>
            <a:r>
              <a:rPr lang="en-US" dirty="0"/>
              <a:t>Very fast grant application</a:t>
            </a:r>
          </a:p>
          <a:p>
            <a:endParaRPr lang="en-US" dirty="0"/>
          </a:p>
          <a:p>
            <a:r>
              <a:rPr lang="en-US" dirty="0"/>
              <a:t>Capital costs fully covered.</a:t>
            </a:r>
          </a:p>
          <a:p>
            <a:pPr marL="0" indent="0">
              <a:buNone/>
            </a:pPr>
            <a:endParaRPr lang="en-US" dirty="0"/>
          </a:p>
          <a:p>
            <a:r>
              <a:rPr lang="en-US" dirty="0"/>
              <a:t>Some of the people being housed via the RHI have been experiencing homelessness (but a lack of operating $ will make it challenging to support person who’ve been chronically homeless).</a:t>
            </a:r>
          </a:p>
          <a:p>
            <a:endParaRPr lang="en-US" dirty="0"/>
          </a:p>
          <a:p>
            <a:endParaRPr lang="en-US" dirty="0"/>
          </a:p>
        </p:txBody>
      </p:sp>
    </p:spTree>
    <p:extLst>
      <p:ext uri="{BB962C8B-B14F-4D97-AF65-F5344CB8AC3E}">
        <p14:creationId xmlns:p14="http://schemas.microsoft.com/office/powerpoint/2010/main" val="38377012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B184-27EA-BB41-9386-497770B4D83A}"/>
              </a:ext>
            </a:extLst>
          </p:cNvPr>
          <p:cNvSpPr>
            <a:spLocks noGrp="1"/>
          </p:cNvSpPr>
          <p:nvPr>
            <p:ph type="title"/>
          </p:nvPr>
        </p:nvSpPr>
        <p:spPr/>
        <p:txBody>
          <a:bodyPr/>
          <a:lstStyle/>
          <a:p>
            <a:r>
              <a:rPr lang="en-US" dirty="0"/>
              <a:t>Rapid Housing Initiative (cont’d)</a:t>
            </a:r>
          </a:p>
        </p:txBody>
      </p:sp>
      <p:sp>
        <p:nvSpPr>
          <p:cNvPr id="3" name="Content Placeholder 2">
            <a:extLst>
              <a:ext uri="{FF2B5EF4-FFF2-40B4-BE49-F238E27FC236}">
                <a16:creationId xmlns:a16="http://schemas.microsoft.com/office/drawing/2014/main" id="{955E92A7-B434-B04A-AA75-EC96E9E399BB}"/>
              </a:ext>
            </a:extLst>
          </p:cNvPr>
          <p:cNvSpPr>
            <a:spLocks noGrp="1"/>
          </p:cNvSpPr>
          <p:nvPr>
            <p:ph idx="1"/>
          </p:nvPr>
        </p:nvSpPr>
        <p:spPr/>
        <p:txBody>
          <a:bodyPr/>
          <a:lstStyle/>
          <a:p>
            <a:endParaRPr lang="en-US" dirty="0"/>
          </a:p>
          <a:p>
            <a:r>
              <a:rPr lang="en-US" dirty="0"/>
              <a:t>RHI projects include a broad list of eligible target populations (one of which is persons experiencing homelessness).</a:t>
            </a:r>
          </a:p>
          <a:p>
            <a:endParaRPr lang="en-US" dirty="0"/>
          </a:p>
          <a:p>
            <a:r>
              <a:rPr lang="en-US" dirty="0"/>
              <a:t>The City of Toronto aims to target most of its RHI units to persons experiencing chronic homelessness.</a:t>
            </a:r>
          </a:p>
          <a:p>
            <a:endParaRPr lang="en-US" dirty="0"/>
          </a:p>
          <a:p>
            <a:r>
              <a:rPr lang="en-US" dirty="0"/>
              <a:t>RHI is viewed as being the best federal housing initiative right now to target chronic homelessness.</a:t>
            </a:r>
          </a:p>
          <a:p>
            <a:pPr marL="0" indent="0">
              <a:buNone/>
            </a:pPr>
            <a:endParaRPr lang="en-US" dirty="0"/>
          </a:p>
        </p:txBody>
      </p:sp>
    </p:spTree>
    <p:extLst>
      <p:ext uri="{BB962C8B-B14F-4D97-AF65-F5344CB8AC3E}">
        <p14:creationId xmlns:p14="http://schemas.microsoft.com/office/powerpoint/2010/main" val="5416392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23CAB-D30F-0D4F-A964-7147CED23303}"/>
              </a:ext>
            </a:extLst>
          </p:cNvPr>
          <p:cNvSpPr>
            <a:spLocks noGrp="1"/>
          </p:cNvSpPr>
          <p:nvPr>
            <p:ph type="title"/>
          </p:nvPr>
        </p:nvSpPr>
        <p:spPr/>
        <p:txBody>
          <a:bodyPr/>
          <a:lstStyle/>
          <a:p>
            <a:r>
              <a:rPr lang="en-US" dirty="0"/>
              <a:t>Rapid Housing Initiative (cont’d)</a:t>
            </a:r>
          </a:p>
        </p:txBody>
      </p:sp>
      <p:sp>
        <p:nvSpPr>
          <p:cNvPr id="3" name="Content Placeholder 2">
            <a:extLst>
              <a:ext uri="{FF2B5EF4-FFF2-40B4-BE49-F238E27FC236}">
                <a16:creationId xmlns:a16="http://schemas.microsoft.com/office/drawing/2014/main" id="{8F397134-DDF6-5448-930E-746879429A9D}"/>
              </a:ext>
            </a:extLst>
          </p:cNvPr>
          <p:cNvSpPr>
            <a:spLocks noGrp="1"/>
          </p:cNvSpPr>
          <p:nvPr>
            <p:ph idx="1"/>
          </p:nvPr>
        </p:nvSpPr>
        <p:spPr/>
        <p:txBody>
          <a:bodyPr/>
          <a:lstStyle/>
          <a:p>
            <a:endParaRPr lang="en-US" dirty="0"/>
          </a:p>
          <a:p>
            <a:r>
              <a:rPr lang="en-US" dirty="0"/>
              <a:t>Many projects are still awaiting word on whether their respective prov got will provide operating $, which will in turn determine what kinds of social work support can be provided (and which specific households can be accommodated). </a:t>
            </a:r>
          </a:p>
          <a:p>
            <a:endParaRPr lang="en-US" dirty="0"/>
          </a:p>
          <a:p>
            <a:r>
              <a:rPr lang="en-US" dirty="0"/>
              <a:t>Some approved projects have received commitments of municipal support, typically in the form of waived fees, free land or discounted land.</a:t>
            </a:r>
          </a:p>
        </p:txBody>
      </p:sp>
    </p:spTree>
    <p:extLst>
      <p:ext uri="{BB962C8B-B14F-4D97-AF65-F5344CB8AC3E}">
        <p14:creationId xmlns:p14="http://schemas.microsoft.com/office/powerpoint/2010/main" val="10992798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B239-427E-2C46-BB38-C6DC67CB755B}"/>
              </a:ext>
            </a:extLst>
          </p:cNvPr>
          <p:cNvSpPr>
            <a:spLocks noGrp="1"/>
          </p:cNvSpPr>
          <p:nvPr>
            <p:ph type="title"/>
          </p:nvPr>
        </p:nvSpPr>
        <p:spPr/>
        <p:txBody>
          <a:bodyPr/>
          <a:lstStyle/>
          <a:p>
            <a:r>
              <a:rPr lang="en-US" dirty="0"/>
              <a:t>Rapid Housing Initiative (cont’d)</a:t>
            </a:r>
          </a:p>
        </p:txBody>
      </p:sp>
      <p:sp>
        <p:nvSpPr>
          <p:cNvPr id="3" name="Content Placeholder 2">
            <a:extLst>
              <a:ext uri="{FF2B5EF4-FFF2-40B4-BE49-F238E27FC236}">
                <a16:creationId xmlns:a16="http://schemas.microsoft.com/office/drawing/2014/main" id="{998F5983-5E09-8544-8BE7-5485ABCDDA7B}"/>
              </a:ext>
            </a:extLst>
          </p:cNvPr>
          <p:cNvSpPr>
            <a:spLocks noGrp="1"/>
          </p:cNvSpPr>
          <p:nvPr>
            <p:ph idx="1"/>
          </p:nvPr>
        </p:nvSpPr>
        <p:spPr/>
        <p:txBody>
          <a:bodyPr/>
          <a:lstStyle/>
          <a:p>
            <a:pPr marL="0" indent="0">
              <a:buNone/>
            </a:pPr>
            <a:endParaRPr lang="en-US" dirty="0"/>
          </a:p>
          <a:p>
            <a:r>
              <a:rPr lang="en-US" dirty="0"/>
              <a:t>The 2021 federal budget announced an additional $1.5B for the RHI for 2021-22.</a:t>
            </a:r>
          </a:p>
          <a:p>
            <a:endParaRPr lang="en-US" dirty="0"/>
          </a:p>
          <a:p>
            <a:r>
              <a:rPr lang="en-US" dirty="0"/>
              <a:t>The 2022 federal budget announced another $1.5B over two years for RHI.</a:t>
            </a:r>
          </a:p>
        </p:txBody>
      </p:sp>
    </p:spTree>
    <p:extLst>
      <p:ext uri="{BB962C8B-B14F-4D97-AF65-F5344CB8AC3E}">
        <p14:creationId xmlns:p14="http://schemas.microsoft.com/office/powerpoint/2010/main" val="6688913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C48EF-F36A-EFFD-010C-D0941480CF32}"/>
              </a:ext>
            </a:extLst>
          </p:cNvPr>
          <p:cNvSpPr>
            <a:spLocks noGrp="1"/>
          </p:cNvSpPr>
          <p:nvPr>
            <p:ph type="title"/>
          </p:nvPr>
        </p:nvSpPr>
        <p:spPr/>
        <p:txBody>
          <a:bodyPr/>
          <a:lstStyle/>
          <a:p>
            <a:r>
              <a:rPr lang="en-US" dirty="0"/>
              <a:t>More from 2022 federal budget</a:t>
            </a:r>
          </a:p>
        </p:txBody>
      </p:sp>
      <p:sp>
        <p:nvSpPr>
          <p:cNvPr id="3" name="Content Placeholder 2">
            <a:extLst>
              <a:ext uri="{FF2B5EF4-FFF2-40B4-BE49-F238E27FC236}">
                <a16:creationId xmlns:a16="http://schemas.microsoft.com/office/drawing/2014/main" id="{50B470BA-1EEF-9E62-F0CF-F9876CEB69C0}"/>
              </a:ext>
            </a:extLst>
          </p:cNvPr>
          <p:cNvSpPr>
            <a:spLocks noGrp="1"/>
          </p:cNvSpPr>
          <p:nvPr>
            <p:ph idx="1"/>
          </p:nvPr>
        </p:nvSpPr>
        <p:spPr/>
        <p:txBody>
          <a:bodyPr/>
          <a:lstStyle/>
          <a:p>
            <a:endParaRPr lang="en-US" dirty="0"/>
          </a:p>
          <a:p>
            <a:r>
              <a:rPr lang="en-US" dirty="0"/>
              <a:t>The 2022 federal budget also announced $62.2M over 3 </a:t>
            </a:r>
            <a:r>
              <a:rPr lang="en-US" dirty="0" err="1"/>
              <a:t>yrs</a:t>
            </a:r>
            <a:r>
              <a:rPr lang="en-US" dirty="0"/>
              <a:t> (beginning in 2024-25) for a new Veteran Homelessness Program “that will provide services and rent supplements to veterans experiencing homelessness…;” </a:t>
            </a:r>
          </a:p>
          <a:p>
            <a:endParaRPr lang="en-US" dirty="0"/>
          </a:p>
          <a:p>
            <a:r>
              <a:rPr lang="en-US" dirty="0"/>
              <a:t>It further announced $18.1M over 3 </a:t>
            </a:r>
            <a:r>
              <a:rPr lang="en-US" dirty="0" err="1"/>
              <a:t>yrs</a:t>
            </a:r>
            <a:r>
              <a:rPr lang="en-US" dirty="0"/>
              <a:t> for research on chronic  homelessness.</a:t>
            </a:r>
          </a:p>
        </p:txBody>
      </p:sp>
    </p:spTree>
    <p:extLst>
      <p:ext uri="{BB962C8B-B14F-4D97-AF65-F5344CB8AC3E}">
        <p14:creationId xmlns:p14="http://schemas.microsoft.com/office/powerpoint/2010/main" val="21434880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9694C-B372-E547-B91F-7BAAA91F9520}"/>
              </a:ext>
            </a:extLst>
          </p:cNvPr>
          <p:cNvSpPr>
            <a:spLocks noGrp="1"/>
          </p:cNvSpPr>
          <p:nvPr>
            <p:ph type="title"/>
          </p:nvPr>
        </p:nvSpPr>
        <p:spPr/>
        <p:txBody>
          <a:bodyPr/>
          <a:lstStyle/>
          <a:p>
            <a:r>
              <a:rPr lang="en-US" dirty="0"/>
              <a:t>End of Module</a:t>
            </a:r>
          </a:p>
        </p:txBody>
      </p:sp>
      <p:sp>
        <p:nvSpPr>
          <p:cNvPr id="3" name="Content Placeholder 2">
            <a:extLst>
              <a:ext uri="{FF2B5EF4-FFF2-40B4-BE49-F238E27FC236}">
                <a16:creationId xmlns:a16="http://schemas.microsoft.com/office/drawing/2014/main" id="{35A88CCF-4A80-B74C-8D2A-5FC1BD683132}"/>
              </a:ext>
            </a:extLst>
          </p:cNvPr>
          <p:cNvSpPr>
            <a:spLocks noGrp="1"/>
          </p:cNvSpPr>
          <p:nvPr>
            <p:ph idx="1"/>
          </p:nvPr>
        </p:nvSpPr>
        <p:spPr/>
        <p:txBody>
          <a:bodyPr/>
          <a:lstStyle/>
          <a:p>
            <a:endParaRPr lang="en-US" dirty="0"/>
          </a:p>
          <a:p>
            <a:r>
              <a:rPr lang="en-US" dirty="0"/>
              <a:t>What’s </a:t>
            </a:r>
            <a:r>
              <a:rPr lang="en-US"/>
              <a:t>on your mind?</a:t>
            </a:r>
          </a:p>
        </p:txBody>
      </p:sp>
    </p:spTree>
    <p:extLst>
      <p:ext uri="{BB962C8B-B14F-4D97-AF65-F5344CB8AC3E}">
        <p14:creationId xmlns:p14="http://schemas.microsoft.com/office/powerpoint/2010/main" val="35046171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3C27-D86D-FF4A-B9EB-D9662B2FE520}"/>
              </a:ext>
            </a:extLst>
          </p:cNvPr>
          <p:cNvSpPr>
            <a:spLocks noGrp="1"/>
          </p:cNvSpPr>
          <p:nvPr>
            <p:ph type="ctrTitle"/>
          </p:nvPr>
        </p:nvSpPr>
        <p:spPr/>
        <p:txBody>
          <a:bodyPr/>
          <a:lstStyle/>
          <a:p>
            <a:pPr algn="ctr" fontAlgn="auto">
              <a:spcAft>
                <a:spcPts val="0"/>
              </a:spcAft>
              <a:defRPr/>
            </a:pPr>
            <a:br>
              <a:rPr lang="en-US" dirty="0">
                <a:ea typeface="+mj-ea"/>
                <a:cs typeface="+mj-cs"/>
              </a:rPr>
            </a:br>
            <a:br>
              <a:rPr lang="en-US" dirty="0">
                <a:ea typeface="+mj-ea"/>
                <a:cs typeface="+mj-cs"/>
              </a:rPr>
            </a:br>
            <a:br>
              <a:rPr lang="en-US" dirty="0">
                <a:ea typeface="+mj-ea"/>
                <a:cs typeface="+mj-cs"/>
              </a:rPr>
            </a:br>
            <a:r>
              <a:rPr lang="en-US" dirty="0"/>
              <a:t>emerging themes</a:t>
            </a:r>
            <a:endParaRPr lang="en-US" dirty="0">
              <a:ea typeface="+mj-ea"/>
              <a:cs typeface="+mj-cs"/>
            </a:endParaRPr>
          </a:p>
        </p:txBody>
      </p:sp>
      <p:sp>
        <p:nvSpPr>
          <p:cNvPr id="3" name="Subtitle 2">
            <a:extLst>
              <a:ext uri="{FF2B5EF4-FFF2-40B4-BE49-F238E27FC236}">
                <a16:creationId xmlns:a16="http://schemas.microsoft.com/office/drawing/2014/main" id="{FF88D0EF-4435-9942-92D4-A41F08F3C163}"/>
              </a:ext>
            </a:extLst>
          </p:cNvPr>
          <p:cNvSpPr>
            <a:spLocks noGrp="1"/>
          </p:cNvSpPr>
          <p:nvPr>
            <p:ph type="subTitle" idx="1"/>
          </p:nvPr>
        </p:nvSpPr>
        <p:spPr>
          <a:xfrm>
            <a:off x="685800" y="3505200"/>
            <a:ext cx="7630616" cy="2804120"/>
          </a:xfrm>
        </p:spPr>
        <p:txBody>
          <a:bodyPr rtlCol="0">
            <a:normAutofit lnSpcReduction="10000"/>
          </a:bodyPr>
          <a:lstStyle/>
          <a:p>
            <a:pPr algn="ctr" fontAlgn="auto">
              <a:spcAft>
                <a:spcPts val="0"/>
              </a:spcAft>
              <a:defRPr/>
            </a:pPr>
            <a:r>
              <a:rPr lang="en-US" sz="2000" b="1" dirty="0">
                <a:ea typeface="+mn-ea"/>
                <a:cs typeface="+mn-cs"/>
              </a:rPr>
              <a:t>By Nick </a:t>
            </a:r>
            <a:r>
              <a:rPr lang="en-US" sz="2000" b="1" dirty="0" err="1">
                <a:ea typeface="+mn-ea"/>
                <a:cs typeface="+mn-cs"/>
              </a:rPr>
              <a:t>Falvo</a:t>
            </a:r>
            <a:r>
              <a:rPr lang="en-US" sz="2000" b="1" dirty="0">
                <a:ea typeface="+mn-ea"/>
                <a:cs typeface="+mn-cs"/>
              </a:rPr>
              <a:t>, PhD</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Homelessness 101</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Prepared for </a:t>
            </a:r>
          </a:p>
          <a:p>
            <a:pPr algn="ctr" fontAlgn="auto">
              <a:spcAft>
                <a:spcPts val="0"/>
              </a:spcAft>
              <a:defRPr/>
            </a:pPr>
            <a:r>
              <a:rPr lang="en-US" sz="2000" dirty="0">
                <a:ea typeface="+mn-ea"/>
                <a:cs typeface="+mn-cs"/>
              </a:rPr>
              <a:t>Healthcare Excellence Canada</a:t>
            </a:r>
          </a:p>
          <a:p>
            <a:pPr algn="ctr" fontAlgn="auto">
              <a:spcAft>
                <a:spcPts val="0"/>
              </a:spcAft>
              <a:defRPr/>
            </a:pPr>
            <a:endParaRPr lang="en-US" sz="2000" dirty="0">
              <a:ea typeface="+mn-ea"/>
              <a:cs typeface="+mn-cs"/>
            </a:endParaRPr>
          </a:p>
          <a:p>
            <a:pPr algn="ctr" fontAlgn="auto">
              <a:spcAft>
                <a:spcPts val="0"/>
              </a:spcAft>
              <a:defRPr/>
            </a:pPr>
            <a:r>
              <a:rPr lang="en-US" sz="2000" dirty="0">
                <a:ea typeface="+mn-ea"/>
                <a:cs typeface="+mn-cs"/>
              </a:rPr>
              <a:t>Oct 8-9, 2024</a:t>
            </a:r>
          </a:p>
          <a:p>
            <a:pPr algn="ctr" fontAlgn="auto">
              <a:spcAft>
                <a:spcPts val="0"/>
              </a:spcAft>
              <a:defRPr/>
            </a:pPr>
            <a:endParaRPr lang="en-US" sz="2000" dirty="0">
              <a:ea typeface="+mn-ea"/>
              <a:cs typeface="+mn-cs"/>
            </a:endParaRPr>
          </a:p>
          <a:p>
            <a:pPr fontAlgn="auto">
              <a:spcAft>
                <a:spcPts val="0"/>
              </a:spcAft>
              <a:defRPr/>
            </a:pPr>
            <a:endParaRPr lang="en-US" sz="1800" b="1" dirty="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1144C6-4400-E744-B095-D5EC192C4BBF}"/>
              </a:ext>
            </a:extLst>
          </p:cNvPr>
          <p:cNvSpPr>
            <a:spLocks noGrp="1"/>
          </p:cNvSpPr>
          <p:nvPr>
            <p:ph idx="1"/>
          </p:nvPr>
        </p:nvSpPr>
        <p:spPr/>
        <p:txBody>
          <a:bodyPr/>
          <a:lstStyle/>
          <a:p>
            <a:pPr marL="0" indent="0">
              <a:buNone/>
            </a:pPr>
            <a:endParaRPr lang="en-US" dirty="0"/>
          </a:p>
          <a:p>
            <a:pPr marL="0" indent="0" algn="ctr">
              <a:buNone/>
            </a:pPr>
            <a:endParaRPr lang="en-US" sz="4000" dirty="0"/>
          </a:p>
          <a:p>
            <a:pPr marL="0" indent="0" algn="ctr">
              <a:buNone/>
            </a:pPr>
            <a:r>
              <a:rPr lang="en-US" sz="4000" dirty="0"/>
              <a:t>What causes homelessness?</a:t>
            </a:r>
          </a:p>
        </p:txBody>
      </p:sp>
    </p:spTree>
    <p:extLst>
      <p:ext uri="{BB962C8B-B14F-4D97-AF65-F5344CB8AC3E}">
        <p14:creationId xmlns:p14="http://schemas.microsoft.com/office/powerpoint/2010/main" val="5417536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0C3E-35F0-364F-8A72-434C9DF76D2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64FA468-654E-564C-B557-47D7A64F9366}"/>
              </a:ext>
            </a:extLst>
          </p:cNvPr>
          <p:cNvSpPr>
            <a:spLocks noGrp="1"/>
          </p:cNvSpPr>
          <p:nvPr>
            <p:ph idx="1"/>
          </p:nvPr>
        </p:nvSpPr>
        <p:spPr/>
        <p:txBody>
          <a:bodyPr/>
          <a:lstStyle/>
          <a:p>
            <a:endParaRPr lang="en-US" dirty="0"/>
          </a:p>
          <a:p>
            <a:r>
              <a:rPr lang="en-US" dirty="0"/>
              <a:t>Rise in outdoor sleeping</a:t>
            </a:r>
          </a:p>
          <a:p>
            <a:endParaRPr lang="en-US" dirty="0"/>
          </a:p>
          <a:p>
            <a:r>
              <a:rPr lang="en-US" dirty="0"/>
              <a:t>Overdose crisis</a:t>
            </a:r>
          </a:p>
          <a:p>
            <a:endParaRPr lang="en-US" dirty="0"/>
          </a:p>
          <a:p>
            <a:r>
              <a:rPr lang="en-US" dirty="0"/>
              <a:t>Aging population</a:t>
            </a:r>
          </a:p>
          <a:p>
            <a:endParaRPr lang="en-US" dirty="0"/>
          </a:p>
          <a:p>
            <a:r>
              <a:rPr lang="en-US" dirty="0"/>
              <a:t>Indigenous peoples</a:t>
            </a:r>
          </a:p>
          <a:p>
            <a:pPr marL="0" indent="0">
              <a:buNone/>
            </a:pPr>
            <a:endParaRPr lang="en-US" dirty="0"/>
          </a:p>
        </p:txBody>
      </p:sp>
    </p:spTree>
    <p:extLst>
      <p:ext uri="{BB962C8B-B14F-4D97-AF65-F5344CB8AC3E}">
        <p14:creationId xmlns:p14="http://schemas.microsoft.com/office/powerpoint/2010/main" val="40756776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9D47-F3B6-0747-BF87-1C2DA9D29937}"/>
              </a:ext>
            </a:extLst>
          </p:cNvPr>
          <p:cNvSpPr>
            <a:spLocks noGrp="1"/>
          </p:cNvSpPr>
          <p:nvPr>
            <p:ph type="title"/>
          </p:nvPr>
        </p:nvSpPr>
        <p:spPr/>
        <p:txBody>
          <a:bodyPr/>
          <a:lstStyle/>
          <a:p>
            <a:r>
              <a:rPr lang="en-US" dirty="0"/>
              <a:t>Rise in outdoor sleeping</a:t>
            </a:r>
          </a:p>
        </p:txBody>
      </p:sp>
      <p:sp>
        <p:nvSpPr>
          <p:cNvPr id="3" name="Content Placeholder 2">
            <a:extLst>
              <a:ext uri="{FF2B5EF4-FFF2-40B4-BE49-F238E27FC236}">
                <a16:creationId xmlns:a16="http://schemas.microsoft.com/office/drawing/2014/main" id="{D2BF4974-BD6F-A849-8BEF-6E1FC4C130B8}"/>
              </a:ext>
            </a:extLst>
          </p:cNvPr>
          <p:cNvSpPr>
            <a:spLocks noGrp="1"/>
          </p:cNvSpPr>
          <p:nvPr>
            <p:ph idx="1"/>
          </p:nvPr>
        </p:nvSpPr>
        <p:spPr/>
        <p:txBody>
          <a:bodyPr/>
          <a:lstStyle/>
          <a:p>
            <a:r>
              <a:rPr lang="en-US" dirty="0"/>
              <a:t>Visible outdoor sleeping appears to have increased in many cities (stemming in part from concern over disease transmission) though most cities lack a rigorous method of enumeration of rough sleepers.</a:t>
            </a:r>
          </a:p>
          <a:p>
            <a:endParaRPr lang="en-US" dirty="0"/>
          </a:p>
          <a:p>
            <a:r>
              <a:rPr lang="en-US" dirty="0"/>
              <a:t>This has turned into a thorny political issue, especially in light of fire hazards, complaints from </a:t>
            </a:r>
            <a:r>
              <a:rPr lang="en-US" dirty="0" err="1"/>
              <a:t>neighbours</a:t>
            </a:r>
            <a:r>
              <a:rPr lang="en-US" dirty="0"/>
              <a:t>, and forcible clearings.</a:t>
            </a:r>
          </a:p>
          <a:p>
            <a:endParaRPr lang="en-US" dirty="0"/>
          </a:p>
          <a:p>
            <a:r>
              <a:rPr lang="en-US" dirty="0"/>
              <a:t>Especially prominent during warmer weather.</a:t>
            </a:r>
          </a:p>
        </p:txBody>
      </p:sp>
    </p:spTree>
    <p:extLst>
      <p:ext uri="{BB962C8B-B14F-4D97-AF65-F5344CB8AC3E}">
        <p14:creationId xmlns:p14="http://schemas.microsoft.com/office/powerpoint/2010/main" val="42825505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859E9-DE1D-5141-8F8D-0F0C37344684}"/>
              </a:ext>
            </a:extLst>
          </p:cNvPr>
          <p:cNvSpPr>
            <a:spLocks noGrp="1"/>
          </p:cNvSpPr>
          <p:nvPr>
            <p:ph type="title"/>
          </p:nvPr>
        </p:nvSpPr>
        <p:spPr/>
        <p:txBody>
          <a:bodyPr>
            <a:normAutofit fontScale="90000"/>
          </a:bodyPr>
          <a:lstStyle/>
          <a:p>
            <a:r>
              <a:rPr lang="en-US" dirty="0"/>
              <a:t>Rise in outdoor sleeping: Calgary data</a:t>
            </a:r>
          </a:p>
        </p:txBody>
      </p:sp>
      <p:pic>
        <p:nvPicPr>
          <p:cNvPr id="4" name="Content Placeholder 3">
            <a:extLst>
              <a:ext uri="{FF2B5EF4-FFF2-40B4-BE49-F238E27FC236}">
                <a16:creationId xmlns:a16="http://schemas.microsoft.com/office/drawing/2014/main" id="{701C794E-A41A-7046-E95F-640C4504CBA0}"/>
              </a:ext>
            </a:extLst>
          </p:cNvPr>
          <p:cNvPicPr>
            <a:picLocks noGrp="1" noChangeAspect="1"/>
          </p:cNvPicPr>
          <p:nvPr>
            <p:ph idx="1"/>
          </p:nvPr>
        </p:nvPicPr>
        <p:blipFill>
          <a:blip r:embed="rId2"/>
          <a:stretch>
            <a:fillRect/>
          </a:stretch>
        </p:blipFill>
        <p:spPr>
          <a:xfrm>
            <a:off x="1276350" y="1670844"/>
            <a:ext cx="6591300" cy="4279900"/>
          </a:xfrm>
          <a:prstGeom prst="rect">
            <a:avLst/>
          </a:prstGeom>
        </p:spPr>
      </p:pic>
    </p:spTree>
    <p:extLst>
      <p:ext uri="{BB962C8B-B14F-4D97-AF65-F5344CB8AC3E}">
        <p14:creationId xmlns:p14="http://schemas.microsoft.com/office/powerpoint/2010/main" val="15966023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CF41-85C2-828F-3F30-EA4D78953817}"/>
              </a:ext>
            </a:extLst>
          </p:cNvPr>
          <p:cNvSpPr>
            <a:spLocks noGrp="1"/>
          </p:cNvSpPr>
          <p:nvPr>
            <p:ph type="title"/>
          </p:nvPr>
        </p:nvSpPr>
        <p:spPr/>
        <p:txBody>
          <a:bodyPr/>
          <a:lstStyle/>
          <a:p>
            <a:r>
              <a:rPr lang="en-US" dirty="0"/>
              <a:t>Rise in outdoor sleeping (cont’d)</a:t>
            </a:r>
          </a:p>
        </p:txBody>
      </p:sp>
      <p:sp>
        <p:nvSpPr>
          <p:cNvPr id="3" name="Content Placeholder 2">
            <a:extLst>
              <a:ext uri="{FF2B5EF4-FFF2-40B4-BE49-F238E27FC236}">
                <a16:creationId xmlns:a16="http://schemas.microsoft.com/office/drawing/2014/main" id="{5EF88DDE-038A-539B-31F0-E33026F8CC6B}"/>
              </a:ext>
            </a:extLst>
          </p:cNvPr>
          <p:cNvSpPr>
            <a:spLocks noGrp="1"/>
          </p:cNvSpPr>
          <p:nvPr>
            <p:ph idx="1"/>
          </p:nvPr>
        </p:nvSpPr>
        <p:spPr/>
        <p:txBody>
          <a:bodyPr/>
          <a:lstStyle/>
          <a:p>
            <a:endParaRPr lang="en-US" dirty="0"/>
          </a:p>
          <a:p>
            <a:r>
              <a:rPr lang="en-US" dirty="0"/>
              <a:t>In Alberta, we’ve seen the provincial government work directly with Edmonton’s Police Chief to expedite the clearing of encampments.</a:t>
            </a:r>
          </a:p>
          <a:p>
            <a:endParaRPr lang="en-US" dirty="0"/>
          </a:p>
          <a:p>
            <a:r>
              <a:rPr lang="en-US" dirty="0"/>
              <a:t>This has resulted in Navigation and Support Centre in Edmonton (and now one in Calgary as well).</a:t>
            </a:r>
          </a:p>
          <a:p>
            <a:endParaRPr lang="en-US" dirty="0"/>
          </a:p>
          <a:p>
            <a:endParaRPr lang="en-US" dirty="0"/>
          </a:p>
        </p:txBody>
      </p:sp>
    </p:spTree>
    <p:extLst>
      <p:ext uri="{BB962C8B-B14F-4D97-AF65-F5344CB8AC3E}">
        <p14:creationId xmlns:p14="http://schemas.microsoft.com/office/powerpoint/2010/main" val="34575189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B162-AB8C-4C41-AA1E-98C48BEAD3A3}"/>
              </a:ext>
            </a:extLst>
          </p:cNvPr>
          <p:cNvSpPr>
            <a:spLocks noGrp="1"/>
          </p:cNvSpPr>
          <p:nvPr>
            <p:ph type="title"/>
          </p:nvPr>
        </p:nvSpPr>
        <p:spPr/>
        <p:txBody>
          <a:bodyPr/>
          <a:lstStyle/>
          <a:p>
            <a:r>
              <a:rPr lang="en-US" dirty="0"/>
              <a:t>Rise in outdoor sleeping (cont’d)</a:t>
            </a:r>
          </a:p>
        </p:txBody>
      </p:sp>
      <p:sp>
        <p:nvSpPr>
          <p:cNvPr id="3" name="Content Placeholder 2">
            <a:extLst>
              <a:ext uri="{FF2B5EF4-FFF2-40B4-BE49-F238E27FC236}">
                <a16:creationId xmlns:a16="http://schemas.microsoft.com/office/drawing/2014/main" id="{F5846F8F-FDFE-6D4E-8654-EFD682A9DDE2}"/>
              </a:ext>
            </a:extLst>
          </p:cNvPr>
          <p:cNvSpPr>
            <a:spLocks noGrp="1"/>
          </p:cNvSpPr>
          <p:nvPr>
            <p:ph idx="1"/>
          </p:nvPr>
        </p:nvSpPr>
        <p:spPr/>
        <p:txBody>
          <a:bodyPr/>
          <a:lstStyle/>
          <a:p>
            <a:endParaRPr lang="en-US" dirty="0"/>
          </a:p>
          <a:p>
            <a:r>
              <a:rPr lang="en-US" dirty="0"/>
              <a:t>A technological innovation worthy of attention is the City of Ottawa’s new GIS mapping system, used to both identify encampments and keep case notes pertaining to encampment residents (in order to provide better services).</a:t>
            </a:r>
          </a:p>
        </p:txBody>
      </p:sp>
    </p:spTree>
    <p:extLst>
      <p:ext uri="{BB962C8B-B14F-4D97-AF65-F5344CB8AC3E}">
        <p14:creationId xmlns:p14="http://schemas.microsoft.com/office/powerpoint/2010/main" val="26018005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FE55-7335-1845-F7E4-7566E0F2E5EC}"/>
              </a:ext>
            </a:extLst>
          </p:cNvPr>
          <p:cNvSpPr>
            <a:spLocks noGrp="1"/>
          </p:cNvSpPr>
          <p:nvPr>
            <p:ph type="title"/>
          </p:nvPr>
        </p:nvSpPr>
        <p:spPr/>
        <p:txBody>
          <a:bodyPr/>
          <a:lstStyle/>
          <a:p>
            <a:r>
              <a:rPr lang="en-US" dirty="0"/>
              <a:t>Overdose crisis</a:t>
            </a:r>
          </a:p>
        </p:txBody>
      </p:sp>
      <p:sp>
        <p:nvSpPr>
          <p:cNvPr id="3" name="Content Placeholder 2">
            <a:extLst>
              <a:ext uri="{FF2B5EF4-FFF2-40B4-BE49-F238E27FC236}">
                <a16:creationId xmlns:a16="http://schemas.microsoft.com/office/drawing/2014/main" id="{69E05619-A199-1A31-7B49-B46B6A846522}"/>
              </a:ext>
            </a:extLst>
          </p:cNvPr>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5C4BC003-052F-E8FC-E3F6-8D967ED254B1}"/>
              </a:ext>
            </a:extLst>
          </p:cNvPr>
          <p:cNvPicPr>
            <a:picLocks noChangeAspect="1"/>
          </p:cNvPicPr>
          <p:nvPr/>
        </p:nvPicPr>
        <p:blipFill>
          <a:blip r:embed="rId2"/>
          <a:stretch>
            <a:fillRect/>
          </a:stretch>
        </p:blipFill>
        <p:spPr>
          <a:xfrm>
            <a:off x="1263650" y="1524000"/>
            <a:ext cx="6616700" cy="4470400"/>
          </a:xfrm>
          <a:prstGeom prst="rect">
            <a:avLst/>
          </a:prstGeom>
        </p:spPr>
      </p:pic>
    </p:spTree>
    <p:extLst>
      <p:ext uri="{BB962C8B-B14F-4D97-AF65-F5344CB8AC3E}">
        <p14:creationId xmlns:p14="http://schemas.microsoft.com/office/powerpoint/2010/main" val="21835586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EB766-C2B5-CA07-4387-649431D385DD}"/>
              </a:ext>
            </a:extLst>
          </p:cNvPr>
          <p:cNvSpPr>
            <a:spLocks noGrp="1"/>
          </p:cNvSpPr>
          <p:nvPr>
            <p:ph type="title"/>
          </p:nvPr>
        </p:nvSpPr>
        <p:spPr/>
        <p:txBody>
          <a:bodyPr/>
          <a:lstStyle/>
          <a:p>
            <a:r>
              <a:rPr lang="en-US" dirty="0"/>
              <a:t>Overdose crisis (cont’d)</a:t>
            </a:r>
          </a:p>
        </p:txBody>
      </p:sp>
      <p:pic>
        <p:nvPicPr>
          <p:cNvPr id="4" name="Content Placeholder 3">
            <a:extLst>
              <a:ext uri="{FF2B5EF4-FFF2-40B4-BE49-F238E27FC236}">
                <a16:creationId xmlns:a16="http://schemas.microsoft.com/office/drawing/2014/main" id="{761F1D48-58D2-B7DE-8773-7A04D88334F1}"/>
              </a:ext>
            </a:extLst>
          </p:cNvPr>
          <p:cNvPicPr>
            <a:picLocks noGrp="1" noChangeAspect="1"/>
          </p:cNvPicPr>
          <p:nvPr>
            <p:ph idx="1"/>
          </p:nvPr>
        </p:nvPicPr>
        <p:blipFill>
          <a:blip r:embed="rId2"/>
          <a:stretch>
            <a:fillRect/>
          </a:stretch>
        </p:blipFill>
        <p:spPr>
          <a:xfrm>
            <a:off x="1275057" y="1600200"/>
            <a:ext cx="6593886" cy="4421188"/>
          </a:xfrm>
          <a:prstGeom prst="rect">
            <a:avLst/>
          </a:prstGeom>
        </p:spPr>
      </p:pic>
    </p:spTree>
    <p:extLst>
      <p:ext uri="{BB962C8B-B14F-4D97-AF65-F5344CB8AC3E}">
        <p14:creationId xmlns:p14="http://schemas.microsoft.com/office/powerpoint/2010/main" val="1518089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D503-11B6-4FE6-3DFF-C1FF88C050C9}"/>
              </a:ext>
            </a:extLst>
          </p:cNvPr>
          <p:cNvSpPr>
            <a:spLocks noGrp="1"/>
          </p:cNvSpPr>
          <p:nvPr>
            <p:ph type="title"/>
          </p:nvPr>
        </p:nvSpPr>
        <p:spPr/>
        <p:txBody>
          <a:bodyPr/>
          <a:lstStyle/>
          <a:p>
            <a:r>
              <a:rPr lang="en-US" dirty="0"/>
              <a:t>Overdose crisis (cont’d)</a:t>
            </a:r>
          </a:p>
        </p:txBody>
      </p:sp>
      <p:pic>
        <p:nvPicPr>
          <p:cNvPr id="4" name="Content Placeholder 3">
            <a:extLst>
              <a:ext uri="{FF2B5EF4-FFF2-40B4-BE49-F238E27FC236}">
                <a16:creationId xmlns:a16="http://schemas.microsoft.com/office/drawing/2014/main" id="{EB4F4228-DCD7-D6DA-4BE3-BBB057F2A8DC}"/>
              </a:ext>
            </a:extLst>
          </p:cNvPr>
          <p:cNvPicPr>
            <a:picLocks noGrp="1" noChangeAspect="1"/>
          </p:cNvPicPr>
          <p:nvPr>
            <p:ph idx="1"/>
          </p:nvPr>
        </p:nvPicPr>
        <p:blipFill>
          <a:blip r:embed="rId2"/>
          <a:stretch>
            <a:fillRect/>
          </a:stretch>
        </p:blipFill>
        <p:spPr>
          <a:xfrm>
            <a:off x="1422661" y="1600200"/>
            <a:ext cx="6298678" cy="4421188"/>
          </a:xfrm>
          <a:prstGeom prst="rect">
            <a:avLst/>
          </a:prstGeom>
        </p:spPr>
      </p:pic>
    </p:spTree>
    <p:extLst>
      <p:ext uri="{BB962C8B-B14F-4D97-AF65-F5344CB8AC3E}">
        <p14:creationId xmlns:p14="http://schemas.microsoft.com/office/powerpoint/2010/main" val="27897323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B21B4-1629-210C-B63F-0BC0A59A8B37}"/>
              </a:ext>
            </a:extLst>
          </p:cNvPr>
          <p:cNvSpPr>
            <a:spLocks noGrp="1"/>
          </p:cNvSpPr>
          <p:nvPr>
            <p:ph type="title"/>
          </p:nvPr>
        </p:nvSpPr>
        <p:spPr/>
        <p:txBody>
          <a:bodyPr/>
          <a:lstStyle/>
          <a:p>
            <a:r>
              <a:rPr lang="en-US" dirty="0"/>
              <a:t>Overdose crisis (cont’d)</a:t>
            </a:r>
          </a:p>
        </p:txBody>
      </p:sp>
      <p:pic>
        <p:nvPicPr>
          <p:cNvPr id="4" name="Content Placeholder 3">
            <a:extLst>
              <a:ext uri="{FF2B5EF4-FFF2-40B4-BE49-F238E27FC236}">
                <a16:creationId xmlns:a16="http://schemas.microsoft.com/office/drawing/2014/main" id="{EC72CE5C-DE7D-C601-C62E-91F5477AC45C}"/>
              </a:ext>
            </a:extLst>
          </p:cNvPr>
          <p:cNvPicPr>
            <a:picLocks noGrp="1" noChangeAspect="1"/>
          </p:cNvPicPr>
          <p:nvPr>
            <p:ph idx="1"/>
          </p:nvPr>
        </p:nvPicPr>
        <p:blipFill>
          <a:blip r:embed="rId2"/>
          <a:stretch>
            <a:fillRect/>
          </a:stretch>
        </p:blipFill>
        <p:spPr>
          <a:xfrm>
            <a:off x="1289050" y="1670844"/>
            <a:ext cx="6565900" cy="4279900"/>
          </a:xfrm>
          <a:prstGeom prst="rect">
            <a:avLst/>
          </a:prstGeom>
        </p:spPr>
      </p:pic>
    </p:spTree>
    <p:extLst>
      <p:ext uri="{BB962C8B-B14F-4D97-AF65-F5344CB8AC3E}">
        <p14:creationId xmlns:p14="http://schemas.microsoft.com/office/powerpoint/2010/main" val="19280246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E4DB-E09C-97E5-4D73-DF094E0A028D}"/>
              </a:ext>
            </a:extLst>
          </p:cNvPr>
          <p:cNvSpPr>
            <a:spLocks noGrp="1"/>
          </p:cNvSpPr>
          <p:nvPr>
            <p:ph type="title"/>
          </p:nvPr>
        </p:nvSpPr>
        <p:spPr/>
        <p:txBody>
          <a:bodyPr/>
          <a:lstStyle/>
          <a:p>
            <a:r>
              <a:rPr lang="en-US" dirty="0"/>
              <a:t>Overdose crisis (cont’d)</a:t>
            </a:r>
          </a:p>
        </p:txBody>
      </p:sp>
      <p:sp>
        <p:nvSpPr>
          <p:cNvPr id="3" name="Content Placeholder 2">
            <a:extLst>
              <a:ext uri="{FF2B5EF4-FFF2-40B4-BE49-F238E27FC236}">
                <a16:creationId xmlns:a16="http://schemas.microsoft.com/office/drawing/2014/main" id="{35712317-F521-265E-E579-C5728D390776}"/>
              </a:ext>
            </a:extLst>
          </p:cNvPr>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EC1020EC-5113-2CD0-36C9-B1E162B9C974}"/>
              </a:ext>
            </a:extLst>
          </p:cNvPr>
          <p:cNvPicPr>
            <a:picLocks noChangeAspect="1"/>
          </p:cNvPicPr>
          <p:nvPr/>
        </p:nvPicPr>
        <p:blipFill>
          <a:blip r:embed="rId2"/>
          <a:stretch>
            <a:fillRect/>
          </a:stretch>
        </p:blipFill>
        <p:spPr>
          <a:xfrm>
            <a:off x="1187624" y="1412776"/>
            <a:ext cx="6604000" cy="4457700"/>
          </a:xfrm>
          <a:prstGeom prst="rect">
            <a:avLst/>
          </a:prstGeom>
        </p:spPr>
      </p:pic>
    </p:spTree>
    <p:extLst>
      <p:ext uri="{BB962C8B-B14F-4D97-AF65-F5344CB8AC3E}">
        <p14:creationId xmlns:p14="http://schemas.microsoft.com/office/powerpoint/2010/main" val="2458859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NFC_THEME" id="{69B92CF1-4FD0-40FB-9609-F586933B280D}" vid="{7F2CDE7F-91B8-4DD2-B7BE-79D6084D8A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A13B329E2A194FA3BEBE768ACA7A24" ma:contentTypeVersion="18" ma:contentTypeDescription="Create a new document." ma:contentTypeScope="" ma:versionID="4abd4d492c7cd9662c3a88db18bc471c">
  <xsd:schema xmlns:xsd="http://www.w3.org/2001/XMLSchema" xmlns:xs="http://www.w3.org/2001/XMLSchema" xmlns:p="http://schemas.microsoft.com/office/2006/metadata/properties" xmlns:ns2="501cb0fe-3e73-4cac-aace-bb417978870e" xmlns:ns3="1c2d5024-d063-49bc-9df2-e9dd7583ded3" targetNamespace="http://schemas.microsoft.com/office/2006/metadata/properties" ma:root="true" ma:fieldsID="303c572704af46ad659ef90d0f1b69d2" ns2:_="" ns3:_="">
    <xsd:import namespace="501cb0fe-3e73-4cac-aace-bb417978870e"/>
    <xsd:import namespace="1c2d5024-d063-49bc-9df2-e9dd7583de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1cb0fe-3e73-4cac-aace-bb4179788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bde02f-0584-40b5-9add-4084884bb6e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2d5024-d063-49bc-9df2-e9dd7583de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b79dae-d421-4994-8d6b-bc6fd25dc647}" ma:internalName="TaxCatchAll" ma:showField="CatchAllData" ma:web="1c2d5024-d063-49bc-9df2-e9dd7583de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c2d5024-d063-49bc-9df2-e9dd7583ded3" xsi:nil="true"/>
    <lcf76f155ced4ddcb4097134ff3c332f xmlns="501cb0fe-3e73-4cac-aace-bb41797887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69A4B7-2E1C-4BBD-B752-E4F57A65A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1cb0fe-3e73-4cac-aace-bb417978870e"/>
    <ds:schemaRef ds:uri="1c2d5024-d063-49bc-9df2-e9dd7583de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4202E9-1FF4-4373-BAAC-7C411EF7ADA9}">
  <ds:schemaRefs>
    <ds:schemaRef ds:uri="http://schemas.microsoft.com/sharepoint/v3/contenttype/forms"/>
  </ds:schemaRefs>
</ds:datastoreItem>
</file>

<file path=customXml/itemProps3.xml><?xml version="1.0" encoding="utf-8"?>
<ds:datastoreItem xmlns:ds="http://schemas.openxmlformats.org/officeDocument/2006/customXml" ds:itemID="{398BC593-F388-434C-A615-731A510F80A5}">
  <ds:schemaRefs>
    <ds:schemaRef ds:uri="http://schemas.microsoft.com/office/2006/documentManagement/types"/>
    <ds:schemaRef ds:uri="http://purl.org/dc/dcmitype/"/>
    <ds:schemaRef ds:uri="http://www.w3.org/XML/1998/namespace"/>
    <ds:schemaRef ds:uri="501cb0fe-3e73-4cac-aace-bb417978870e"/>
    <ds:schemaRef ds:uri="http://purl.org/dc/elements/1.1/"/>
    <ds:schemaRef ds:uri="http://purl.org/dc/terms/"/>
    <ds:schemaRef ds:uri="http://schemas.openxmlformats.org/package/2006/metadata/core-properties"/>
    <ds:schemaRef ds:uri="http://schemas.microsoft.com/office/2006/metadata/properties"/>
    <ds:schemaRef ds:uri="http://schemas.microsoft.com/office/infopath/2007/PartnerControls"/>
    <ds:schemaRef ds:uri="1c2d5024-d063-49bc-9df2-e9dd7583ded3"/>
  </ds:schemaRefs>
</ds:datastoreItem>
</file>

<file path=docProps/app.xml><?xml version="1.0" encoding="utf-8"?>
<Properties xmlns="http://schemas.openxmlformats.org/officeDocument/2006/extended-properties" xmlns:vt="http://schemas.openxmlformats.org/officeDocument/2006/docPropsVTypes">
  <Template>Clarity</Template>
  <TotalTime>3924</TotalTime>
  <Words>3701</Words>
  <Application>Microsoft Macintosh PowerPoint</Application>
  <PresentationFormat>On-screen Show (4:3)</PresentationFormat>
  <Paragraphs>608</Paragraphs>
  <Slides>113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113</vt:i4>
      </vt:variant>
    </vt:vector>
  </HeadingPairs>
  <TitlesOfParts>
    <vt:vector size="117" baseType="lpstr">
      <vt:lpstr>Arial</vt:lpstr>
      <vt:lpstr>Calibri</vt:lpstr>
      <vt:lpstr>Helvetica</vt:lpstr>
      <vt:lpstr>Clarity</vt:lpstr>
      <vt:lpstr>   Overview</vt:lpstr>
      <vt:lpstr>Land acknowledgement</vt:lpstr>
      <vt:lpstr>Overview</vt:lpstr>
      <vt:lpstr>Overview (cont’d)</vt:lpstr>
      <vt:lpstr>Overview (cont’d)</vt:lpstr>
      <vt:lpstr>Overview (cont’d)</vt:lpstr>
      <vt:lpstr>   The basics</vt:lpstr>
      <vt:lpstr>Overview</vt:lpstr>
      <vt:lpstr>PowerPoint Presentation</vt:lpstr>
      <vt:lpstr>Structural causes</vt:lpstr>
      <vt:lpstr>Structural causes (cont’d)</vt:lpstr>
      <vt:lpstr>Structural causes (cont’d)</vt:lpstr>
      <vt:lpstr>Structural causes (cont’d)</vt:lpstr>
      <vt:lpstr>Structural causes (cont’d)</vt:lpstr>
      <vt:lpstr>Structural causes (cont’d)</vt:lpstr>
      <vt:lpstr>Structural causes (cont’d)</vt:lpstr>
      <vt:lpstr>Individual-level risk factors</vt:lpstr>
      <vt:lpstr>Individual-level risk factors (cont’d)</vt:lpstr>
      <vt:lpstr>Individual-level risk factors (cont’d)</vt:lpstr>
      <vt:lpstr>Individual-level risk factors (cont’d)</vt:lpstr>
      <vt:lpstr>Individual-level risk factors (cont’d)</vt:lpstr>
      <vt:lpstr>Individual-level risk factors (cont’d)</vt:lpstr>
      <vt:lpstr>Systems failures</vt:lpstr>
      <vt:lpstr>Systems failures (cont’d)</vt:lpstr>
      <vt:lpstr>Systems failures (cont’d)</vt:lpstr>
      <vt:lpstr>Systems failures (cont’d)</vt:lpstr>
      <vt:lpstr>PowerPoint Presentation</vt:lpstr>
      <vt:lpstr>Who is homeless?</vt:lpstr>
      <vt:lpstr>Who is homeless (cont’d)?</vt:lpstr>
      <vt:lpstr>Who is homeless (cont’d)?</vt:lpstr>
      <vt:lpstr>Reaching Home Directives</vt:lpstr>
      <vt:lpstr>Reaching Home Directives (cont’d)</vt:lpstr>
      <vt:lpstr>Cluster analysis</vt:lpstr>
      <vt:lpstr>Cluster analysis (cont’d)</vt:lpstr>
      <vt:lpstr>Cluster analysis (cont’d)</vt:lpstr>
      <vt:lpstr>Cluster analysis (cont’d)</vt:lpstr>
      <vt:lpstr>Cluster analysis (cont’d)</vt:lpstr>
      <vt:lpstr>Cluster analysis (cont’d)</vt:lpstr>
      <vt:lpstr>PowerPoint Presentation</vt:lpstr>
      <vt:lpstr>PowerPoint Presentation</vt:lpstr>
      <vt:lpstr>Solutions (cont’d)</vt:lpstr>
      <vt:lpstr>Taking it all in</vt:lpstr>
      <vt:lpstr>   health conditions and health care</vt:lpstr>
      <vt:lpstr>Overview</vt:lpstr>
      <vt:lpstr>Street Health Stories</vt:lpstr>
      <vt:lpstr>PowerPoint Presentation</vt:lpstr>
      <vt:lpstr>The Street Health Report</vt:lpstr>
      <vt:lpstr>Mental health</vt:lpstr>
      <vt:lpstr>Mental health (cont’d)</vt:lpstr>
      <vt:lpstr>Victimization</vt:lpstr>
      <vt:lpstr>Compared w general pop.</vt:lpstr>
      <vt:lpstr>Pain</vt:lpstr>
      <vt:lpstr>Mortality</vt:lpstr>
      <vt:lpstr>Contributing factors</vt:lpstr>
      <vt:lpstr>Contributing factors (cont’d)</vt:lpstr>
      <vt:lpstr>Contributing factors (cont’d)</vt:lpstr>
      <vt:lpstr>Promising practices</vt:lpstr>
      <vt:lpstr>Further reading</vt:lpstr>
      <vt:lpstr>End of Module</vt:lpstr>
      <vt:lpstr>   the national housing strategy and  reaching home</vt:lpstr>
      <vt:lpstr>Overview</vt:lpstr>
      <vt:lpstr>The funding landscape</vt:lpstr>
      <vt:lpstr>The funding landscape (cont’d)</vt:lpstr>
      <vt:lpstr>National Housing Strategy</vt:lpstr>
      <vt:lpstr>National Housing Strategy (cont’d)</vt:lpstr>
      <vt:lpstr>National Housing Strategy (cont’d)</vt:lpstr>
      <vt:lpstr>Canada Housing Benefit</vt:lpstr>
      <vt:lpstr>Canada Housing Benefit (cont’d)</vt:lpstr>
      <vt:lpstr>Canada Housing Benefit (cont’d)</vt:lpstr>
      <vt:lpstr>Canada Housing Benefit (cont’d)</vt:lpstr>
      <vt:lpstr>Canada Housing Benefit (cont’d)</vt:lpstr>
      <vt:lpstr>Reaching Home</vt:lpstr>
      <vt:lpstr>Reaching Home (cont’d)</vt:lpstr>
      <vt:lpstr>Reaching Home (cont’d)</vt:lpstr>
      <vt:lpstr>Reaching Home (cont’d)</vt:lpstr>
      <vt:lpstr>Reaching Home (cont’d)</vt:lpstr>
      <vt:lpstr>COVID measures</vt:lpstr>
      <vt:lpstr>COVID measures (cont’d)</vt:lpstr>
      <vt:lpstr>Recent budgets</vt:lpstr>
      <vt:lpstr>Recent budgets (cont’d)</vt:lpstr>
      <vt:lpstr>PowerPoint Presentation</vt:lpstr>
      <vt:lpstr>Rapid Housing Initiative</vt:lpstr>
      <vt:lpstr>Rapid Housing Initiative (cont’d)</vt:lpstr>
      <vt:lpstr>Rapid Housing Initiative (cont’d)</vt:lpstr>
      <vt:lpstr>Rapid Housing Initiative (cont’d)</vt:lpstr>
      <vt:lpstr>Rapid Housing Initiative (cont’d)</vt:lpstr>
      <vt:lpstr>More from 2022 federal budget</vt:lpstr>
      <vt:lpstr>End of Module</vt:lpstr>
      <vt:lpstr>   emerging themes</vt:lpstr>
      <vt:lpstr>Overview</vt:lpstr>
      <vt:lpstr>Rise in outdoor sleeping</vt:lpstr>
      <vt:lpstr>Rise in outdoor sleeping: Calgary data</vt:lpstr>
      <vt:lpstr>Rise in outdoor sleeping (cont’d)</vt:lpstr>
      <vt:lpstr>Rise in outdoor sleeping (cont’d)</vt:lpstr>
      <vt:lpstr>Overdose crisis</vt:lpstr>
      <vt:lpstr>Overdose crisis (cont’d)</vt:lpstr>
      <vt:lpstr>Overdose crisis (cont’d)</vt:lpstr>
      <vt:lpstr>Overdose crisis (cont’d)</vt:lpstr>
      <vt:lpstr>Overdose crisis (cont’d)</vt:lpstr>
      <vt:lpstr>Aging population</vt:lpstr>
      <vt:lpstr>Aging population (cont’d)</vt:lpstr>
      <vt:lpstr>Aging population (cont’d)</vt:lpstr>
      <vt:lpstr>Aging population (cont’d)</vt:lpstr>
      <vt:lpstr>National Shelter Study</vt:lpstr>
      <vt:lpstr>Indigenous peoples</vt:lpstr>
      <vt:lpstr>Indigenous peoples (cont’d)</vt:lpstr>
      <vt:lpstr>Indigenous peoples (cont’d)</vt:lpstr>
      <vt:lpstr>Indigenous peoples (cont’d)</vt:lpstr>
      <vt:lpstr>Further reading</vt:lpstr>
      <vt:lpstr>Analysis of shelter data</vt:lpstr>
      <vt:lpstr>Analysis of shelter data (cont’d)</vt:lpstr>
      <vt:lpstr>Analysis of shelter data (cont’d)</vt:lpstr>
      <vt:lpstr>End of Day 1 - 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Nick Falvo</dc:creator>
  <cp:keywords/>
  <dc:description/>
  <cp:lastModifiedBy>Nick Falvo</cp:lastModifiedBy>
  <cp:revision>121</cp:revision>
  <dcterms:created xsi:type="dcterms:W3CDTF">2019-08-19T21:05:27Z</dcterms:created>
  <dcterms:modified xsi:type="dcterms:W3CDTF">2024-10-08T18:02:18Z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0x01010074A13B329E2A194FA3BEBE768ACA7A24</vt:lpwstr>
  </property>
  <property fmtid="{D5CDD505-2E9C-101B-9397-08002B2CF9AE}" pid="3" name="MediaServiceImageTags">
    <vt:lpwstr/>
  </property>
</Properties>
</file>