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5"/>
  </p:notesMasterIdLst>
  <p:sldIdLst>
    <p:sldId id="289" r:id="rId5"/>
    <p:sldId id="256" r:id="rId6"/>
    <p:sldId id="257" r:id="rId7"/>
    <p:sldId id="258" r:id="rId8"/>
    <p:sldId id="259" r:id="rId9"/>
    <p:sldId id="260" r:id="rId10"/>
    <p:sldId id="261" r:id="rId11"/>
    <p:sldId id="262" r:id="rId12"/>
    <p:sldId id="263" r:id="rId13"/>
    <p:sldId id="264" r:id="rId14"/>
    <p:sldId id="265" r:id="rId15"/>
    <p:sldId id="287" r:id="rId16"/>
    <p:sldId id="266" r:id="rId17"/>
    <p:sldId id="267" r:id="rId18"/>
    <p:sldId id="268" r:id="rId19"/>
    <p:sldId id="269" r:id="rId20"/>
    <p:sldId id="270" r:id="rId21"/>
    <p:sldId id="272" r:id="rId22"/>
    <p:sldId id="285" r:id="rId23"/>
    <p:sldId id="290" r:id="rId24"/>
    <p:sldId id="291" r:id="rId25"/>
    <p:sldId id="292" r:id="rId26"/>
    <p:sldId id="293" r:id="rId27"/>
    <p:sldId id="294" r:id="rId28"/>
    <p:sldId id="286" r:id="rId29"/>
    <p:sldId id="295" r:id="rId30"/>
    <p:sldId id="296" r:id="rId31"/>
    <p:sldId id="297" r:id="rId32"/>
    <p:sldId id="271" r:id="rId33"/>
    <p:sldId id="298" r:id="rId34"/>
    <p:sldId id="273" r:id="rId35"/>
    <p:sldId id="274" r:id="rId36"/>
    <p:sldId id="275" r:id="rId37"/>
    <p:sldId id="277" r:id="rId38"/>
    <p:sldId id="278" r:id="rId39"/>
    <p:sldId id="281" r:id="rId40"/>
    <p:sldId id="282" r:id="rId41"/>
    <p:sldId id="283" r:id="rId42"/>
    <p:sldId id="284"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423" r:id="rId61"/>
    <p:sldId id="317" r:id="rId62"/>
    <p:sldId id="318" r:id="rId63"/>
    <p:sldId id="319" r:id="rId64"/>
    <p:sldId id="280" r:id="rId65"/>
    <p:sldId id="320" r:id="rId66"/>
    <p:sldId id="321" r:id="rId67"/>
    <p:sldId id="322" r:id="rId68"/>
    <p:sldId id="288" r:id="rId69"/>
    <p:sldId id="323" r:id="rId70"/>
    <p:sldId id="324" r:id="rId71"/>
    <p:sldId id="325" r:id="rId72"/>
    <p:sldId id="374" r:id="rId73"/>
    <p:sldId id="375" r:id="rId74"/>
    <p:sldId id="376" r:id="rId75"/>
    <p:sldId id="377" r:id="rId76"/>
    <p:sldId id="378" r:id="rId77"/>
    <p:sldId id="379" r:id="rId78"/>
    <p:sldId id="380" r:id="rId79"/>
    <p:sldId id="381" r:id="rId80"/>
    <p:sldId id="382" r:id="rId81"/>
    <p:sldId id="383" r:id="rId82"/>
    <p:sldId id="326" r:id="rId83"/>
    <p:sldId id="327" r:id="rId84"/>
    <p:sldId id="328" r:id="rId85"/>
    <p:sldId id="329" r:id="rId86"/>
    <p:sldId id="330" r:id="rId87"/>
    <p:sldId id="331" r:id="rId88"/>
    <p:sldId id="359" r:id="rId89"/>
    <p:sldId id="360" r:id="rId90"/>
    <p:sldId id="361" r:id="rId91"/>
    <p:sldId id="332" r:id="rId92"/>
    <p:sldId id="393" r:id="rId93"/>
    <p:sldId id="394" r:id="rId94"/>
    <p:sldId id="395" r:id="rId95"/>
    <p:sldId id="386" r:id="rId96"/>
    <p:sldId id="387" r:id="rId97"/>
    <p:sldId id="385" r:id="rId98"/>
    <p:sldId id="396" r:id="rId99"/>
    <p:sldId id="397" r:id="rId100"/>
    <p:sldId id="398" r:id="rId101"/>
    <p:sldId id="384" r:id="rId102"/>
    <p:sldId id="388" r:id="rId103"/>
    <p:sldId id="389" r:id="rId104"/>
    <p:sldId id="390" r:id="rId105"/>
    <p:sldId id="399" r:id="rId106"/>
    <p:sldId id="400" r:id="rId107"/>
    <p:sldId id="401" r:id="rId108"/>
    <p:sldId id="362" r:id="rId109"/>
    <p:sldId id="402" r:id="rId110"/>
    <p:sldId id="403" r:id="rId111"/>
    <p:sldId id="404" r:id="rId112"/>
    <p:sldId id="405" r:id="rId113"/>
    <p:sldId id="406" r:id="rId114"/>
    <p:sldId id="407" r:id="rId115"/>
    <p:sldId id="408" r:id="rId116"/>
    <p:sldId id="364" r:id="rId117"/>
    <p:sldId id="363" r:id="rId118"/>
    <p:sldId id="346" r:id="rId119"/>
    <p:sldId id="336" r:id="rId120"/>
    <p:sldId id="335" r:id="rId121"/>
    <p:sldId id="337" r:id="rId122"/>
    <p:sldId id="340" r:id="rId123"/>
    <p:sldId id="341" r:id="rId124"/>
    <p:sldId id="342" r:id="rId125"/>
    <p:sldId id="339" r:id="rId126"/>
    <p:sldId id="338" r:id="rId127"/>
    <p:sldId id="343" r:id="rId128"/>
    <p:sldId id="392" r:id="rId129"/>
    <p:sldId id="366" r:id="rId130"/>
    <p:sldId id="409" r:id="rId131"/>
    <p:sldId id="410" r:id="rId132"/>
    <p:sldId id="411" r:id="rId133"/>
    <p:sldId id="412" r:id="rId134"/>
    <p:sldId id="413" r:id="rId135"/>
    <p:sldId id="414" r:id="rId136"/>
    <p:sldId id="415" r:id="rId137"/>
    <p:sldId id="416" r:id="rId138"/>
    <p:sldId id="417" r:id="rId139"/>
    <p:sldId id="418" r:id="rId140"/>
    <p:sldId id="419" r:id="rId141"/>
    <p:sldId id="420" r:id="rId142"/>
    <p:sldId id="421" r:id="rId143"/>
    <p:sldId id="422" r:id="rId1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2D1E8-FC03-0AD9-B9CA-0A96191EBFC6}" v="12" dt="2024-09-06T16:49:40.355"/>
    <p1510:client id="{A71818FE-7786-416A-A2F4-ADF07C315D1B}" v="3" dt="2024-09-06T16:42:24.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8203"/>
  </p:normalViewPr>
  <p:slideViewPr>
    <p:cSldViewPr>
      <p:cViewPr varScale="1">
        <p:scale>
          <a:sx n="97" d="100"/>
          <a:sy n="97" d="100"/>
        </p:scale>
        <p:origin x="2624"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microsoft.com/office/2015/10/relationships/revisionInfo" Target="revisionInfo.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317D5D-073B-E341-9DF4-93C6145262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0AF0124-970C-724E-8C4B-A37744369FD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B6DFABC-9905-AC40-BB4C-6559B1C2CD7E}" type="datetimeFigureOut">
              <a:rPr lang="en-US" altLang="en-US"/>
              <a:pPr>
                <a:defRPr/>
              </a:pPr>
              <a:t>10/9/24</a:t>
            </a:fld>
            <a:endParaRPr lang="en-US" altLang="en-US"/>
          </a:p>
        </p:txBody>
      </p:sp>
      <p:sp>
        <p:nvSpPr>
          <p:cNvPr id="4" name="Slide Image Placeholder 3">
            <a:extLst>
              <a:ext uri="{FF2B5EF4-FFF2-40B4-BE49-F238E27FC236}">
                <a16:creationId xmlns:a16="http://schemas.microsoft.com/office/drawing/2014/main" id="{69B86C09-A027-274C-B860-6BE9B010D34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FF38831-0054-3447-B24B-6CA99BA5B31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605E688-295B-B241-AF66-59181D3AFE6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FD062CD3-000D-DB43-8C25-6CA89D20C79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C3A386A-7FE6-C444-9422-05F76F224545}" type="slidenum">
              <a:rPr lang="en-US" altLang="en-US"/>
              <a:pPr>
                <a:defRPr/>
              </a:pPr>
              <a:t>‹#›</a:t>
            </a:fld>
            <a:endParaRPr lang="en-US" altLang="en-US"/>
          </a:p>
        </p:txBody>
      </p:sp>
    </p:spTree>
    <p:extLst>
      <p:ext uri="{BB962C8B-B14F-4D97-AF65-F5344CB8AC3E}">
        <p14:creationId xmlns:p14="http://schemas.microsoft.com/office/powerpoint/2010/main" val="1978339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dslaw.ca/site/overdue-for-a-change-full-report/?lang=e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Source</a:t>
            </a:r>
            <a:r>
              <a:rPr lang="en-US" dirty="0"/>
              <a:t>: Hopper, E. K, </a:t>
            </a:r>
            <a:r>
              <a:rPr lang="en-US" dirty="0" err="1"/>
              <a:t>Bassuk</a:t>
            </a:r>
            <a:r>
              <a:rPr lang="en-US" dirty="0"/>
              <a:t>, E. L., &amp; Olivet, J. (2010). Shelter from the storm: Trauma-informed care in homelessness services settings. </a:t>
            </a:r>
            <a:r>
              <a:rPr lang="en-US" i="1" dirty="0"/>
              <a:t>The Open Health Services and Policy Journal</a:t>
            </a:r>
            <a:r>
              <a:rPr lang="en-US" dirty="0"/>
              <a:t>, </a:t>
            </a:r>
            <a:r>
              <a:rPr lang="en-US" i="1" dirty="0"/>
              <a:t>3</a:t>
            </a:r>
            <a:r>
              <a:rPr lang="en-US" dirty="0"/>
              <a:t>(1). Quote is from p. 98.</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23</a:t>
            </a:fld>
            <a:endParaRPr lang="en-US" altLang="en-US"/>
          </a:p>
        </p:txBody>
      </p:sp>
    </p:spTree>
    <p:extLst>
      <p:ext uri="{BB962C8B-B14F-4D97-AF65-F5344CB8AC3E}">
        <p14:creationId xmlns:p14="http://schemas.microsoft.com/office/powerpoint/2010/main" val="364222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BC Housing.   URL: https://</a:t>
            </a:r>
            <a:r>
              <a:rPr lang="en-US" dirty="0" err="1"/>
              <a:t>www.flickr.com</a:t>
            </a:r>
            <a:r>
              <a:rPr lang="en-US" dirty="0"/>
              <a:t>/photos/</a:t>
            </a:r>
            <a:r>
              <a:rPr lang="en-US" dirty="0" err="1"/>
              <a:t>bc_housing</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77</a:t>
            </a:fld>
            <a:endParaRPr lang="en-US" altLang="en-US"/>
          </a:p>
        </p:txBody>
      </p:sp>
    </p:spTree>
    <p:extLst>
      <p:ext uri="{BB962C8B-B14F-4D97-AF65-F5344CB8AC3E}">
        <p14:creationId xmlns:p14="http://schemas.microsoft.com/office/powerpoint/2010/main" val="199188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BC Housing.   URL: https://</a:t>
            </a:r>
            <a:r>
              <a:rPr lang="en-US" dirty="0" err="1"/>
              <a:t>www.flickr.com</a:t>
            </a:r>
            <a:r>
              <a:rPr lang="en-US" dirty="0"/>
              <a:t>/photos/</a:t>
            </a:r>
            <a:r>
              <a:rPr lang="en-US" dirty="0" err="1"/>
              <a:t>bc_housing</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78</a:t>
            </a:fld>
            <a:endParaRPr lang="en-US" altLang="en-US"/>
          </a:p>
        </p:txBody>
      </p:sp>
    </p:spTree>
    <p:extLst>
      <p:ext uri="{BB962C8B-B14F-4D97-AF65-F5344CB8AC3E}">
        <p14:creationId xmlns:p14="http://schemas.microsoft.com/office/powerpoint/2010/main" val="777684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118</a:t>
            </a:fld>
            <a:endParaRPr lang="en-US" altLang="en-US"/>
          </a:p>
        </p:txBody>
      </p:sp>
    </p:spTree>
    <p:extLst>
      <p:ext uri="{BB962C8B-B14F-4D97-AF65-F5344CB8AC3E}">
        <p14:creationId xmlns:p14="http://schemas.microsoft.com/office/powerpoint/2010/main" val="288232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https://health-</a:t>
            </a:r>
            <a:r>
              <a:rPr lang="en-US" dirty="0" err="1"/>
              <a:t>infobase.canada.ca</a:t>
            </a:r>
            <a:r>
              <a:rPr lang="en-US" dirty="0"/>
              <a:t>/substance-related-harms/opioids-stimulants/</a:t>
            </a:r>
            <a:r>
              <a:rPr lang="en-US" dirty="0" err="1"/>
              <a:t>maps.html</a:t>
            </a:r>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43</a:t>
            </a:fld>
            <a:endParaRPr lang="en-US" altLang="en-US"/>
          </a:p>
        </p:txBody>
      </p:sp>
    </p:spTree>
    <p:extLst>
      <p:ext uri="{BB962C8B-B14F-4D97-AF65-F5344CB8AC3E}">
        <p14:creationId xmlns:p14="http://schemas.microsoft.com/office/powerpoint/2010/main" val="202987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Source</a:t>
            </a:r>
            <a:r>
              <a:rPr lang="en-US" dirty="0"/>
              <a:t>: https://health-</a:t>
            </a:r>
            <a:r>
              <a:rPr lang="en-US" dirty="0" err="1"/>
              <a:t>infobase.canada.ca</a:t>
            </a:r>
            <a:r>
              <a:rPr lang="en-US" dirty="0"/>
              <a:t>/substance-related-harms/opioids-stimulants/</a:t>
            </a:r>
            <a:r>
              <a:rPr lang="en-US" dirty="0" err="1"/>
              <a:t>graphs.html?ind</a:t>
            </a:r>
            <a:r>
              <a:rPr lang="en-US" dirty="0"/>
              <a:t>=9&amp;unit=0</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44</a:t>
            </a:fld>
            <a:endParaRPr lang="en-US" altLang="en-US"/>
          </a:p>
        </p:txBody>
      </p:sp>
    </p:spTree>
    <p:extLst>
      <p:ext uri="{BB962C8B-B14F-4D97-AF65-F5344CB8AC3E}">
        <p14:creationId xmlns:p14="http://schemas.microsoft.com/office/powerpoint/2010/main" val="370656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www.homelesshub.ca</a:t>
            </a:r>
            <a:r>
              <a:rPr lang="en-US" dirty="0"/>
              <a:t>/resource/housing-and-harm-reduction-what-role-harm-reduction-addressing-homelessness</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45</a:t>
            </a:fld>
            <a:endParaRPr lang="en-US" altLang="en-US"/>
          </a:p>
        </p:txBody>
      </p:sp>
    </p:spTree>
    <p:extLst>
      <p:ext uri="{BB962C8B-B14F-4D97-AF65-F5344CB8AC3E}">
        <p14:creationId xmlns:p14="http://schemas.microsoft.com/office/powerpoint/2010/main" val="418505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MS PGothic" panose="020B0600070205080204" pitchFamily="34" charset="-128"/>
                <a:cs typeface="MS PGothic" charset="0"/>
              </a:rPr>
              <a:t>Source: </a:t>
            </a:r>
            <a:r>
              <a:rPr lang="en-CA" sz="1200" u="sng" kern="1200" dirty="0">
                <a:solidFill>
                  <a:schemeClr val="tx1"/>
                </a:solidFill>
                <a:effectLst/>
                <a:latin typeface="+mn-lt"/>
                <a:ea typeface="MS PGothic" panose="020B0600070205080204" pitchFamily="34" charset="-128"/>
                <a:cs typeface="MS PGothic" charset="0"/>
                <a:hlinkClick r:id="rId3"/>
              </a:rPr>
              <a:t>http://www.aidslaw.ca/site/overdue-for-a-change-full-report/?lang=en</a:t>
            </a:r>
            <a:r>
              <a:rPr lang="en-CA" sz="1200" kern="1200" dirty="0">
                <a:solidFill>
                  <a:schemeClr val="tx1"/>
                </a:solidFill>
                <a:effectLst/>
                <a:latin typeface="+mn-lt"/>
                <a:ea typeface="MS PGothic" panose="020B0600070205080204" pitchFamily="34" charset="-128"/>
                <a:cs typeface="MS PGothic" charset="0"/>
              </a:rPr>
              <a:t>  Quote is from p. 2.</a:t>
            </a:r>
          </a:p>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60</a:t>
            </a:fld>
            <a:endParaRPr lang="en-US" altLang="en-US"/>
          </a:p>
        </p:txBody>
      </p:sp>
    </p:spTree>
    <p:extLst>
      <p:ext uri="{BB962C8B-B14F-4D97-AF65-F5344CB8AC3E}">
        <p14:creationId xmlns:p14="http://schemas.microsoft.com/office/powerpoint/2010/main" val="194147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S PGothic" panose="020B0600070205080204" pitchFamily="34" charset="-128"/>
                <a:cs typeface="MS PGothic" charset="0"/>
              </a:rPr>
              <a:t>Source: https://</a:t>
            </a:r>
            <a:r>
              <a:rPr lang="fr-CA" sz="1200" kern="1200" dirty="0" err="1">
                <a:solidFill>
                  <a:schemeClr val="tx1"/>
                </a:solidFill>
                <a:effectLst/>
                <a:latin typeface="+mn-lt"/>
                <a:ea typeface="MS PGothic" panose="020B0600070205080204" pitchFamily="34" charset="-128"/>
                <a:cs typeface="MS PGothic" charset="0"/>
              </a:rPr>
              <a:t>open.alberta.ca</a:t>
            </a:r>
            <a:r>
              <a:rPr lang="fr-CA" sz="1200" kern="1200" dirty="0">
                <a:solidFill>
                  <a:schemeClr val="tx1"/>
                </a:solidFill>
                <a:effectLst/>
                <a:latin typeface="+mn-lt"/>
                <a:ea typeface="MS PGothic" panose="020B0600070205080204" pitchFamily="34" charset="-128"/>
                <a:cs typeface="MS PGothic" charset="0"/>
              </a:rPr>
              <a:t>/</a:t>
            </a:r>
            <a:r>
              <a:rPr lang="fr-CA" sz="1200" kern="1200" dirty="0" err="1">
                <a:solidFill>
                  <a:schemeClr val="tx1"/>
                </a:solidFill>
                <a:effectLst/>
                <a:latin typeface="+mn-lt"/>
                <a:ea typeface="MS PGothic" panose="020B0600070205080204" pitchFamily="34" charset="-128"/>
                <a:cs typeface="MS PGothic" charset="0"/>
              </a:rPr>
              <a:t>dataset</a:t>
            </a:r>
            <a:r>
              <a:rPr lang="fr-CA" sz="1200" kern="1200" dirty="0">
                <a:solidFill>
                  <a:schemeClr val="tx1"/>
                </a:solidFill>
                <a:effectLst/>
                <a:latin typeface="+mn-lt"/>
                <a:ea typeface="MS PGothic" panose="020B0600070205080204" pitchFamily="34" charset="-128"/>
                <a:cs typeface="MS PGothic" charset="0"/>
              </a:rPr>
              <a:t>/f4b74c38-88cb-41ed-aa6f-32db93c7c391/</a:t>
            </a:r>
            <a:r>
              <a:rPr lang="fr-CA" sz="1200" kern="1200" dirty="0" err="1">
                <a:solidFill>
                  <a:schemeClr val="tx1"/>
                </a:solidFill>
                <a:effectLst/>
                <a:latin typeface="+mn-lt"/>
                <a:ea typeface="MS PGothic" panose="020B0600070205080204" pitchFamily="34" charset="-128"/>
                <a:cs typeface="MS PGothic" charset="0"/>
              </a:rPr>
              <a:t>resource</a:t>
            </a:r>
            <a:r>
              <a:rPr lang="fr-CA" sz="1200" kern="1200" dirty="0">
                <a:solidFill>
                  <a:schemeClr val="tx1"/>
                </a:solidFill>
                <a:effectLst/>
                <a:latin typeface="+mn-lt"/>
                <a:ea typeface="MS PGothic" panose="020B0600070205080204" pitchFamily="34" charset="-128"/>
                <a:cs typeface="MS PGothic" charset="0"/>
              </a:rPr>
              <a:t>/be32cc97-4424-4933-b253-5fee0dd573bb/</a:t>
            </a:r>
            <a:r>
              <a:rPr lang="fr-CA" sz="1200" kern="1200" dirty="0" err="1">
                <a:solidFill>
                  <a:schemeClr val="tx1"/>
                </a:solidFill>
                <a:effectLst/>
                <a:latin typeface="+mn-lt"/>
                <a:ea typeface="MS PGothic" panose="020B0600070205080204" pitchFamily="34" charset="-128"/>
                <a:cs typeface="MS PGothic" charset="0"/>
              </a:rPr>
              <a:t>download</a:t>
            </a:r>
            <a:r>
              <a:rPr lang="fr-CA" sz="1200" kern="1200" dirty="0">
                <a:solidFill>
                  <a:schemeClr val="tx1"/>
                </a:solidFill>
                <a:effectLst/>
                <a:latin typeface="+mn-lt"/>
                <a:ea typeface="MS PGothic" panose="020B0600070205080204" pitchFamily="34" charset="-128"/>
                <a:cs typeface="MS PGothic" charset="0"/>
              </a:rPr>
              <a:t>/opioid-q4-infographic-2019-03-18.pdf</a:t>
            </a:r>
            <a:r>
              <a:rPr lang="en-CA" dirty="0">
                <a:effectLst/>
              </a:rPr>
              <a:t> </a:t>
            </a:r>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61</a:t>
            </a:fld>
            <a:endParaRPr lang="en-US" altLang="en-US"/>
          </a:p>
        </p:txBody>
      </p:sp>
    </p:spTree>
    <p:extLst>
      <p:ext uri="{BB962C8B-B14F-4D97-AF65-F5344CB8AC3E}">
        <p14:creationId xmlns:p14="http://schemas.microsoft.com/office/powerpoint/2010/main" val="18664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64</a:t>
            </a:fld>
            <a:endParaRPr lang="en-US" altLang="en-US"/>
          </a:p>
        </p:txBody>
      </p:sp>
    </p:spTree>
    <p:extLst>
      <p:ext uri="{BB962C8B-B14F-4D97-AF65-F5344CB8AC3E}">
        <p14:creationId xmlns:p14="http://schemas.microsoft.com/office/powerpoint/2010/main" val="3924297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BC Housing.   URL: https://</a:t>
            </a:r>
            <a:r>
              <a:rPr lang="en-US" dirty="0" err="1"/>
              <a:t>www.flickr.com</a:t>
            </a:r>
            <a:r>
              <a:rPr lang="en-US" dirty="0"/>
              <a:t>/photos/</a:t>
            </a:r>
            <a:r>
              <a:rPr lang="en-US" dirty="0" err="1"/>
              <a:t>bc_housing</a:t>
            </a:r>
            <a:r>
              <a:rPr lang="en-US" dirty="0"/>
              <a:t>/ </a:t>
            </a:r>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75</a:t>
            </a:fld>
            <a:endParaRPr lang="en-US" altLang="en-US"/>
          </a:p>
        </p:txBody>
      </p:sp>
    </p:spTree>
    <p:extLst>
      <p:ext uri="{BB962C8B-B14F-4D97-AF65-F5344CB8AC3E}">
        <p14:creationId xmlns:p14="http://schemas.microsoft.com/office/powerpoint/2010/main" val="1858803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Source: BC Housing.   URL: https://</a:t>
            </a:r>
            <a:r>
              <a:rPr lang="en-US" dirty="0" err="1"/>
              <a:t>www.flickr.com</a:t>
            </a:r>
            <a:r>
              <a:rPr lang="en-US" dirty="0"/>
              <a:t>/photos/</a:t>
            </a:r>
            <a:r>
              <a:rPr lang="en-US" dirty="0" err="1"/>
              <a:t>bc_housing</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CC3A386A-7FE6-C444-9422-05F76F224545}" type="slidenum">
              <a:rPr lang="en-US" altLang="en-US" smtClean="0"/>
              <a:pPr>
                <a:defRPr/>
              </a:pPr>
              <a:t>76</a:t>
            </a:fld>
            <a:endParaRPr lang="en-US" altLang="en-US"/>
          </a:p>
        </p:txBody>
      </p:sp>
    </p:spTree>
    <p:extLst>
      <p:ext uri="{BB962C8B-B14F-4D97-AF65-F5344CB8AC3E}">
        <p14:creationId xmlns:p14="http://schemas.microsoft.com/office/powerpoint/2010/main" val="1415785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2AB02DD-9804-2647-BC01-65D649C6FC43}"/>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864819C-AFCA-CB42-927B-70653AC19922}"/>
              </a:ext>
            </a:extLst>
          </p:cNvPr>
          <p:cNvSpPr>
            <a:spLocks noGrp="1"/>
          </p:cNvSpPr>
          <p:nvPr>
            <p:ph type="dt" sz="half" idx="10"/>
          </p:nvPr>
        </p:nvSpPr>
        <p:spPr/>
        <p:txBody>
          <a:bodyPr/>
          <a:lstStyle>
            <a:lvl1pPr>
              <a:defRPr smtClean="0"/>
            </a:lvl1pPr>
          </a:lstStyle>
          <a:p>
            <a:pPr>
              <a:defRPr/>
            </a:pPr>
            <a:fld id="{2F4B1B71-3FE1-8342-9139-E32FBE6FDF63}" type="datetimeFigureOut">
              <a:rPr lang="en-US" altLang="en-US"/>
              <a:pPr>
                <a:defRPr/>
              </a:pPr>
              <a:t>10/9/24</a:t>
            </a:fld>
            <a:endParaRPr lang="en-US" altLang="en-US"/>
          </a:p>
        </p:txBody>
      </p:sp>
      <p:sp>
        <p:nvSpPr>
          <p:cNvPr id="6" name="Footer Placeholder 4">
            <a:extLst>
              <a:ext uri="{FF2B5EF4-FFF2-40B4-BE49-F238E27FC236}">
                <a16:creationId xmlns:a16="http://schemas.microsoft.com/office/drawing/2014/main" id="{D159B2E2-F639-8644-B4D0-3EE5492D94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625FF9-BEEA-C046-AE80-DC5FE3BAC9C6}"/>
              </a:ext>
            </a:extLst>
          </p:cNvPr>
          <p:cNvSpPr>
            <a:spLocks noGrp="1"/>
          </p:cNvSpPr>
          <p:nvPr>
            <p:ph type="sldNum" sz="quarter" idx="12"/>
          </p:nvPr>
        </p:nvSpPr>
        <p:spPr/>
        <p:txBody>
          <a:bodyPr/>
          <a:lstStyle>
            <a:lvl1pPr>
              <a:defRPr smtClean="0"/>
            </a:lvl1pPr>
          </a:lstStyle>
          <a:p>
            <a:pPr>
              <a:defRPr/>
            </a:pPr>
            <a:fld id="{EF8FC694-872A-DD44-8771-0734AE59738D}" type="slidenum">
              <a:rPr lang="en-US" altLang="en-US"/>
              <a:pPr>
                <a:defRPr/>
              </a:pPr>
              <a:t>‹#›</a:t>
            </a:fld>
            <a:endParaRPr lang="en-US" altLang="en-US"/>
          </a:p>
        </p:txBody>
      </p:sp>
      <p:pic>
        <p:nvPicPr>
          <p:cNvPr id="8" name="Picture 7" descr="NFC_logo_horizontal.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cxnSp>
        <p:nvCxnSpPr>
          <p:cNvPr id="9" name="Straight Connector 8"/>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A drawing of a face&#10;&#10;Description automatically generated">
            <a:extLst>
              <a:ext uri="{FF2B5EF4-FFF2-40B4-BE49-F238E27FC236}">
                <a16:creationId xmlns:a16="http://schemas.microsoft.com/office/drawing/2014/main" id="{0E569ED6-353D-4C62-968F-61847137D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4" name="Picture 13">
            <a:extLst>
              <a:ext uri="{FF2B5EF4-FFF2-40B4-BE49-F238E27FC236}">
                <a16:creationId xmlns:a16="http://schemas.microsoft.com/office/drawing/2014/main" id="{AF1C1E65-130A-4D20-8CB3-7854478D0F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392852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89819-7450-7A49-8FA0-F0D97356F127}"/>
              </a:ext>
            </a:extLst>
          </p:cNvPr>
          <p:cNvSpPr>
            <a:spLocks noGrp="1"/>
          </p:cNvSpPr>
          <p:nvPr>
            <p:ph type="dt" sz="half" idx="10"/>
          </p:nvPr>
        </p:nvSpPr>
        <p:spPr/>
        <p:txBody>
          <a:bodyPr/>
          <a:lstStyle>
            <a:lvl1pPr>
              <a:defRPr/>
            </a:lvl1pPr>
          </a:lstStyle>
          <a:p>
            <a:pPr>
              <a:defRPr/>
            </a:pPr>
            <a:fld id="{1F25571F-34A5-474B-9615-96FD29E6693F}" type="datetimeFigureOut">
              <a:rPr lang="en-US" altLang="en-US"/>
              <a:pPr>
                <a:defRPr/>
              </a:pPr>
              <a:t>10/9/24</a:t>
            </a:fld>
            <a:endParaRPr lang="en-US" altLang="en-US"/>
          </a:p>
        </p:txBody>
      </p:sp>
      <p:sp>
        <p:nvSpPr>
          <p:cNvPr id="5" name="Footer Placeholder 4">
            <a:extLst>
              <a:ext uri="{FF2B5EF4-FFF2-40B4-BE49-F238E27FC236}">
                <a16:creationId xmlns:a16="http://schemas.microsoft.com/office/drawing/2014/main" id="{BBC8301B-B0EF-CB4A-9515-4962C8234F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5309B9-3642-6942-AE11-225F99029CFF}"/>
              </a:ext>
            </a:extLst>
          </p:cNvPr>
          <p:cNvSpPr>
            <a:spLocks noGrp="1"/>
          </p:cNvSpPr>
          <p:nvPr>
            <p:ph type="sldNum" sz="quarter" idx="12"/>
          </p:nvPr>
        </p:nvSpPr>
        <p:spPr/>
        <p:txBody>
          <a:bodyPr/>
          <a:lstStyle>
            <a:lvl1pPr>
              <a:defRPr/>
            </a:lvl1pPr>
          </a:lstStyle>
          <a:p>
            <a:pPr>
              <a:defRPr/>
            </a:pPr>
            <a:fld id="{02C3D890-0BC3-D04B-8590-BCB56F8997D1}" type="slidenum">
              <a:rPr lang="en-US" altLang="en-US"/>
              <a:pPr>
                <a:defRPr/>
              </a:pPr>
              <a:t>‹#›</a:t>
            </a:fld>
            <a:endParaRPr lang="en-US" altLang="en-US"/>
          </a:p>
        </p:txBody>
      </p:sp>
      <p:cxnSp>
        <p:nvCxnSpPr>
          <p:cNvPr id="8" name="Straight Connector 7"/>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NFC_logo_horizontal.eps">
            <a:extLst>
              <a:ext uri="{FF2B5EF4-FFF2-40B4-BE49-F238E27FC236}">
                <a16:creationId xmlns:a16="http://schemas.microsoft.com/office/drawing/2014/main" id="{4B763254-CFDF-4E5A-B290-379689CF8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424664"/>
            <a:ext cx="1440160" cy="308606"/>
          </a:xfrm>
          <a:prstGeom prst="rect">
            <a:avLst/>
          </a:prstGeom>
        </p:spPr>
      </p:pic>
      <p:pic>
        <p:nvPicPr>
          <p:cNvPr id="11" name="Picture 10" descr="A drawing of a face&#10;&#10;Description automatically generated">
            <a:extLst>
              <a:ext uri="{FF2B5EF4-FFF2-40B4-BE49-F238E27FC236}">
                <a16:creationId xmlns:a16="http://schemas.microsoft.com/office/drawing/2014/main" id="{429B1DEC-3C80-4498-AE19-466A54CF1C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6314584"/>
            <a:ext cx="1207368" cy="476279"/>
          </a:xfrm>
          <a:prstGeom prst="rect">
            <a:avLst/>
          </a:prstGeom>
        </p:spPr>
      </p:pic>
      <p:pic>
        <p:nvPicPr>
          <p:cNvPr id="12" name="Picture 11">
            <a:extLst>
              <a:ext uri="{FF2B5EF4-FFF2-40B4-BE49-F238E27FC236}">
                <a16:creationId xmlns:a16="http://schemas.microsoft.com/office/drawing/2014/main" id="{1A99F9E0-D9E1-4583-A775-041A38D01F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39952" y="6280915"/>
            <a:ext cx="694479" cy="543619"/>
          </a:xfrm>
          <a:prstGeom prst="rect">
            <a:avLst/>
          </a:prstGeom>
        </p:spPr>
      </p:pic>
    </p:spTree>
    <p:extLst>
      <p:ext uri="{BB962C8B-B14F-4D97-AF65-F5344CB8AC3E}">
        <p14:creationId xmlns:p14="http://schemas.microsoft.com/office/powerpoint/2010/main" val="227561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85791B-4F29-F04B-83D7-1F89737617BD}"/>
              </a:ext>
            </a:extLst>
          </p:cNvPr>
          <p:cNvCxnSpPr/>
          <p:nvPr/>
        </p:nvCxnSpPr>
        <p:spPr>
          <a:xfrm>
            <a:off x="467544" y="4225628"/>
            <a:ext cx="8250918" cy="236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44" y="1988840"/>
            <a:ext cx="8170812"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505644" y="4253504"/>
            <a:ext cx="8170812"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FE969BBC-8354-FC48-930F-670DF5E6B28F}"/>
              </a:ext>
            </a:extLst>
          </p:cNvPr>
          <p:cNvSpPr>
            <a:spLocks noGrp="1"/>
          </p:cNvSpPr>
          <p:nvPr>
            <p:ph type="dt" sz="half" idx="10"/>
          </p:nvPr>
        </p:nvSpPr>
        <p:spPr/>
        <p:txBody>
          <a:bodyPr/>
          <a:lstStyle>
            <a:lvl1pPr>
              <a:defRPr smtClean="0"/>
            </a:lvl1pPr>
          </a:lstStyle>
          <a:p>
            <a:pPr>
              <a:defRPr/>
            </a:pPr>
            <a:fld id="{B74360FA-CF2E-E84B-B4B9-B93F01B41B5C}" type="datetimeFigureOut">
              <a:rPr lang="en-US" altLang="en-US"/>
              <a:pPr>
                <a:defRPr/>
              </a:pPr>
              <a:t>10/9/24</a:t>
            </a:fld>
            <a:endParaRPr lang="en-US" altLang="en-US"/>
          </a:p>
        </p:txBody>
      </p:sp>
      <p:sp>
        <p:nvSpPr>
          <p:cNvPr id="6" name="Footer Placeholder 4">
            <a:extLst>
              <a:ext uri="{FF2B5EF4-FFF2-40B4-BE49-F238E27FC236}">
                <a16:creationId xmlns:a16="http://schemas.microsoft.com/office/drawing/2014/main" id="{F16A5ABA-2C12-4641-8C36-8A341E082E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89E004-DC21-2243-9E6C-57CB6A9DEBBE}"/>
              </a:ext>
            </a:extLst>
          </p:cNvPr>
          <p:cNvSpPr>
            <a:spLocks noGrp="1"/>
          </p:cNvSpPr>
          <p:nvPr>
            <p:ph type="sldNum" sz="quarter" idx="12"/>
          </p:nvPr>
        </p:nvSpPr>
        <p:spPr/>
        <p:txBody>
          <a:bodyPr/>
          <a:lstStyle>
            <a:lvl1pPr>
              <a:defRPr smtClean="0"/>
            </a:lvl1pPr>
          </a:lstStyle>
          <a:p>
            <a:pPr>
              <a:defRPr/>
            </a:pPr>
            <a:fld id="{D089C757-5FFD-954F-948E-8A2C6CE34ACF}" type="slidenum">
              <a:rPr lang="en-US" altLang="en-US"/>
              <a:pPr>
                <a:defRPr/>
              </a:pPr>
              <a:t>‹#›</a:t>
            </a:fld>
            <a:endParaRPr lang="en-US" altLang="en-US"/>
          </a:p>
        </p:txBody>
      </p:sp>
      <p:cxnSp>
        <p:nvCxnSpPr>
          <p:cNvPr id="9" name="Straight Connector 8"/>
          <p:cNvCxnSpPr/>
          <p:nvPr userDrawn="1"/>
        </p:nvCxnSpPr>
        <p:spPr>
          <a:xfrm>
            <a:off x="467544" y="6237312"/>
            <a:ext cx="8208912"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1" name="Picture 10" descr="NFC_logo_horizontal.eps">
            <a:extLst>
              <a:ext uri="{FF2B5EF4-FFF2-40B4-BE49-F238E27FC236}">
                <a16:creationId xmlns:a16="http://schemas.microsoft.com/office/drawing/2014/main" id="{2009C391-6D03-4308-9388-E0383835EC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2" name="Picture 11" descr="A drawing of a face&#10;&#10;Description automatically generated">
            <a:extLst>
              <a:ext uri="{FF2B5EF4-FFF2-40B4-BE49-F238E27FC236}">
                <a16:creationId xmlns:a16="http://schemas.microsoft.com/office/drawing/2014/main" id="{549938CC-1D87-4CDD-914B-5AA239C596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3" name="Picture 12">
            <a:extLst>
              <a:ext uri="{FF2B5EF4-FFF2-40B4-BE49-F238E27FC236}">
                <a16:creationId xmlns:a16="http://schemas.microsoft.com/office/drawing/2014/main" id="{7B5FCE4B-3F5A-49E7-A03D-78A7682669C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943715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2759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2759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6A4B94B-AA51-CF43-AF87-1D8C892E3FD5}"/>
              </a:ext>
            </a:extLst>
          </p:cNvPr>
          <p:cNvSpPr>
            <a:spLocks noGrp="1"/>
          </p:cNvSpPr>
          <p:nvPr>
            <p:ph type="dt" sz="half" idx="10"/>
          </p:nvPr>
        </p:nvSpPr>
        <p:spPr/>
        <p:txBody>
          <a:bodyPr/>
          <a:lstStyle>
            <a:lvl1pPr>
              <a:defRPr/>
            </a:lvl1pPr>
          </a:lstStyle>
          <a:p>
            <a:pPr>
              <a:defRPr/>
            </a:pPr>
            <a:fld id="{A30FF137-A55B-F240-9415-D6BB833CBD44}" type="datetimeFigureOut">
              <a:rPr lang="en-US" altLang="en-US"/>
              <a:pPr>
                <a:defRPr/>
              </a:pPr>
              <a:t>10/9/24</a:t>
            </a:fld>
            <a:endParaRPr lang="en-US" altLang="en-US"/>
          </a:p>
        </p:txBody>
      </p:sp>
      <p:sp>
        <p:nvSpPr>
          <p:cNvPr id="6" name="Footer Placeholder 4">
            <a:extLst>
              <a:ext uri="{FF2B5EF4-FFF2-40B4-BE49-F238E27FC236}">
                <a16:creationId xmlns:a16="http://schemas.microsoft.com/office/drawing/2014/main" id="{20F480B1-0ACD-AE4A-AB32-60E17E87E0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058B0C-38FD-4A4E-952D-BD8018E50EE1}"/>
              </a:ext>
            </a:extLst>
          </p:cNvPr>
          <p:cNvSpPr>
            <a:spLocks noGrp="1"/>
          </p:cNvSpPr>
          <p:nvPr>
            <p:ph type="sldNum" sz="quarter" idx="12"/>
          </p:nvPr>
        </p:nvSpPr>
        <p:spPr/>
        <p:txBody>
          <a:bodyPr/>
          <a:lstStyle>
            <a:lvl1pPr>
              <a:defRPr/>
            </a:lvl1pPr>
          </a:lstStyle>
          <a:p>
            <a:pPr>
              <a:defRPr/>
            </a:pPr>
            <a:fld id="{E2D8DB71-A5B9-3D4B-8FA0-0EB965A18141}" type="slidenum">
              <a:rPr lang="en-US" altLang="en-US"/>
              <a:pPr>
                <a:defRPr/>
              </a:pPr>
              <a:t>‹#›</a:t>
            </a:fld>
            <a:endParaRPr lang="en-US" altLang="en-US"/>
          </a:p>
        </p:txBody>
      </p:sp>
      <p:cxnSp>
        <p:nvCxnSpPr>
          <p:cNvPr id="9" name="Straight Connector 8"/>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NFC_logo_horizontal.eps">
            <a:extLst>
              <a:ext uri="{FF2B5EF4-FFF2-40B4-BE49-F238E27FC236}">
                <a16:creationId xmlns:a16="http://schemas.microsoft.com/office/drawing/2014/main" id="{D0D567BF-72AE-45C7-BDC0-A7B81A585E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2" name="Picture 11" descr="A drawing of a face&#10;&#10;Description automatically generated">
            <a:extLst>
              <a:ext uri="{FF2B5EF4-FFF2-40B4-BE49-F238E27FC236}">
                <a16:creationId xmlns:a16="http://schemas.microsoft.com/office/drawing/2014/main" id="{2117FF5C-F279-462B-9891-7E86E6B210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3" name="Picture 12">
            <a:extLst>
              <a:ext uri="{FF2B5EF4-FFF2-40B4-BE49-F238E27FC236}">
                <a16:creationId xmlns:a16="http://schemas.microsoft.com/office/drawing/2014/main" id="{1A515FB5-008C-4A42-86A8-161333FF0C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402090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4F5A47D-1D79-2A44-B1BB-686C3D8BBAA2}"/>
              </a:ext>
            </a:extLst>
          </p:cNvPr>
          <p:cNvCxnSpPr/>
          <p:nvPr/>
        </p:nvCxnSpPr>
        <p:spPr>
          <a:xfrm flipH="1">
            <a:off x="4572000" y="1692275"/>
            <a:ext cx="1588" cy="425700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510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510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01498577-C11F-BA4B-AC31-54C6E5DBC4A3}"/>
              </a:ext>
            </a:extLst>
          </p:cNvPr>
          <p:cNvSpPr>
            <a:spLocks noGrp="1"/>
          </p:cNvSpPr>
          <p:nvPr>
            <p:ph type="dt" sz="half" idx="10"/>
          </p:nvPr>
        </p:nvSpPr>
        <p:spPr/>
        <p:txBody>
          <a:bodyPr/>
          <a:lstStyle>
            <a:lvl1pPr>
              <a:defRPr smtClean="0"/>
            </a:lvl1pPr>
          </a:lstStyle>
          <a:p>
            <a:pPr>
              <a:defRPr/>
            </a:pPr>
            <a:fld id="{AF885FDE-3643-5440-944E-F2D9B844C8B9}" type="datetimeFigureOut">
              <a:rPr lang="en-US" altLang="en-US"/>
              <a:pPr>
                <a:defRPr/>
              </a:pPr>
              <a:t>10/9/24</a:t>
            </a:fld>
            <a:endParaRPr lang="en-US" altLang="en-US"/>
          </a:p>
        </p:txBody>
      </p:sp>
      <p:sp>
        <p:nvSpPr>
          <p:cNvPr id="9" name="Footer Placeholder 7">
            <a:extLst>
              <a:ext uri="{FF2B5EF4-FFF2-40B4-BE49-F238E27FC236}">
                <a16:creationId xmlns:a16="http://schemas.microsoft.com/office/drawing/2014/main" id="{0129E204-E749-5841-B313-3833A0FD45B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E1338224-C761-2A40-B0C2-067707ED5E96}"/>
              </a:ext>
            </a:extLst>
          </p:cNvPr>
          <p:cNvSpPr>
            <a:spLocks noGrp="1"/>
          </p:cNvSpPr>
          <p:nvPr>
            <p:ph type="sldNum" sz="quarter" idx="12"/>
          </p:nvPr>
        </p:nvSpPr>
        <p:spPr/>
        <p:txBody>
          <a:bodyPr/>
          <a:lstStyle>
            <a:lvl1pPr>
              <a:defRPr smtClean="0"/>
            </a:lvl1pPr>
          </a:lstStyle>
          <a:p>
            <a:pPr>
              <a:defRPr/>
            </a:pPr>
            <a:fld id="{B1A10F70-2F75-134C-A340-1FDA919D5A7F}" type="slidenum">
              <a:rPr lang="en-US" altLang="en-US"/>
              <a:pPr>
                <a:defRPr/>
              </a:pPr>
              <a:t>‹#›</a:t>
            </a:fld>
            <a:endParaRPr lang="en-US" altLang="en-US"/>
          </a:p>
        </p:txBody>
      </p:sp>
      <p:cxnSp>
        <p:nvCxnSpPr>
          <p:cNvPr id="12" name="Straight Connector 11"/>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Picture 13" descr="NFC_logo_horizontal.eps">
            <a:extLst>
              <a:ext uri="{FF2B5EF4-FFF2-40B4-BE49-F238E27FC236}">
                <a16:creationId xmlns:a16="http://schemas.microsoft.com/office/drawing/2014/main" id="{7ED1C323-87E0-4B4D-9E8D-25BB2DCF8B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5" name="Picture 14" descr="A drawing of a face&#10;&#10;Description automatically generated">
            <a:extLst>
              <a:ext uri="{FF2B5EF4-FFF2-40B4-BE49-F238E27FC236}">
                <a16:creationId xmlns:a16="http://schemas.microsoft.com/office/drawing/2014/main" id="{93B94634-27A7-4306-80A0-B89242BFA8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6" name="Picture 15">
            <a:extLst>
              <a:ext uri="{FF2B5EF4-FFF2-40B4-BE49-F238E27FC236}">
                <a16:creationId xmlns:a16="http://schemas.microsoft.com/office/drawing/2014/main" id="{219880AD-24AD-42E5-A416-F8E188DCE1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1626274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3C6266B-D02B-2E45-93D2-0B8916B8796F}"/>
              </a:ext>
            </a:extLst>
          </p:cNvPr>
          <p:cNvSpPr>
            <a:spLocks noGrp="1"/>
          </p:cNvSpPr>
          <p:nvPr>
            <p:ph type="dt" sz="half" idx="10"/>
          </p:nvPr>
        </p:nvSpPr>
        <p:spPr/>
        <p:txBody>
          <a:bodyPr/>
          <a:lstStyle>
            <a:lvl1pPr>
              <a:defRPr/>
            </a:lvl1pPr>
          </a:lstStyle>
          <a:p>
            <a:pPr>
              <a:defRPr/>
            </a:pPr>
            <a:fld id="{4318B508-AAFD-9542-9295-0CEB385ABC1F}" type="datetimeFigureOut">
              <a:rPr lang="en-US" altLang="en-US"/>
              <a:pPr>
                <a:defRPr/>
              </a:pPr>
              <a:t>10/9/24</a:t>
            </a:fld>
            <a:endParaRPr lang="en-US" altLang="en-US"/>
          </a:p>
        </p:txBody>
      </p:sp>
      <p:sp>
        <p:nvSpPr>
          <p:cNvPr id="4" name="Footer Placeholder 4">
            <a:extLst>
              <a:ext uri="{FF2B5EF4-FFF2-40B4-BE49-F238E27FC236}">
                <a16:creationId xmlns:a16="http://schemas.microsoft.com/office/drawing/2014/main" id="{4ECF1976-DB16-F549-A0D3-331BCA2D49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ED4586-BDF3-144C-8416-543C75C40097}"/>
              </a:ext>
            </a:extLst>
          </p:cNvPr>
          <p:cNvSpPr>
            <a:spLocks noGrp="1"/>
          </p:cNvSpPr>
          <p:nvPr>
            <p:ph type="sldNum" sz="quarter" idx="12"/>
          </p:nvPr>
        </p:nvSpPr>
        <p:spPr/>
        <p:txBody>
          <a:bodyPr/>
          <a:lstStyle>
            <a:lvl1pPr>
              <a:defRPr/>
            </a:lvl1pPr>
          </a:lstStyle>
          <a:p>
            <a:pPr>
              <a:defRPr/>
            </a:pPr>
            <a:fld id="{8DB738C0-EBB5-BB42-A710-D326C5CB4A17}" type="slidenum">
              <a:rPr lang="en-US" altLang="en-US"/>
              <a:pPr>
                <a:defRPr/>
              </a:pPr>
              <a:t>‹#›</a:t>
            </a:fld>
            <a:endParaRPr lang="en-US" altLang="en-US"/>
          </a:p>
        </p:txBody>
      </p:sp>
      <p:cxnSp>
        <p:nvCxnSpPr>
          <p:cNvPr id="7" name="Straight Connector 6"/>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NFC_logo_horizontal.eps">
            <a:extLst>
              <a:ext uri="{FF2B5EF4-FFF2-40B4-BE49-F238E27FC236}">
                <a16:creationId xmlns:a16="http://schemas.microsoft.com/office/drawing/2014/main" id="{40208B9D-F9D5-41A3-B683-F5DD9DE77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0" name="Picture 9" descr="A drawing of a face&#10;&#10;Description automatically generated">
            <a:extLst>
              <a:ext uri="{FF2B5EF4-FFF2-40B4-BE49-F238E27FC236}">
                <a16:creationId xmlns:a16="http://schemas.microsoft.com/office/drawing/2014/main" id="{F78B808B-C872-4DA9-8CED-24C86CEABE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1" name="Picture 10">
            <a:extLst>
              <a:ext uri="{FF2B5EF4-FFF2-40B4-BE49-F238E27FC236}">
                <a16:creationId xmlns:a16="http://schemas.microsoft.com/office/drawing/2014/main" id="{AE64E6E3-A872-48D6-BB23-5587498A52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140670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D41BBC-7AAF-A444-BFE8-A0DECC3845A9}"/>
              </a:ext>
            </a:extLst>
          </p:cNvPr>
          <p:cNvSpPr>
            <a:spLocks noGrp="1"/>
          </p:cNvSpPr>
          <p:nvPr>
            <p:ph type="dt" sz="half" idx="10"/>
          </p:nvPr>
        </p:nvSpPr>
        <p:spPr/>
        <p:txBody>
          <a:bodyPr/>
          <a:lstStyle>
            <a:lvl1pPr>
              <a:defRPr/>
            </a:lvl1pPr>
          </a:lstStyle>
          <a:p>
            <a:pPr>
              <a:defRPr/>
            </a:pPr>
            <a:fld id="{F4DE643C-8B35-F24D-895D-737BCD559C24}" type="datetimeFigureOut">
              <a:rPr lang="en-US" altLang="en-US"/>
              <a:pPr>
                <a:defRPr/>
              </a:pPr>
              <a:t>10/9/24</a:t>
            </a:fld>
            <a:endParaRPr lang="en-US" altLang="en-US"/>
          </a:p>
        </p:txBody>
      </p:sp>
      <p:sp>
        <p:nvSpPr>
          <p:cNvPr id="3" name="Footer Placeholder 4">
            <a:extLst>
              <a:ext uri="{FF2B5EF4-FFF2-40B4-BE49-F238E27FC236}">
                <a16:creationId xmlns:a16="http://schemas.microsoft.com/office/drawing/2014/main" id="{72AF35E5-0C9B-7846-B928-262DAAC31C9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13428B8-C7CE-B442-BD0E-C5502CBD3455}"/>
              </a:ext>
            </a:extLst>
          </p:cNvPr>
          <p:cNvSpPr>
            <a:spLocks noGrp="1"/>
          </p:cNvSpPr>
          <p:nvPr>
            <p:ph type="sldNum" sz="quarter" idx="12"/>
          </p:nvPr>
        </p:nvSpPr>
        <p:spPr/>
        <p:txBody>
          <a:bodyPr/>
          <a:lstStyle>
            <a:lvl1pPr>
              <a:defRPr/>
            </a:lvl1pPr>
          </a:lstStyle>
          <a:p>
            <a:pPr>
              <a:defRPr/>
            </a:pPr>
            <a:fld id="{EC1CC62C-9B9B-3049-B651-4848EF8A36F2}" type="slidenum">
              <a:rPr lang="en-US" altLang="en-US"/>
              <a:pPr>
                <a:defRPr/>
              </a:pPr>
              <a:t>‹#›</a:t>
            </a:fld>
            <a:endParaRPr lang="en-US" altLang="en-US"/>
          </a:p>
        </p:txBody>
      </p:sp>
      <p:cxnSp>
        <p:nvCxnSpPr>
          <p:cNvPr id="6" name="Straight Connector 5"/>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descr="NFC_logo_horizontal.eps">
            <a:extLst>
              <a:ext uri="{FF2B5EF4-FFF2-40B4-BE49-F238E27FC236}">
                <a16:creationId xmlns:a16="http://schemas.microsoft.com/office/drawing/2014/main" id="{3C51CA45-DF78-4682-9490-BEC79126C9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9" name="Picture 8" descr="A drawing of a face&#10;&#10;Description automatically generated">
            <a:extLst>
              <a:ext uri="{FF2B5EF4-FFF2-40B4-BE49-F238E27FC236}">
                <a16:creationId xmlns:a16="http://schemas.microsoft.com/office/drawing/2014/main" id="{7B2D3343-4883-4EC2-8C7D-9CF4D12BC2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0" name="Picture 9">
            <a:extLst>
              <a:ext uri="{FF2B5EF4-FFF2-40B4-BE49-F238E27FC236}">
                <a16:creationId xmlns:a16="http://schemas.microsoft.com/office/drawing/2014/main" id="{336D50DA-B3F5-4E48-8C51-ABBCB8890D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332443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0A9A7DC-025A-1648-BF22-47113C854562}"/>
              </a:ext>
            </a:extLst>
          </p:cNvPr>
          <p:cNvCxnSpPr/>
          <p:nvPr/>
        </p:nvCxnSpPr>
        <p:spPr>
          <a:xfrm flipH="1">
            <a:off x="2771800" y="792163"/>
            <a:ext cx="4738" cy="515711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157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3"/>
            <a:ext cx="2139696" cy="38187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883E7E80-73CC-6B4E-892D-B319114962E2}"/>
              </a:ext>
            </a:extLst>
          </p:cNvPr>
          <p:cNvSpPr>
            <a:spLocks noGrp="1"/>
          </p:cNvSpPr>
          <p:nvPr>
            <p:ph type="dt" sz="half" idx="10"/>
          </p:nvPr>
        </p:nvSpPr>
        <p:spPr/>
        <p:txBody>
          <a:bodyPr/>
          <a:lstStyle>
            <a:lvl1pPr>
              <a:defRPr smtClean="0"/>
            </a:lvl1pPr>
          </a:lstStyle>
          <a:p>
            <a:pPr>
              <a:defRPr/>
            </a:pPr>
            <a:fld id="{4359B4DA-D465-704B-82FA-9C560F293AB1}" type="datetimeFigureOut">
              <a:rPr lang="en-US" altLang="en-US"/>
              <a:pPr>
                <a:defRPr/>
              </a:pPr>
              <a:t>10/9/24</a:t>
            </a:fld>
            <a:endParaRPr lang="en-US" altLang="en-US"/>
          </a:p>
        </p:txBody>
      </p:sp>
      <p:sp>
        <p:nvSpPr>
          <p:cNvPr id="7" name="Footer Placeholder 5">
            <a:extLst>
              <a:ext uri="{FF2B5EF4-FFF2-40B4-BE49-F238E27FC236}">
                <a16:creationId xmlns:a16="http://schemas.microsoft.com/office/drawing/2014/main" id="{438A9399-5A7C-B444-9384-91D5E53297F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82BB77C-575A-A24A-9D15-CFDE7F0A3649}"/>
              </a:ext>
            </a:extLst>
          </p:cNvPr>
          <p:cNvSpPr>
            <a:spLocks noGrp="1"/>
          </p:cNvSpPr>
          <p:nvPr>
            <p:ph type="sldNum" sz="quarter" idx="12"/>
          </p:nvPr>
        </p:nvSpPr>
        <p:spPr/>
        <p:txBody>
          <a:bodyPr/>
          <a:lstStyle>
            <a:lvl1pPr>
              <a:defRPr smtClean="0"/>
            </a:lvl1pPr>
          </a:lstStyle>
          <a:p>
            <a:pPr>
              <a:defRPr/>
            </a:pPr>
            <a:fld id="{016D7D7F-4572-A34C-B33D-1962B232E148}" type="slidenum">
              <a:rPr lang="en-US" altLang="en-US"/>
              <a:pPr>
                <a:defRPr/>
              </a:pPr>
              <a:t>‹#›</a:t>
            </a:fld>
            <a:endParaRPr lang="en-US" altLang="en-US"/>
          </a:p>
        </p:txBody>
      </p:sp>
      <p:cxnSp>
        <p:nvCxnSpPr>
          <p:cNvPr id="10" name="Straight Connector 9"/>
          <p:cNvCxnSpPr/>
          <p:nvPr userDrawn="1"/>
        </p:nvCxnSpPr>
        <p:spPr>
          <a:xfrm>
            <a:off x="467544" y="6237312"/>
            <a:ext cx="82089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NFC_logo_horizontal.eps">
            <a:extLst>
              <a:ext uri="{FF2B5EF4-FFF2-40B4-BE49-F238E27FC236}">
                <a16:creationId xmlns:a16="http://schemas.microsoft.com/office/drawing/2014/main" id="{27B61FDD-2CB5-4B07-8479-18C00B5D38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6360754"/>
            <a:ext cx="1440160" cy="308606"/>
          </a:xfrm>
          <a:prstGeom prst="rect">
            <a:avLst/>
          </a:prstGeom>
        </p:spPr>
      </p:pic>
      <p:pic>
        <p:nvPicPr>
          <p:cNvPr id="13" name="Picture 12" descr="A drawing of a face&#10;&#10;Description automatically generated">
            <a:extLst>
              <a:ext uri="{FF2B5EF4-FFF2-40B4-BE49-F238E27FC236}">
                <a16:creationId xmlns:a16="http://schemas.microsoft.com/office/drawing/2014/main" id="{8353B9DA-5755-4FDE-A0A4-2BCFA0AADD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432" y="6310481"/>
            <a:ext cx="1207368" cy="476279"/>
          </a:xfrm>
          <a:prstGeom prst="rect">
            <a:avLst/>
          </a:prstGeom>
        </p:spPr>
      </p:pic>
      <p:pic>
        <p:nvPicPr>
          <p:cNvPr id="14" name="Picture 13">
            <a:extLst>
              <a:ext uri="{FF2B5EF4-FFF2-40B4-BE49-F238E27FC236}">
                <a16:creationId xmlns:a16="http://schemas.microsoft.com/office/drawing/2014/main" id="{96A86898-00DE-46C4-8CF4-139F41FCF3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1537" y="6299613"/>
            <a:ext cx="694479" cy="543619"/>
          </a:xfrm>
          <a:prstGeom prst="rect">
            <a:avLst/>
          </a:prstGeom>
        </p:spPr>
      </p:pic>
    </p:spTree>
    <p:extLst>
      <p:ext uri="{BB962C8B-B14F-4D97-AF65-F5344CB8AC3E}">
        <p14:creationId xmlns:p14="http://schemas.microsoft.com/office/powerpoint/2010/main" val="363584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D5D83B-0CDD-524D-980D-3B765D49257F}"/>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Placeholder 1">
            <a:extLst>
              <a:ext uri="{FF2B5EF4-FFF2-40B4-BE49-F238E27FC236}">
                <a16:creationId xmlns:a16="http://schemas.microsoft.com/office/drawing/2014/main" id="{C6D04CA9-3E91-4648-A823-BC7A6A64731A}"/>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658F1595-06B7-4A4A-B832-4AE16ED80801}"/>
              </a:ext>
            </a:extLst>
          </p:cNvPr>
          <p:cNvSpPr>
            <a:spLocks noGrp="1"/>
          </p:cNvSpPr>
          <p:nvPr>
            <p:ph type="body" idx="1"/>
          </p:nvPr>
        </p:nvSpPr>
        <p:spPr bwMode="auto">
          <a:xfrm>
            <a:off x="457200" y="1600200"/>
            <a:ext cx="8229600" cy="442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A2641AC5-1647-4F43-B8ED-40A3D6D2D6D0}"/>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3">
            <a:extLst>
              <a:ext uri="{FF2B5EF4-FFF2-40B4-BE49-F238E27FC236}">
                <a16:creationId xmlns:a16="http://schemas.microsoft.com/office/drawing/2014/main" id="{89BB5C50-143C-7647-B1EC-66F41E3D12B7}"/>
              </a:ext>
            </a:extLst>
          </p:cNvPr>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FFFFFF"/>
                </a:solidFill>
              </a:defRPr>
            </a:lvl1pPr>
          </a:lstStyle>
          <a:p>
            <a:pPr>
              <a:defRPr/>
            </a:pPr>
            <a:fld id="{8063069F-3DBC-F849-84D6-D58D7F7287AA}" type="datetimeFigureOut">
              <a:rPr lang="en-US" altLang="en-US"/>
              <a:pPr>
                <a:defRPr/>
              </a:pPr>
              <a:t>10/9/24</a:t>
            </a:fld>
            <a:endParaRPr lang="en-US" altLang="en-US"/>
          </a:p>
        </p:txBody>
      </p:sp>
      <p:sp>
        <p:nvSpPr>
          <p:cNvPr id="5" name="Footer Placeholder 4">
            <a:extLst>
              <a:ext uri="{FF2B5EF4-FFF2-40B4-BE49-F238E27FC236}">
                <a16:creationId xmlns:a16="http://schemas.microsoft.com/office/drawing/2014/main" id="{6D8493F6-A0D9-B24B-AAF7-83D2640A9B6C}"/>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3309B0D-7420-B248-B636-BF29E8A504F0}"/>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smtClean="0">
                <a:solidFill>
                  <a:srgbClr val="FFFFFF"/>
                </a:solidFill>
              </a:defRPr>
            </a:lvl1pPr>
          </a:lstStyle>
          <a:p>
            <a:pPr>
              <a:defRPr/>
            </a:pPr>
            <a:fld id="{0625BF09-BEB7-8247-8A2F-99BD299D02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78" r:id="rId1"/>
    <p:sldLayoutId id="2147483871" r:id="rId2"/>
    <p:sldLayoutId id="2147483879" r:id="rId3"/>
    <p:sldLayoutId id="2147483872" r:id="rId4"/>
    <p:sldLayoutId id="2147483880" r:id="rId5"/>
    <p:sldLayoutId id="2147483873" r:id="rId6"/>
    <p:sldLayoutId id="2147483874" r:id="rId7"/>
    <p:sldLayoutId id="2147483881" r:id="rId8"/>
  </p:sldLayoutIdLst>
  <p:txStyles>
    <p:titleStyle>
      <a:lvl1pPr algn="l" rtl="0" eaLnBrk="1" fontAlgn="base" hangingPunct="1">
        <a:spcBef>
          <a:spcPct val="0"/>
        </a:spcBef>
        <a:spcAft>
          <a:spcPct val="0"/>
        </a:spcAft>
        <a:defRPr sz="4000" kern="1200" spc="-100">
          <a:solidFill>
            <a:schemeClr val="tx2"/>
          </a:solidFill>
          <a:latin typeface="+mj-lt"/>
          <a:ea typeface="MS PGothic" panose="020B0600070205080204" pitchFamily="34" charset="-128"/>
          <a:cs typeface="MS PGothic" charset="0"/>
        </a:defRPr>
      </a:lvl1pPr>
      <a:lvl2pPr algn="l" rtl="0" eaLnBrk="1" fontAlgn="base" hangingPunct="1">
        <a:spcBef>
          <a:spcPct val="0"/>
        </a:spcBef>
        <a:spcAft>
          <a:spcPct val="0"/>
        </a:spcAft>
        <a:defRPr sz="4000">
          <a:solidFill>
            <a:schemeClr val="tx2"/>
          </a:solidFill>
          <a:latin typeface="Arial" charset="0"/>
          <a:ea typeface="MS PGothic" panose="020B0600070205080204" pitchFamily="34" charset="-128"/>
          <a:cs typeface="MS PGothic" charset="0"/>
        </a:defRPr>
      </a:lvl2pPr>
      <a:lvl3pPr algn="l" rtl="0" eaLnBrk="1" fontAlgn="base" hangingPunct="1">
        <a:spcBef>
          <a:spcPct val="0"/>
        </a:spcBef>
        <a:spcAft>
          <a:spcPct val="0"/>
        </a:spcAft>
        <a:defRPr sz="4000">
          <a:solidFill>
            <a:schemeClr val="tx2"/>
          </a:solidFill>
          <a:latin typeface="Arial" charset="0"/>
          <a:ea typeface="MS PGothic" panose="020B0600070205080204" pitchFamily="34" charset="-128"/>
          <a:cs typeface="MS PGothic" charset="0"/>
        </a:defRPr>
      </a:lvl3pPr>
      <a:lvl4pPr algn="l" rtl="0" eaLnBrk="1" fontAlgn="base" hangingPunct="1">
        <a:spcBef>
          <a:spcPct val="0"/>
        </a:spcBef>
        <a:spcAft>
          <a:spcPct val="0"/>
        </a:spcAft>
        <a:defRPr sz="4000">
          <a:solidFill>
            <a:schemeClr val="tx2"/>
          </a:solidFill>
          <a:latin typeface="Arial" charset="0"/>
          <a:ea typeface="MS PGothic" panose="020B0600070205080204" pitchFamily="34" charset="-128"/>
          <a:cs typeface="MS PGothic" charset="0"/>
        </a:defRPr>
      </a:lvl4pPr>
      <a:lvl5pPr algn="l" rtl="0" eaLnBrk="1" fontAlgn="base" hangingPunct="1">
        <a:spcBef>
          <a:spcPct val="0"/>
        </a:spcBef>
        <a:spcAft>
          <a:spcPct val="0"/>
        </a:spcAft>
        <a:defRPr sz="4000">
          <a:solidFill>
            <a:schemeClr val="tx2"/>
          </a:solidFill>
          <a:latin typeface="Arial" charset="0"/>
          <a:ea typeface="MS PGothic" panose="020B0600070205080204" pitchFamily="34" charset="-128"/>
          <a:cs typeface="MS PGothic"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182563" indent="-182563" algn="l" rtl="0" eaLnBrk="1" fontAlgn="base" hangingPunct="1">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1pPr>
      <a:lvl2pPr marL="457200" indent="-182563" algn="l" rtl="0" eaLnBrk="1" fontAlgn="base" hangingPunct="1">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2pPr>
      <a:lvl3pPr marL="730250" indent="-182563" algn="l" rtl="0" eaLnBrk="1" fontAlgn="base" hangingPunct="1">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3pPr>
      <a:lvl4pPr marL="1004888" indent="-182563" algn="l" rtl="0" eaLnBrk="1" fontAlgn="base" hangingPunct="1">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S PGothic" panose="020B0600070205080204" pitchFamily="34" charset="-128"/>
          <a:cs typeface="MS PGothic" charset="0"/>
        </a:defRPr>
      </a:lvl4pPr>
      <a:lvl5pPr marL="1187450" indent="-136525" algn="l" rtl="0" eaLnBrk="1" fontAlgn="base" hangingPunct="1">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S PGothic" panose="020B0600070205080204" pitchFamily="34" charset="-128"/>
          <a:cs typeface="MS PGothic"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homelesshub.ca/sites/default/files/Pathways_VAT.pdf" TargetMode="External"/><Relationship Id="rId2" Type="http://schemas.openxmlformats.org/officeDocument/2006/relationships/hyperlink" Target="https://assets.documentcloud.org/documents/6469681/CES-Racial-Equity-Analysis-Oct112019.pdf"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hyperlink" Target="mailto:falvo.nicholas@gmail.com"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1B92-F242-0B4F-BA1F-A2FCE3F5DCEF}"/>
              </a:ext>
            </a:extLst>
          </p:cNvPr>
          <p:cNvSpPr>
            <a:spLocks noGrp="1"/>
          </p:cNvSpPr>
          <p:nvPr>
            <p:ph type="title"/>
          </p:nvPr>
        </p:nvSpPr>
        <p:spPr/>
        <p:txBody>
          <a:bodyPr/>
          <a:lstStyle/>
          <a:p>
            <a:r>
              <a:rPr lang="en-US" dirty="0">
                <a:ea typeface="MS PGothic"/>
              </a:rPr>
              <a:t>Homelessness 101 - Day 2</a:t>
            </a:r>
          </a:p>
        </p:txBody>
      </p:sp>
      <p:sp>
        <p:nvSpPr>
          <p:cNvPr id="3" name="Content Placeholder 2">
            <a:extLst>
              <a:ext uri="{FF2B5EF4-FFF2-40B4-BE49-F238E27FC236}">
                <a16:creationId xmlns:a16="http://schemas.microsoft.com/office/drawing/2014/main" id="{9EE6BB2E-EE74-0147-99F1-9870C3300FC2}"/>
              </a:ext>
            </a:extLst>
          </p:cNvPr>
          <p:cNvSpPr>
            <a:spLocks noGrp="1"/>
          </p:cNvSpPr>
          <p:nvPr>
            <p:ph idx="1"/>
          </p:nvPr>
        </p:nvSpPr>
        <p:spPr/>
        <p:txBody>
          <a:bodyPr/>
          <a:lstStyle/>
          <a:p>
            <a:pPr marL="0" indent="0">
              <a:buNone/>
            </a:pPr>
            <a:endParaRPr lang="en-US" dirty="0"/>
          </a:p>
          <a:p>
            <a:pPr marL="0" indent="0">
              <a:buNone/>
            </a:pPr>
            <a:r>
              <a:rPr lang="en-US" u="sng" dirty="0"/>
              <a:t>Part 2: What to do about it</a:t>
            </a:r>
            <a:endParaRPr lang="en-US" dirty="0"/>
          </a:p>
          <a:p>
            <a:pPr marL="0" indent="0">
              <a:buNone/>
            </a:pPr>
            <a:endParaRPr lang="en-US" dirty="0"/>
          </a:p>
          <a:p>
            <a:pPr marL="457200" indent="-457200">
              <a:buFont typeface="+mj-lt"/>
              <a:buAutoNum type="arabicPeriod"/>
            </a:pPr>
            <a:r>
              <a:rPr lang="en-US" dirty="0"/>
              <a:t>System planning</a:t>
            </a:r>
          </a:p>
          <a:p>
            <a:pPr marL="457200" indent="-457200">
              <a:buFont typeface="+mj-lt"/>
              <a:buAutoNum type="arabicPeriod"/>
            </a:pPr>
            <a:r>
              <a:rPr lang="en-US" dirty="0"/>
              <a:t>Staffing</a:t>
            </a:r>
          </a:p>
          <a:p>
            <a:pPr marL="457200" indent="-457200">
              <a:buFont typeface="+mj-lt"/>
              <a:buAutoNum type="arabicPeriod"/>
            </a:pPr>
            <a:r>
              <a:rPr lang="en-US" dirty="0"/>
              <a:t>Harm reduction</a:t>
            </a:r>
          </a:p>
          <a:p>
            <a:pPr marL="457200" indent="-457200">
              <a:buFont typeface="+mj-lt"/>
              <a:buAutoNum type="arabicPeriod"/>
            </a:pPr>
            <a:r>
              <a:rPr lang="en-US" dirty="0"/>
              <a:t>Innovative practices</a:t>
            </a:r>
          </a:p>
        </p:txBody>
      </p:sp>
    </p:spTree>
    <p:extLst>
      <p:ext uri="{BB962C8B-B14F-4D97-AF65-F5344CB8AC3E}">
        <p14:creationId xmlns:p14="http://schemas.microsoft.com/office/powerpoint/2010/main" val="3910064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96C99-83D1-5346-B37B-626A273CD787}"/>
              </a:ext>
            </a:extLst>
          </p:cNvPr>
          <p:cNvSpPr>
            <a:spLocks noGrp="1"/>
          </p:cNvSpPr>
          <p:nvPr>
            <p:ph type="title"/>
          </p:nvPr>
        </p:nvSpPr>
        <p:spPr/>
        <p:txBody>
          <a:bodyPr/>
          <a:lstStyle/>
          <a:p>
            <a:r>
              <a:rPr lang="en-US" dirty="0"/>
              <a:t>Nichols &amp; </a:t>
            </a:r>
            <a:r>
              <a:rPr lang="en-US" dirty="0" err="1"/>
              <a:t>Doberstein</a:t>
            </a:r>
            <a:r>
              <a:rPr lang="en-US" dirty="0"/>
              <a:t> 2016 (cont’d)</a:t>
            </a:r>
          </a:p>
        </p:txBody>
      </p:sp>
      <p:sp>
        <p:nvSpPr>
          <p:cNvPr id="3" name="Content Placeholder 2">
            <a:extLst>
              <a:ext uri="{FF2B5EF4-FFF2-40B4-BE49-F238E27FC236}">
                <a16:creationId xmlns:a16="http://schemas.microsoft.com/office/drawing/2014/main" id="{1EC865E6-EB21-014D-9738-D255793151A7}"/>
              </a:ext>
            </a:extLst>
          </p:cNvPr>
          <p:cNvSpPr>
            <a:spLocks noGrp="1"/>
          </p:cNvSpPr>
          <p:nvPr>
            <p:ph idx="1"/>
          </p:nvPr>
        </p:nvSpPr>
        <p:spPr/>
        <p:txBody>
          <a:bodyPr/>
          <a:lstStyle/>
          <a:p>
            <a:endParaRPr lang="en-US" dirty="0"/>
          </a:p>
          <a:p>
            <a:r>
              <a:rPr lang="en-US" dirty="0"/>
              <a:t>“Not only was this fragmented system difficult for clients to navigate—and potentially re-traumatizing because it required them to tell their story over and over again—but agency and program accountability was also lacking. Agencies had the ability to refuse to serve clients based on their own assessment of programmatic fit, or if the client’s needs were too complex. </a:t>
            </a:r>
          </a:p>
          <a:p>
            <a:endParaRPr lang="en-US" dirty="0"/>
          </a:p>
          <a:p>
            <a:r>
              <a:rPr lang="en-US" dirty="0"/>
              <a:t>[The quote continues…]</a:t>
            </a:r>
          </a:p>
        </p:txBody>
      </p:sp>
    </p:spTree>
    <p:extLst>
      <p:ext uri="{BB962C8B-B14F-4D97-AF65-F5344CB8AC3E}">
        <p14:creationId xmlns:p14="http://schemas.microsoft.com/office/powerpoint/2010/main" val="2066121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F308-4E44-F933-9C3B-FE1F2CFA4B7F}"/>
              </a:ext>
            </a:extLst>
          </p:cNvPr>
          <p:cNvSpPr>
            <a:spLocks noGrp="1"/>
          </p:cNvSpPr>
          <p:nvPr>
            <p:ph type="title"/>
          </p:nvPr>
        </p:nvSpPr>
        <p:spPr/>
        <p:txBody>
          <a:bodyPr/>
          <a:lstStyle/>
          <a:p>
            <a:r>
              <a:rPr lang="en-US" dirty="0"/>
              <a:t>Hospital coding (cont’d)</a:t>
            </a:r>
          </a:p>
        </p:txBody>
      </p:sp>
      <p:sp>
        <p:nvSpPr>
          <p:cNvPr id="3" name="Content Placeholder 2">
            <a:extLst>
              <a:ext uri="{FF2B5EF4-FFF2-40B4-BE49-F238E27FC236}">
                <a16:creationId xmlns:a16="http://schemas.microsoft.com/office/drawing/2014/main" id="{1BFCC6ED-93A5-347F-E43D-6C5D48C96F48}"/>
              </a:ext>
            </a:extLst>
          </p:cNvPr>
          <p:cNvSpPr>
            <a:spLocks noGrp="1"/>
          </p:cNvSpPr>
          <p:nvPr>
            <p:ph idx="1"/>
          </p:nvPr>
        </p:nvSpPr>
        <p:spPr/>
        <p:txBody>
          <a:bodyPr/>
          <a:lstStyle/>
          <a:p>
            <a:endParaRPr lang="en-US" dirty="0"/>
          </a:p>
          <a:p>
            <a:r>
              <a:rPr lang="en-US" dirty="0"/>
              <a:t>Even with only 53% of homeless population overall, researchers feel they can get a representative sample of people experiencing homelessness. </a:t>
            </a:r>
          </a:p>
          <a:p>
            <a:endParaRPr lang="en-US" dirty="0"/>
          </a:p>
          <a:p>
            <a:r>
              <a:rPr lang="en-US" dirty="0"/>
              <a:t>Admittedly, this doesn’t pick up people who don’t use health care (in Ontario, that’s hospitals and community health </a:t>
            </a:r>
            <a:r>
              <a:rPr lang="en-US" dirty="0" err="1"/>
              <a:t>centres</a:t>
            </a:r>
            <a:r>
              <a:rPr lang="en-US" dirty="0"/>
              <a: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562151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A5A3-B2F8-5649-964B-AB8833B9D1BB}"/>
              </a:ext>
            </a:extLst>
          </p:cNvPr>
          <p:cNvSpPr>
            <a:spLocks noGrp="1"/>
          </p:cNvSpPr>
          <p:nvPr>
            <p:ph type="title"/>
          </p:nvPr>
        </p:nvSpPr>
        <p:spPr/>
        <p:txBody>
          <a:bodyPr>
            <a:normAutofit/>
          </a:bodyPr>
          <a:lstStyle/>
          <a:p>
            <a:r>
              <a:rPr lang="en-US" dirty="0"/>
              <a:t>Hospital coding (cont’d)</a:t>
            </a:r>
          </a:p>
        </p:txBody>
      </p:sp>
      <p:sp>
        <p:nvSpPr>
          <p:cNvPr id="3" name="Content Placeholder 2">
            <a:extLst>
              <a:ext uri="{FF2B5EF4-FFF2-40B4-BE49-F238E27FC236}">
                <a16:creationId xmlns:a16="http://schemas.microsoft.com/office/drawing/2014/main" id="{65FF95D4-0704-6345-B4FA-BBD556D6D71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Thoughts?</a:t>
            </a:r>
          </a:p>
        </p:txBody>
      </p:sp>
    </p:spTree>
    <p:extLst>
      <p:ext uri="{BB962C8B-B14F-4D97-AF65-F5344CB8AC3E}">
        <p14:creationId xmlns:p14="http://schemas.microsoft.com/office/powerpoint/2010/main" val="3709002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CBDD-C9F5-C448-996F-FCA8ED7FE697}"/>
              </a:ext>
            </a:extLst>
          </p:cNvPr>
          <p:cNvSpPr>
            <a:spLocks noGrp="1"/>
          </p:cNvSpPr>
          <p:nvPr>
            <p:ph type="title"/>
          </p:nvPr>
        </p:nvSpPr>
        <p:spPr/>
        <p:txBody>
          <a:bodyPr/>
          <a:lstStyle/>
          <a:p>
            <a:r>
              <a:rPr lang="en-US" dirty="0"/>
              <a:t>Artificial Intelligence</a:t>
            </a:r>
          </a:p>
        </p:txBody>
      </p:sp>
      <p:sp>
        <p:nvSpPr>
          <p:cNvPr id="3" name="Content Placeholder 2">
            <a:extLst>
              <a:ext uri="{FF2B5EF4-FFF2-40B4-BE49-F238E27FC236}">
                <a16:creationId xmlns:a16="http://schemas.microsoft.com/office/drawing/2014/main" id="{D6515992-4C1B-AA41-9387-FA76AAA778A2}"/>
              </a:ext>
            </a:extLst>
          </p:cNvPr>
          <p:cNvSpPr>
            <a:spLocks noGrp="1"/>
          </p:cNvSpPr>
          <p:nvPr>
            <p:ph idx="1"/>
          </p:nvPr>
        </p:nvSpPr>
        <p:spPr/>
        <p:txBody>
          <a:bodyPr/>
          <a:lstStyle/>
          <a:p>
            <a:endParaRPr lang="en-US" dirty="0"/>
          </a:p>
          <a:p>
            <a:r>
              <a:rPr lang="en-US" dirty="0"/>
              <a:t>This innovation is being led by university-based researchers. </a:t>
            </a:r>
          </a:p>
          <a:p>
            <a:pPr marL="0" indent="0">
              <a:buNone/>
            </a:pPr>
            <a:endParaRPr lang="en-US" dirty="0"/>
          </a:p>
          <a:p>
            <a:r>
              <a:rPr lang="en-US" dirty="0"/>
              <a:t>Recall our earlier conversation re: uncertainty on how to respond to each type of homelessness.</a:t>
            </a:r>
          </a:p>
          <a:p>
            <a:endParaRPr lang="en-US" dirty="0"/>
          </a:p>
          <a:p>
            <a:endParaRPr lang="en-US" dirty="0"/>
          </a:p>
        </p:txBody>
      </p:sp>
    </p:spTree>
    <p:extLst>
      <p:ext uri="{BB962C8B-B14F-4D97-AF65-F5344CB8AC3E}">
        <p14:creationId xmlns:p14="http://schemas.microsoft.com/office/powerpoint/2010/main" val="22215942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5223-E3B3-5C48-83EA-3E3BD6CFA069}"/>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31079166-0FE5-6C45-9B56-3F75F110231A}"/>
              </a:ext>
            </a:extLst>
          </p:cNvPr>
          <p:cNvSpPr>
            <a:spLocks noGrp="1"/>
          </p:cNvSpPr>
          <p:nvPr>
            <p:ph idx="1"/>
          </p:nvPr>
        </p:nvSpPr>
        <p:spPr/>
        <p:txBody>
          <a:bodyPr/>
          <a:lstStyle/>
          <a:p>
            <a:endParaRPr lang="en-US" dirty="0"/>
          </a:p>
          <a:p>
            <a:r>
              <a:rPr lang="en-US" dirty="0"/>
              <a:t>Artificial Intelligence (AI) is a type of computing that either simulates </a:t>
            </a:r>
            <a:r>
              <a:rPr lang="en-US" dirty="0" err="1"/>
              <a:t>behaviour</a:t>
            </a:r>
            <a:r>
              <a:rPr lang="en-US" dirty="0"/>
              <a:t> or performs tasks traditionally assigned to humans, with the purpose of completing such tasks more efficiently or accurately.</a:t>
            </a:r>
          </a:p>
        </p:txBody>
      </p:sp>
    </p:spTree>
    <p:extLst>
      <p:ext uri="{BB962C8B-B14F-4D97-AF65-F5344CB8AC3E}">
        <p14:creationId xmlns:p14="http://schemas.microsoft.com/office/powerpoint/2010/main" val="20786867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8359-6EE8-3E4A-B687-785F408AB090}"/>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EEC904EC-1B22-D245-BB3C-82EA556E5B21}"/>
              </a:ext>
            </a:extLst>
          </p:cNvPr>
          <p:cNvSpPr>
            <a:spLocks noGrp="1"/>
          </p:cNvSpPr>
          <p:nvPr>
            <p:ph idx="1"/>
          </p:nvPr>
        </p:nvSpPr>
        <p:spPr/>
        <p:txBody>
          <a:bodyPr/>
          <a:lstStyle/>
          <a:p>
            <a:endParaRPr lang="en-US" dirty="0"/>
          </a:p>
          <a:p>
            <a:r>
              <a:rPr lang="en-US" dirty="0"/>
              <a:t>It allows computers to perform human tasks. </a:t>
            </a:r>
          </a:p>
          <a:p>
            <a:endParaRPr lang="en-US" dirty="0"/>
          </a:p>
          <a:p>
            <a:r>
              <a:rPr lang="en-US" dirty="0"/>
              <a:t>It can be used to provide advice or guidance. </a:t>
            </a:r>
          </a:p>
          <a:p>
            <a:endParaRPr lang="en-US" dirty="0"/>
          </a:p>
          <a:p>
            <a:pPr marL="0" indent="0">
              <a:buNone/>
            </a:pPr>
            <a:endParaRPr lang="en-US" dirty="0"/>
          </a:p>
          <a:p>
            <a:pPr marL="0" indent="0">
              <a:buNone/>
            </a:pPr>
            <a:r>
              <a:rPr lang="en-US" dirty="0"/>
              <a:t>“We want to empower the human decision-makers.”</a:t>
            </a:r>
          </a:p>
          <a:p>
            <a:pPr marL="0" indent="0">
              <a:buNone/>
            </a:pPr>
            <a:endParaRPr lang="en-US" dirty="0"/>
          </a:p>
          <a:p>
            <a:pPr marL="0" indent="0">
              <a:buNone/>
            </a:pPr>
            <a:r>
              <a:rPr lang="en-US" dirty="0"/>
              <a:t>				— Dr. Geoff Messier</a:t>
            </a:r>
          </a:p>
          <a:p>
            <a:endParaRPr lang="en-US" dirty="0"/>
          </a:p>
        </p:txBody>
      </p:sp>
    </p:spTree>
    <p:extLst>
      <p:ext uri="{BB962C8B-B14F-4D97-AF65-F5344CB8AC3E}">
        <p14:creationId xmlns:p14="http://schemas.microsoft.com/office/powerpoint/2010/main" val="474785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F148-C1D4-EA12-98DC-5CCC2894503B}"/>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C77F8616-298C-ADBE-A561-F9354CDC118E}"/>
              </a:ext>
            </a:extLst>
          </p:cNvPr>
          <p:cNvSpPr>
            <a:spLocks noGrp="1"/>
          </p:cNvSpPr>
          <p:nvPr>
            <p:ph idx="1"/>
          </p:nvPr>
        </p:nvSpPr>
        <p:spPr/>
        <p:txBody>
          <a:bodyPr/>
          <a:lstStyle/>
          <a:p>
            <a:endParaRPr lang="en-US" dirty="0"/>
          </a:p>
          <a:p>
            <a:r>
              <a:rPr lang="en-US" dirty="0"/>
              <a:t>AI can provide the probability of a certain approach to homelessness having a successful outcome, based on the past experiences of thousands or tens of thousands of similar people having been in similar situations in the past.</a:t>
            </a:r>
          </a:p>
          <a:p>
            <a:endParaRPr lang="en-US" dirty="0"/>
          </a:p>
        </p:txBody>
      </p:sp>
    </p:spTree>
    <p:extLst>
      <p:ext uri="{BB962C8B-B14F-4D97-AF65-F5344CB8AC3E}">
        <p14:creationId xmlns:p14="http://schemas.microsoft.com/office/powerpoint/2010/main" val="21625643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1438-F66D-FB4C-A498-2E79E81733F8}"/>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8D813FAA-922B-0C43-8BB0-D91C7AC9B37F}"/>
              </a:ext>
            </a:extLst>
          </p:cNvPr>
          <p:cNvSpPr>
            <a:spLocks noGrp="1"/>
          </p:cNvSpPr>
          <p:nvPr>
            <p:ph idx="1"/>
          </p:nvPr>
        </p:nvSpPr>
        <p:spPr/>
        <p:txBody>
          <a:bodyPr/>
          <a:lstStyle/>
          <a:p>
            <a:endParaRPr lang="en-US" dirty="0"/>
          </a:p>
          <a:p>
            <a:r>
              <a:rPr lang="en-US" dirty="0"/>
              <a:t>In the homelessness sector, all examples of AI are in the research stage for now. </a:t>
            </a:r>
          </a:p>
          <a:p>
            <a:endParaRPr lang="en-US" dirty="0"/>
          </a:p>
          <a:p>
            <a:r>
              <a:rPr lang="en-US" dirty="0"/>
              <a:t>Computer scientists are typically involved in this.</a:t>
            </a:r>
          </a:p>
          <a:p>
            <a:pPr marL="0" indent="0">
              <a:buNone/>
            </a:pPr>
            <a:endParaRPr lang="en-US" dirty="0"/>
          </a:p>
          <a:p>
            <a:r>
              <a:rPr lang="en-US" dirty="0"/>
              <a:t>Recommendations for person’s care are made based on past successes (based on what worked with other people with similar characteristics).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052666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C86F8-D7B7-1045-99D9-736813991BA5}"/>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0197E3FA-1C12-8C46-81F2-3F17DC35A4A8}"/>
              </a:ext>
            </a:extLst>
          </p:cNvPr>
          <p:cNvSpPr>
            <a:spLocks noGrp="1"/>
          </p:cNvSpPr>
          <p:nvPr>
            <p:ph idx="1"/>
          </p:nvPr>
        </p:nvSpPr>
        <p:spPr/>
        <p:txBody>
          <a:bodyPr/>
          <a:lstStyle/>
          <a:p>
            <a:endParaRPr lang="en-US" dirty="0"/>
          </a:p>
          <a:p>
            <a:r>
              <a:rPr lang="en-US" dirty="0"/>
              <a:t>Person could never do the math that quickly. </a:t>
            </a:r>
          </a:p>
          <a:p>
            <a:endParaRPr lang="en-US" dirty="0"/>
          </a:p>
          <a:p>
            <a:r>
              <a:rPr lang="en-US" dirty="0"/>
              <a:t>Also, some persons don’t reason very well, and have cognitive biases. </a:t>
            </a:r>
          </a:p>
          <a:p>
            <a:endParaRPr lang="en-US" dirty="0"/>
          </a:p>
          <a:p>
            <a:r>
              <a:rPr lang="en-US" dirty="0"/>
              <a:t>There’s a very good book on cognitive biases called “Thinking, Fast and Slow” (Daniel Kahneman). It’s a 2012 book. </a:t>
            </a:r>
          </a:p>
        </p:txBody>
      </p:sp>
    </p:spTree>
    <p:extLst>
      <p:ext uri="{BB962C8B-B14F-4D97-AF65-F5344CB8AC3E}">
        <p14:creationId xmlns:p14="http://schemas.microsoft.com/office/powerpoint/2010/main" val="4591290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310F-0E23-B94F-BD2C-4DF3C885F248}"/>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1FBDF0AC-7B0C-6448-B2F8-129B74B25D39}"/>
              </a:ext>
            </a:extLst>
          </p:cNvPr>
          <p:cNvSpPr>
            <a:spLocks noGrp="1"/>
          </p:cNvSpPr>
          <p:nvPr>
            <p:ph idx="1"/>
          </p:nvPr>
        </p:nvSpPr>
        <p:spPr/>
        <p:txBody>
          <a:bodyPr/>
          <a:lstStyle/>
          <a:p>
            <a:endParaRPr lang="en-US" dirty="0"/>
          </a:p>
          <a:p>
            <a:r>
              <a:rPr lang="en-US" dirty="0"/>
              <a:t>Dr. Geoff Messier (U of Calgary) mines databases at the Calgary Drop-In for key words and look for trends. </a:t>
            </a:r>
          </a:p>
          <a:p>
            <a:pPr marL="0" indent="0">
              <a:buNone/>
            </a:pPr>
            <a:endParaRPr lang="en-US" dirty="0"/>
          </a:p>
          <a:p>
            <a:r>
              <a:rPr lang="en-US" dirty="0"/>
              <a:t>He’s been processing some raw data in the hope of developing tools to spot clients who might not be getting noticed by staff.</a:t>
            </a:r>
          </a:p>
          <a:p>
            <a:endParaRPr lang="en-US" dirty="0"/>
          </a:p>
          <a:p>
            <a:endParaRPr lang="en-US" dirty="0"/>
          </a:p>
        </p:txBody>
      </p:sp>
    </p:spTree>
    <p:extLst>
      <p:ext uri="{BB962C8B-B14F-4D97-AF65-F5344CB8AC3E}">
        <p14:creationId xmlns:p14="http://schemas.microsoft.com/office/powerpoint/2010/main" val="3666556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AA5-2133-4E4E-AE41-5CC37962DEE1}"/>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3471F1B3-B701-E34B-966B-DF6C0BBB8042}"/>
              </a:ext>
            </a:extLst>
          </p:cNvPr>
          <p:cNvSpPr>
            <a:spLocks noGrp="1"/>
          </p:cNvSpPr>
          <p:nvPr>
            <p:ph idx="1"/>
          </p:nvPr>
        </p:nvSpPr>
        <p:spPr/>
        <p:txBody>
          <a:bodyPr/>
          <a:lstStyle/>
          <a:p>
            <a:endParaRPr lang="en-US" dirty="0"/>
          </a:p>
          <a:p>
            <a:r>
              <a:rPr lang="en-US" dirty="0"/>
              <a:t>This database includes data on approx. 40,000 different clients over the past 20 years. </a:t>
            </a:r>
          </a:p>
          <a:p>
            <a:endParaRPr lang="en-US" dirty="0"/>
          </a:p>
          <a:p>
            <a:r>
              <a:rPr lang="en-US" dirty="0"/>
              <a:t>Over 5.6 million entries.</a:t>
            </a:r>
          </a:p>
          <a:p>
            <a:endParaRPr lang="en-US" dirty="0"/>
          </a:p>
          <a:p>
            <a:r>
              <a:rPr lang="en-US" dirty="0"/>
              <a:t>He’s looking for patterns, based on historical data.</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166496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F42B-7486-414E-B22A-C9BB5E270C7A}"/>
              </a:ext>
            </a:extLst>
          </p:cNvPr>
          <p:cNvSpPr>
            <a:spLocks noGrp="1"/>
          </p:cNvSpPr>
          <p:nvPr>
            <p:ph type="title"/>
          </p:nvPr>
        </p:nvSpPr>
        <p:spPr/>
        <p:txBody>
          <a:bodyPr/>
          <a:lstStyle/>
          <a:p>
            <a:r>
              <a:rPr lang="en-US" dirty="0"/>
              <a:t>Nichols &amp; </a:t>
            </a:r>
            <a:r>
              <a:rPr lang="en-US" dirty="0" err="1"/>
              <a:t>Doberstein</a:t>
            </a:r>
            <a:r>
              <a:rPr lang="en-US" dirty="0"/>
              <a:t> 2016 (cont’d)</a:t>
            </a:r>
          </a:p>
        </p:txBody>
      </p:sp>
      <p:sp>
        <p:nvSpPr>
          <p:cNvPr id="3" name="Content Placeholder 2">
            <a:extLst>
              <a:ext uri="{FF2B5EF4-FFF2-40B4-BE49-F238E27FC236}">
                <a16:creationId xmlns:a16="http://schemas.microsoft.com/office/drawing/2014/main" id="{21E374F5-C806-0F47-984D-5EAE830929AD}"/>
              </a:ext>
            </a:extLst>
          </p:cNvPr>
          <p:cNvSpPr>
            <a:spLocks noGrp="1"/>
          </p:cNvSpPr>
          <p:nvPr>
            <p:ph idx="1"/>
          </p:nvPr>
        </p:nvSpPr>
        <p:spPr/>
        <p:txBody>
          <a:bodyPr/>
          <a:lstStyle/>
          <a:p>
            <a:endParaRPr lang="en-US" dirty="0"/>
          </a:p>
          <a:p>
            <a:r>
              <a:rPr lang="en-US" dirty="0"/>
              <a:t>This practice is known in the homeless-serving sector as ‘cherry-picking’ or ‘cream-skimming,’ i.e. picking clients who are easier to serve and thus more likely to be successful in agency programs and produce more positive outcomes. Agencies could assume that another agency or program would serve the client, but this left many clients under-served when in fact they were the clients requiring the most support.”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937761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7563C-571E-7D4C-968A-B9B96E3AD0CF}"/>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F5A44AFB-480C-B844-8BFE-A59E3DDAA94E}"/>
              </a:ext>
            </a:extLst>
          </p:cNvPr>
          <p:cNvSpPr>
            <a:spLocks noGrp="1"/>
          </p:cNvSpPr>
          <p:nvPr>
            <p:ph idx="1"/>
          </p:nvPr>
        </p:nvSpPr>
        <p:spPr/>
        <p:txBody>
          <a:bodyPr/>
          <a:lstStyle/>
          <a:p>
            <a:endParaRPr lang="en-US" dirty="0"/>
          </a:p>
          <a:p>
            <a:r>
              <a:rPr lang="en-CA" dirty="0"/>
              <a:t>Dr. Messier wants to identify the small minority who will end up being chronic shelters users. </a:t>
            </a:r>
            <a:endParaRPr lang="en-US" dirty="0"/>
          </a:p>
          <a:p>
            <a:endParaRPr lang="en-US" dirty="0"/>
          </a:p>
          <a:p>
            <a:r>
              <a:rPr lang="en-US" dirty="0"/>
              <a:t>Maybe they’ll find that an EMS call in a resident’s first seven days is correlated with chronic homelessness. </a:t>
            </a:r>
          </a:p>
          <a:p>
            <a:endParaRPr lang="en-US" dirty="0"/>
          </a:p>
          <a:p>
            <a:r>
              <a:rPr lang="en-US" dirty="0"/>
              <a:t>Maybe if a resident is barred within the first two weeks, they’re likely to become chronically homeless.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279296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4F155-A321-D941-B6A1-7DA0F70952FD}"/>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85EE9AFD-B870-4644-BE4B-54D1146FC19A}"/>
              </a:ext>
            </a:extLst>
          </p:cNvPr>
          <p:cNvSpPr>
            <a:spLocks noGrp="1"/>
          </p:cNvSpPr>
          <p:nvPr>
            <p:ph idx="1"/>
          </p:nvPr>
        </p:nvSpPr>
        <p:spPr/>
        <p:txBody>
          <a:bodyPr/>
          <a:lstStyle/>
          <a:p>
            <a:endParaRPr lang="en-US" dirty="0"/>
          </a:p>
          <a:p>
            <a:r>
              <a:rPr lang="en-US" dirty="0"/>
              <a:t>Official definitions of homelessness often require a person staying in a shelter more than 100 days before they can be prioritized for funding.</a:t>
            </a:r>
          </a:p>
          <a:p>
            <a:endParaRPr lang="en-US" dirty="0"/>
          </a:p>
          <a:p>
            <a:r>
              <a:rPr lang="en-US" dirty="0"/>
              <a:t>But he’s asking if there are events happening sooner that are correlated with eventual chronicity. </a:t>
            </a:r>
          </a:p>
        </p:txBody>
      </p:sp>
    </p:spTree>
    <p:extLst>
      <p:ext uri="{BB962C8B-B14F-4D97-AF65-F5344CB8AC3E}">
        <p14:creationId xmlns:p14="http://schemas.microsoft.com/office/powerpoint/2010/main" val="37621799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0A1B-C4F3-864B-9597-37A17A19F184}"/>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AC54E781-C62B-7B43-83F4-AE9BA8E01126}"/>
              </a:ext>
            </a:extLst>
          </p:cNvPr>
          <p:cNvSpPr>
            <a:spLocks noGrp="1"/>
          </p:cNvSpPr>
          <p:nvPr>
            <p:ph idx="1"/>
          </p:nvPr>
        </p:nvSpPr>
        <p:spPr/>
        <p:txBody>
          <a:bodyPr/>
          <a:lstStyle/>
          <a:p>
            <a:endParaRPr lang="en-US" dirty="0"/>
          </a:p>
          <a:p>
            <a:r>
              <a:rPr lang="en-US" dirty="0"/>
              <a:t>Ideally, on a Monday morning, we’d say to staff: “Hey, here are six people who’ve experienced X in the past few weeks and we predict they’ll become chronically homeless.” </a:t>
            </a:r>
          </a:p>
          <a:p>
            <a:endParaRPr lang="en-US" dirty="0"/>
          </a:p>
          <a:p>
            <a:r>
              <a:rPr lang="en-US" dirty="0"/>
              <a:t>The decision would not be automated.</a:t>
            </a:r>
          </a:p>
          <a:p>
            <a:endParaRPr lang="en-US" dirty="0"/>
          </a:p>
          <a:p>
            <a:r>
              <a:rPr lang="en-US" dirty="0"/>
              <a:t>Dr. Messier is clear that staff should use AI to complement staff decision-making, not replace it.</a:t>
            </a:r>
          </a:p>
          <a:p>
            <a:endParaRPr lang="en-US" dirty="0"/>
          </a:p>
        </p:txBody>
      </p:sp>
    </p:spTree>
    <p:extLst>
      <p:ext uri="{BB962C8B-B14F-4D97-AF65-F5344CB8AC3E}">
        <p14:creationId xmlns:p14="http://schemas.microsoft.com/office/powerpoint/2010/main" val="3747001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2802-588F-D67F-CBA1-5AA41ED3824C}"/>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E22F66C1-7989-A51F-94C9-FFD7617504DD}"/>
              </a:ext>
            </a:extLst>
          </p:cNvPr>
          <p:cNvSpPr>
            <a:spLocks noGrp="1"/>
          </p:cNvSpPr>
          <p:nvPr>
            <p:ph idx="1"/>
          </p:nvPr>
        </p:nvSpPr>
        <p:spPr/>
        <p:txBody>
          <a:bodyPr/>
          <a:lstStyle/>
          <a:p>
            <a:endParaRPr lang="en-US" dirty="0"/>
          </a:p>
          <a:p>
            <a:r>
              <a:rPr lang="en-US" dirty="0"/>
              <a:t>DI is updating their triage process, to include more data. </a:t>
            </a:r>
          </a:p>
          <a:p>
            <a:endParaRPr lang="en-US" dirty="0"/>
          </a:p>
          <a:p>
            <a:r>
              <a:rPr lang="en-US" dirty="0"/>
              <a:t>Part of this added data includes a metric developed by Dr. Messier and his team to predict likelihood of someone becoming a long-term shelter resident (</a:t>
            </a:r>
            <a:r>
              <a:rPr lang="en-CA" dirty="0"/>
              <a:t>this will likely help influence priority for housing referrals and support).</a:t>
            </a:r>
            <a:endParaRPr lang="en-US" dirty="0"/>
          </a:p>
          <a:p>
            <a:endParaRPr lang="en-US" dirty="0"/>
          </a:p>
          <a:p>
            <a:r>
              <a:rPr lang="en-US" dirty="0"/>
              <a:t>Goal is for the metric to eventually show up on  a client dashboard. </a:t>
            </a:r>
          </a:p>
          <a:p>
            <a:endParaRPr lang="en-US" dirty="0"/>
          </a:p>
        </p:txBody>
      </p:sp>
    </p:spTree>
    <p:extLst>
      <p:ext uri="{BB962C8B-B14F-4D97-AF65-F5344CB8AC3E}">
        <p14:creationId xmlns:p14="http://schemas.microsoft.com/office/powerpoint/2010/main" val="39540193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42712-C7CD-22CB-9439-97A58BBAD287}"/>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5F43003C-89D2-020D-E18C-3D3836665910}"/>
              </a:ext>
            </a:extLst>
          </p:cNvPr>
          <p:cNvSpPr>
            <a:spLocks noGrp="1"/>
          </p:cNvSpPr>
          <p:nvPr>
            <p:ph idx="1"/>
          </p:nvPr>
        </p:nvSpPr>
        <p:spPr/>
        <p:txBody>
          <a:bodyPr/>
          <a:lstStyle/>
          <a:p>
            <a:endParaRPr lang="en-US" dirty="0"/>
          </a:p>
          <a:p>
            <a:r>
              <a:rPr lang="en-US" dirty="0"/>
              <a:t>AI assistance in the homelessness sector is most appropriate for large facilities in large communities.</a:t>
            </a:r>
          </a:p>
          <a:p>
            <a:endParaRPr lang="en-US" dirty="0"/>
          </a:p>
          <a:p>
            <a:r>
              <a:rPr lang="en-US" dirty="0"/>
              <a:t>It has more potential use at an 800-bed shelter than a 20-bed shelter..</a:t>
            </a:r>
          </a:p>
          <a:p>
            <a:endParaRPr lang="en-US" dirty="0"/>
          </a:p>
          <a:p>
            <a:r>
              <a:rPr lang="en-US" dirty="0"/>
              <a:t>It has more potential use in Toronto than in Charlottetown.</a:t>
            </a:r>
          </a:p>
        </p:txBody>
      </p:sp>
    </p:spTree>
    <p:extLst>
      <p:ext uri="{BB962C8B-B14F-4D97-AF65-F5344CB8AC3E}">
        <p14:creationId xmlns:p14="http://schemas.microsoft.com/office/powerpoint/2010/main" val="39474716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9E47-6DF4-9646-89AA-9956AEF2D015}"/>
              </a:ext>
            </a:extLst>
          </p:cNvPr>
          <p:cNvSpPr>
            <a:spLocks noGrp="1"/>
          </p:cNvSpPr>
          <p:nvPr>
            <p:ph type="title"/>
          </p:nvPr>
        </p:nvSpPr>
        <p:spPr/>
        <p:txBody>
          <a:bodyPr/>
          <a:lstStyle/>
          <a:p>
            <a:r>
              <a:rPr lang="en-US" dirty="0"/>
              <a:t>Artificial Intelligence (cont’d)</a:t>
            </a:r>
          </a:p>
        </p:txBody>
      </p:sp>
      <p:sp>
        <p:nvSpPr>
          <p:cNvPr id="3" name="Content Placeholder 2">
            <a:extLst>
              <a:ext uri="{FF2B5EF4-FFF2-40B4-BE49-F238E27FC236}">
                <a16:creationId xmlns:a16="http://schemas.microsoft.com/office/drawing/2014/main" id="{08EAE592-FDDE-494B-AEE1-5D21259BB60D}"/>
              </a:ext>
            </a:extLst>
          </p:cNvPr>
          <p:cNvSpPr>
            <a:spLocks noGrp="1"/>
          </p:cNvSpPr>
          <p:nvPr>
            <p:ph idx="1"/>
          </p:nvPr>
        </p:nvSpPr>
        <p:spPr/>
        <p:txBody>
          <a:bodyPr/>
          <a:lstStyle/>
          <a:p>
            <a:endParaRPr lang="en-US" dirty="0"/>
          </a:p>
          <a:p>
            <a:r>
              <a:rPr lang="en-US" dirty="0"/>
              <a:t>That’s a lot of info to absorb.</a:t>
            </a:r>
          </a:p>
          <a:p>
            <a:endParaRPr lang="en-US" dirty="0"/>
          </a:p>
          <a:p>
            <a:r>
              <a:rPr lang="en-US" dirty="0"/>
              <a:t>What are your thoughts?</a:t>
            </a:r>
          </a:p>
        </p:txBody>
      </p:sp>
    </p:spTree>
    <p:extLst>
      <p:ext uri="{BB962C8B-B14F-4D97-AF65-F5344CB8AC3E}">
        <p14:creationId xmlns:p14="http://schemas.microsoft.com/office/powerpoint/2010/main" val="15595842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66D6-527A-664C-987D-D4411B395C68}"/>
              </a:ext>
            </a:extLst>
          </p:cNvPr>
          <p:cNvSpPr>
            <a:spLocks noGrp="1"/>
          </p:cNvSpPr>
          <p:nvPr>
            <p:ph type="title"/>
          </p:nvPr>
        </p:nvSpPr>
        <p:spPr/>
        <p:txBody>
          <a:bodyPr/>
          <a:lstStyle/>
          <a:p>
            <a:r>
              <a:rPr lang="en-US" dirty="0"/>
              <a:t>STARS</a:t>
            </a:r>
          </a:p>
        </p:txBody>
      </p:sp>
      <p:sp>
        <p:nvSpPr>
          <p:cNvPr id="3" name="Content Placeholder 2">
            <a:extLst>
              <a:ext uri="{FF2B5EF4-FFF2-40B4-BE49-F238E27FC236}">
                <a16:creationId xmlns:a16="http://schemas.microsoft.com/office/drawing/2014/main" id="{7ECC8586-5B27-1542-9721-26692D82301B}"/>
              </a:ext>
            </a:extLst>
          </p:cNvPr>
          <p:cNvSpPr>
            <a:spLocks noGrp="1"/>
          </p:cNvSpPr>
          <p:nvPr>
            <p:ph idx="1"/>
          </p:nvPr>
        </p:nvSpPr>
        <p:spPr/>
        <p:txBody>
          <a:bodyPr/>
          <a:lstStyle/>
          <a:p>
            <a:endParaRPr lang="en-US" dirty="0"/>
          </a:p>
          <a:p>
            <a:r>
              <a:rPr lang="en-US" dirty="0"/>
              <a:t>The City of Toronto has heard a considerable amount of criticism from its stakeholders about existing common assessment tools.</a:t>
            </a:r>
          </a:p>
          <a:p>
            <a:endParaRPr lang="en-US" dirty="0"/>
          </a:p>
          <a:p>
            <a:r>
              <a:rPr lang="en-US" dirty="0"/>
              <a:t>Stakeholders weren’t digging the idea of a </a:t>
            </a:r>
            <a:r>
              <a:rPr lang="en-US" u="sng" dirty="0"/>
              <a:t>one-time assessment</a:t>
            </a:r>
            <a:r>
              <a:rPr lang="en-US" dirty="0"/>
              <a:t> assigning a person </a:t>
            </a:r>
            <a:r>
              <a:rPr lang="en-US" u="sng" dirty="0"/>
              <a:t>a score</a:t>
            </a:r>
            <a:r>
              <a:rPr lang="en-US" dirty="0"/>
              <a:t> that would then provide worthwhile information about a referral to housing and other supports.</a:t>
            </a:r>
          </a:p>
          <a:p>
            <a:endParaRPr lang="en-US" dirty="0"/>
          </a:p>
        </p:txBody>
      </p:sp>
    </p:spTree>
    <p:extLst>
      <p:ext uri="{BB962C8B-B14F-4D97-AF65-F5344CB8AC3E}">
        <p14:creationId xmlns:p14="http://schemas.microsoft.com/office/powerpoint/2010/main" val="30632052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8C77-43FD-8348-9E39-F6D20EDC6154}"/>
              </a:ext>
            </a:extLst>
          </p:cNvPr>
          <p:cNvSpPr>
            <a:spLocks noGrp="1"/>
          </p:cNvSpPr>
          <p:nvPr>
            <p:ph type="title"/>
          </p:nvPr>
        </p:nvSpPr>
        <p:spPr/>
        <p:txBody>
          <a:bodyPr/>
          <a:lstStyle/>
          <a:p>
            <a:r>
              <a:rPr lang="en-US" dirty="0"/>
              <a:t>STARS (cont’d)</a:t>
            </a:r>
          </a:p>
        </p:txBody>
      </p:sp>
      <p:sp>
        <p:nvSpPr>
          <p:cNvPr id="3" name="Content Placeholder 2">
            <a:extLst>
              <a:ext uri="{FF2B5EF4-FFF2-40B4-BE49-F238E27FC236}">
                <a16:creationId xmlns:a16="http://schemas.microsoft.com/office/drawing/2014/main" id="{D3511D75-7F4B-6D4A-9CA9-8320BE6B00E4}"/>
              </a:ext>
            </a:extLst>
          </p:cNvPr>
          <p:cNvSpPr>
            <a:spLocks noGrp="1"/>
          </p:cNvSpPr>
          <p:nvPr>
            <p:ph idx="1"/>
          </p:nvPr>
        </p:nvSpPr>
        <p:spPr/>
        <p:txBody>
          <a:bodyPr/>
          <a:lstStyle/>
          <a:p>
            <a:r>
              <a:rPr lang="en-CA" dirty="0"/>
              <a:t>Also, many argue that SPDAT and VAT don’t capture the distinct vulnerabilities of racialized persons and women. </a:t>
            </a:r>
          </a:p>
          <a:p>
            <a:pPr marL="0" indent="0">
              <a:buNone/>
            </a:pPr>
            <a:endParaRPr lang="en-US" dirty="0"/>
          </a:p>
          <a:p>
            <a:pPr marL="0" indent="0">
              <a:buNone/>
            </a:pPr>
            <a:r>
              <a:rPr lang="en-CA" sz="1400" dirty="0" err="1"/>
              <a:t>Wilkey</a:t>
            </a:r>
            <a:r>
              <a:rPr lang="en-CA" sz="1400" dirty="0"/>
              <a:t>, Catriona et al. October 2019. </a:t>
            </a:r>
            <a:r>
              <a:rPr lang="en-CA" sz="1400" i="1" dirty="0"/>
              <a:t>Coordinated Entry Systems Racial Equity Analysis of Assessment Data</a:t>
            </a:r>
            <a:r>
              <a:rPr lang="en-CA" sz="1400" dirty="0"/>
              <a:t>. </a:t>
            </a:r>
            <a:r>
              <a:rPr lang="en-CA" sz="1400" u="sng" dirty="0">
                <a:hlinkClick r:id="rId2"/>
              </a:rPr>
              <a:t>https://assets.documentcloud.org/documents/6469681/CES-Racial-Equity-Analysis-Oct112019.pdf</a:t>
            </a:r>
            <a:r>
              <a:rPr lang="en-CA" sz="1400" dirty="0"/>
              <a:t> </a:t>
            </a:r>
          </a:p>
          <a:p>
            <a:pPr marL="0" indent="0">
              <a:buNone/>
            </a:pPr>
            <a:endParaRPr lang="en-CA" sz="1400" dirty="0"/>
          </a:p>
          <a:p>
            <a:pPr marL="0" indent="0">
              <a:buNone/>
            </a:pPr>
            <a:r>
              <a:rPr lang="en-CA" sz="1400" dirty="0" err="1"/>
              <a:t>Cronley</a:t>
            </a:r>
            <a:r>
              <a:rPr lang="en-CA" sz="1400" dirty="0"/>
              <a:t>, Courtney. 2020. "Invisible intersectionality in measuring vulnerability among individuals experiencing homelessness – critically appraising the VI-SPDAT." </a:t>
            </a:r>
            <a:r>
              <a:rPr lang="en-CA" sz="1400" i="1" dirty="0"/>
              <a:t>Journal of Social Distress and Homelessness</a:t>
            </a:r>
            <a:r>
              <a:rPr lang="en-CA" sz="1400" dirty="0"/>
              <a:t>, DOI: 10.1080/10530789.2020.1852502 </a:t>
            </a:r>
          </a:p>
          <a:p>
            <a:pPr marL="0" indent="0">
              <a:buNone/>
            </a:pPr>
            <a:endParaRPr lang="en-CA" sz="1400" dirty="0"/>
          </a:p>
          <a:p>
            <a:pPr marL="0" indent="0">
              <a:buNone/>
            </a:pPr>
            <a:r>
              <a:rPr lang="en-CA" sz="1400" dirty="0"/>
              <a:t>Pathways </a:t>
            </a:r>
            <a:r>
              <a:rPr lang="en-CA" sz="1400" dirty="0" err="1"/>
              <a:t>PtH</a:t>
            </a:r>
            <a:r>
              <a:rPr lang="en-CA" sz="1400" dirty="0"/>
              <a:t> Housing First, Inc. and The Centre for Research on Educational and Community Services (CRECS), University Of Ottawa </a:t>
            </a:r>
            <a:r>
              <a:rPr lang="en-CA" sz="1400" i="1" dirty="0"/>
              <a:t>Final Report of the Vulnerability Assessment Tool (VAT) Evaluation: Narrative Summary of Quantitative Results and Qualitative Findings.</a:t>
            </a:r>
            <a:r>
              <a:rPr lang="en-CA" sz="1400" dirty="0"/>
              <a:t> January 2017. Prepared For BC Housing. </a:t>
            </a:r>
            <a:r>
              <a:rPr lang="en-CA" sz="1400" u="sng" dirty="0">
                <a:hlinkClick r:id="rId3"/>
              </a:rPr>
              <a:t>https://homelesshub.ca/sites/default/files/Pathways_VAT.pdf</a:t>
            </a:r>
            <a:endParaRPr lang="en-CA" sz="1400" u="sng" dirty="0"/>
          </a:p>
          <a:p>
            <a:pPr marL="0" indent="0">
              <a:buNone/>
            </a:pPr>
            <a:endParaRPr lang="en-CA" sz="1600" dirty="0"/>
          </a:p>
          <a:p>
            <a:pPr marL="0" indent="0">
              <a:buNone/>
            </a:pPr>
            <a:endParaRPr lang="en-US" dirty="0"/>
          </a:p>
        </p:txBody>
      </p:sp>
    </p:spTree>
    <p:extLst>
      <p:ext uri="{BB962C8B-B14F-4D97-AF65-F5344CB8AC3E}">
        <p14:creationId xmlns:p14="http://schemas.microsoft.com/office/powerpoint/2010/main" val="32611383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7F94-CD11-7D46-A24C-B47DF11F5E5D}"/>
              </a:ext>
            </a:extLst>
          </p:cNvPr>
          <p:cNvSpPr>
            <a:spLocks noGrp="1"/>
          </p:cNvSpPr>
          <p:nvPr>
            <p:ph type="title"/>
          </p:nvPr>
        </p:nvSpPr>
        <p:spPr/>
        <p:txBody>
          <a:bodyPr/>
          <a:lstStyle/>
          <a:p>
            <a:r>
              <a:rPr lang="en-US" dirty="0"/>
              <a:t>STARS (cont’d)</a:t>
            </a:r>
          </a:p>
        </p:txBody>
      </p:sp>
      <p:sp>
        <p:nvSpPr>
          <p:cNvPr id="3" name="Content Placeholder 2">
            <a:extLst>
              <a:ext uri="{FF2B5EF4-FFF2-40B4-BE49-F238E27FC236}">
                <a16:creationId xmlns:a16="http://schemas.microsoft.com/office/drawing/2014/main" id="{58DAD92C-196A-F04A-90FB-20A406D09701}"/>
              </a:ext>
            </a:extLst>
          </p:cNvPr>
          <p:cNvSpPr>
            <a:spLocks noGrp="1"/>
          </p:cNvSpPr>
          <p:nvPr>
            <p:ph idx="1"/>
          </p:nvPr>
        </p:nvSpPr>
        <p:spPr/>
        <p:txBody>
          <a:bodyPr/>
          <a:lstStyle/>
          <a:p>
            <a:endParaRPr lang="en-US" dirty="0"/>
          </a:p>
          <a:p>
            <a:r>
              <a:rPr lang="en-US" dirty="0"/>
              <a:t>So the City started to develop its own tool back in 2015.</a:t>
            </a:r>
          </a:p>
          <a:p>
            <a:endParaRPr lang="en-US" dirty="0"/>
          </a:p>
          <a:p>
            <a:r>
              <a:rPr lang="en-US" dirty="0"/>
              <a:t>They City has since developed Service Triage, Assessment and Referral Support (STARS).</a:t>
            </a:r>
          </a:p>
          <a:p>
            <a:endParaRPr lang="en-US" dirty="0"/>
          </a:p>
          <a:p>
            <a:r>
              <a:rPr lang="en-US" dirty="0"/>
              <a:t>The goal is to (eventually) have it fully integrated into the City’s Shelter Management Information System.</a:t>
            </a:r>
          </a:p>
          <a:p>
            <a:endParaRPr lang="en-US" dirty="0"/>
          </a:p>
          <a:p>
            <a:r>
              <a:rPr lang="en-US" dirty="0"/>
              <a:t>STARS has three components to it.</a:t>
            </a:r>
          </a:p>
          <a:p>
            <a:endParaRPr lang="en-US" dirty="0"/>
          </a:p>
        </p:txBody>
      </p:sp>
    </p:spTree>
    <p:extLst>
      <p:ext uri="{BB962C8B-B14F-4D97-AF65-F5344CB8AC3E}">
        <p14:creationId xmlns:p14="http://schemas.microsoft.com/office/powerpoint/2010/main" val="10378280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76DFE-B16F-9E44-8F6C-EB6528B9C084}"/>
              </a:ext>
            </a:extLst>
          </p:cNvPr>
          <p:cNvSpPr>
            <a:spLocks noGrp="1"/>
          </p:cNvSpPr>
          <p:nvPr>
            <p:ph type="title"/>
          </p:nvPr>
        </p:nvSpPr>
        <p:spPr/>
        <p:txBody>
          <a:bodyPr/>
          <a:lstStyle/>
          <a:p>
            <a:r>
              <a:rPr lang="en-US" dirty="0"/>
              <a:t>STARS (cont’d)</a:t>
            </a:r>
          </a:p>
        </p:txBody>
      </p:sp>
      <p:sp>
        <p:nvSpPr>
          <p:cNvPr id="3" name="Content Placeholder 2">
            <a:extLst>
              <a:ext uri="{FF2B5EF4-FFF2-40B4-BE49-F238E27FC236}">
                <a16:creationId xmlns:a16="http://schemas.microsoft.com/office/drawing/2014/main" id="{9A7401E1-A893-264E-BE8D-E30378C8166F}"/>
              </a:ext>
            </a:extLst>
          </p:cNvPr>
          <p:cNvSpPr>
            <a:spLocks noGrp="1"/>
          </p:cNvSpPr>
          <p:nvPr>
            <p:ph idx="1"/>
          </p:nvPr>
        </p:nvSpPr>
        <p:spPr/>
        <p:txBody>
          <a:bodyPr/>
          <a:lstStyle/>
          <a:p>
            <a:endParaRPr lang="en-US" dirty="0"/>
          </a:p>
          <a:p>
            <a:pPr marL="0" indent="0">
              <a:buNone/>
            </a:pPr>
            <a:r>
              <a:rPr lang="en-US" b="1" u="sng" dirty="0"/>
              <a:t>Component #1</a:t>
            </a:r>
            <a:r>
              <a:rPr lang="en-US" b="1" dirty="0"/>
              <a:t>: Intake and triage.</a:t>
            </a:r>
          </a:p>
          <a:p>
            <a:endParaRPr lang="en-US" dirty="0"/>
          </a:p>
          <a:p>
            <a:r>
              <a:rPr lang="en-US" dirty="0"/>
              <a:t>The person’s basic demographic info goes into the database system.</a:t>
            </a:r>
          </a:p>
          <a:p>
            <a:endParaRPr lang="en-US" dirty="0"/>
          </a:p>
          <a:p>
            <a:r>
              <a:rPr lang="en-US" dirty="0"/>
              <a:t>This happens once a person agrees to be helped and agrees to start providing such info.</a:t>
            </a:r>
          </a:p>
        </p:txBody>
      </p:sp>
    </p:spTree>
    <p:extLst>
      <p:ext uri="{BB962C8B-B14F-4D97-AF65-F5344CB8AC3E}">
        <p14:creationId xmlns:p14="http://schemas.microsoft.com/office/powerpoint/2010/main" val="441673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9F76-EE67-C044-BC47-7871D01AF5FE}"/>
              </a:ext>
            </a:extLst>
          </p:cNvPr>
          <p:cNvSpPr>
            <a:spLocks noGrp="1"/>
          </p:cNvSpPr>
          <p:nvPr>
            <p:ph type="title"/>
          </p:nvPr>
        </p:nvSpPr>
        <p:spPr/>
        <p:txBody>
          <a:bodyPr/>
          <a:lstStyle/>
          <a:p>
            <a:r>
              <a:rPr lang="en-US" dirty="0"/>
              <a:t>Pushback</a:t>
            </a:r>
          </a:p>
        </p:txBody>
      </p:sp>
      <p:sp>
        <p:nvSpPr>
          <p:cNvPr id="3" name="Content Placeholder 2">
            <a:extLst>
              <a:ext uri="{FF2B5EF4-FFF2-40B4-BE49-F238E27FC236}">
                <a16:creationId xmlns:a16="http://schemas.microsoft.com/office/drawing/2014/main" id="{0545F04D-7053-BD4A-ADD7-94A33ED29257}"/>
              </a:ext>
            </a:extLst>
          </p:cNvPr>
          <p:cNvSpPr>
            <a:spLocks noGrp="1"/>
          </p:cNvSpPr>
          <p:nvPr>
            <p:ph idx="1"/>
          </p:nvPr>
        </p:nvSpPr>
        <p:spPr/>
        <p:txBody>
          <a:bodyPr/>
          <a:lstStyle/>
          <a:p>
            <a:endParaRPr lang="en-US" dirty="0"/>
          </a:p>
          <a:p>
            <a:pPr marL="0" indent="0">
              <a:buNone/>
            </a:pPr>
            <a:r>
              <a:rPr lang="en-US" u="sng" dirty="0"/>
              <a:t>Reasons people sometimes push back on creating a more efficient system planning framework</a:t>
            </a:r>
            <a:r>
              <a:rPr lang="en-US" dirty="0"/>
              <a:t>:</a:t>
            </a:r>
          </a:p>
          <a:p>
            <a:endParaRPr lang="en-US" dirty="0"/>
          </a:p>
          <a:p>
            <a:r>
              <a:rPr lang="en-US" dirty="0"/>
              <a:t>What’s the point of doing all of this sophisticated system planning when need far outstrips supply in virtually all jurisdictions?</a:t>
            </a:r>
          </a:p>
          <a:p>
            <a:endParaRPr lang="en-US" dirty="0"/>
          </a:p>
          <a:p>
            <a:r>
              <a:rPr lang="en-US" dirty="0"/>
              <a:t>Resources are required to undertake good system planning. This can detract </a:t>
            </a:r>
            <a:r>
              <a:rPr lang="en-US"/>
              <a:t>from core supports</a:t>
            </a:r>
            <a:r>
              <a:rPr lang="en-US" dirty="0"/>
              <a:t>.</a:t>
            </a:r>
          </a:p>
        </p:txBody>
      </p:sp>
    </p:spTree>
    <p:extLst>
      <p:ext uri="{BB962C8B-B14F-4D97-AF65-F5344CB8AC3E}">
        <p14:creationId xmlns:p14="http://schemas.microsoft.com/office/powerpoint/2010/main" val="29419454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DB4B-1263-7E46-96CF-B8E03AA6E103}"/>
              </a:ext>
            </a:extLst>
          </p:cNvPr>
          <p:cNvSpPr>
            <a:spLocks noGrp="1"/>
          </p:cNvSpPr>
          <p:nvPr>
            <p:ph type="title"/>
          </p:nvPr>
        </p:nvSpPr>
        <p:spPr/>
        <p:txBody>
          <a:bodyPr/>
          <a:lstStyle/>
          <a:p>
            <a:r>
              <a:rPr lang="en-US" dirty="0"/>
              <a:t>STARS (cont’d)</a:t>
            </a:r>
          </a:p>
        </p:txBody>
      </p:sp>
      <p:sp>
        <p:nvSpPr>
          <p:cNvPr id="3" name="Content Placeholder 2">
            <a:extLst>
              <a:ext uri="{FF2B5EF4-FFF2-40B4-BE49-F238E27FC236}">
                <a16:creationId xmlns:a16="http://schemas.microsoft.com/office/drawing/2014/main" id="{223ADFBB-A986-CF49-AB69-AF880B9E3BBA}"/>
              </a:ext>
            </a:extLst>
          </p:cNvPr>
          <p:cNvSpPr>
            <a:spLocks noGrp="1"/>
          </p:cNvSpPr>
          <p:nvPr>
            <p:ph idx="1"/>
          </p:nvPr>
        </p:nvSpPr>
        <p:spPr/>
        <p:txBody>
          <a:bodyPr/>
          <a:lstStyle/>
          <a:p>
            <a:pPr marL="0" indent="0">
              <a:buNone/>
            </a:pPr>
            <a:endParaRPr lang="en-US" u="sng" dirty="0"/>
          </a:p>
          <a:p>
            <a:pPr marL="0" indent="0">
              <a:buNone/>
            </a:pPr>
            <a:r>
              <a:rPr lang="en-US" b="1" u="sng" dirty="0"/>
              <a:t>Component #2</a:t>
            </a:r>
            <a:r>
              <a:rPr lang="en-US" b="1" dirty="0"/>
              <a:t>: Housing Assessment.</a:t>
            </a:r>
          </a:p>
          <a:p>
            <a:pPr marL="0" indent="0">
              <a:buNone/>
            </a:pPr>
            <a:endParaRPr lang="en-US" dirty="0"/>
          </a:p>
          <a:p>
            <a:r>
              <a:rPr lang="en-US" dirty="0"/>
              <a:t>This starts within seven days of intake into shelter, as stipulated in the City of Toronto’s Shelter Standards.</a:t>
            </a:r>
          </a:p>
          <a:p>
            <a:endParaRPr lang="en-US" dirty="0"/>
          </a:p>
          <a:p>
            <a:r>
              <a:rPr lang="en-US" dirty="0"/>
              <a:t>This does take some time to complete though, in light of requirements for ID and the person’s CRA Notice of Assessment for the most recent tax year.</a:t>
            </a:r>
          </a:p>
          <a:p>
            <a:endParaRPr lang="en-US" dirty="0"/>
          </a:p>
        </p:txBody>
      </p:sp>
    </p:spTree>
    <p:extLst>
      <p:ext uri="{BB962C8B-B14F-4D97-AF65-F5344CB8AC3E}">
        <p14:creationId xmlns:p14="http://schemas.microsoft.com/office/powerpoint/2010/main" val="11094041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6338-6A3D-004C-954B-BB27D7A32277}"/>
              </a:ext>
            </a:extLst>
          </p:cNvPr>
          <p:cNvSpPr>
            <a:spLocks noGrp="1"/>
          </p:cNvSpPr>
          <p:nvPr>
            <p:ph type="title"/>
          </p:nvPr>
        </p:nvSpPr>
        <p:spPr/>
        <p:txBody>
          <a:bodyPr/>
          <a:lstStyle/>
          <a:p>
            <a:r>
              <a:rPr lang="en-US" dirty="0"/>
              <a:t>STARS (cont’d)</a:t>
            </a:r>
          </a:p>
        </p:txBody>
      </p:sp>
      <p:sp>
        <p:nvSpPr>
          <p:cNvPr id="3" name="Content Placeholder 2">
            <a:extLst>
              <a:ext uri="{FF2B5EF4-FFF2-40B4-BE49-F238E27FC236}">
                <a16:creationId xmlns:a16="http://schemas.microsoft.com/office/drawing/2014/main" id="{D27CD270-3B00-8C48-BAD2-C5F2F25D41B5}"/>
              </a:ext>
            </a:extLst>
          </p:cNvPr>
          <p:cNvSpPr>
            <a:spLocks noGrp="1"/>
          </p:cNvSpPr>
          <p:nvPr>
            <p:ph idx="1"/>
          </p:nvPr>
        </p:nvSpPr>
        <p:spPr/>
        <p:txBody>
          <a:bodyPr/>
          <a:lstStyle/>
          <a:p>
            <a:endParaRPr lang="en-US" b="1" u="sng" dirty="0"/>
          </a:p>
          <a:p>
            <a:r>
              <a:rPr lang="en-US" b="1" u="sng" dirty="0"/>
              <a:t>Component #3</a:t>
            </a:r>
            <a:r>
              <a:rPr lang="en-US" b="1" dirty="0"/>
              <a:t>: Comprehensive Assessment.</a:t>
            </a:r>
          </a:p>
          <a:p>
            <a:endParaRPr lang="en-US" dirty="0"/>
          </a:p>
          <a:p>
            <a:r>
              <a:rPr lang="en-US" dirty="0"/>
              <a:t>This component is still in development.</a:t>
            </a:r>
          </a:p>
          <a:p>
            <a:endParaRPr lang="en-US" dirty="0"/>
          </a:p>
          <a:p>
            <a:r>
              <a:rPr lang="en-US" dirty="0"/>
              <a:t>This would cover supports related to mental health, substance use, physical health and employment.</a:t>
            </a:r>
          </a:p>
          <a:p>
            <a:endParaRPr lang="en-US" dirty="0"/>
          </a:p>
          <a:p>
            <a:r>
              <a:rPr lang="en-US" dirty="0"/>
              <a:t>Person will also get asked what kinds of supports they’re already getting in these respects.</a:t>
            </a:r>
          </a:p>
          <a:p>
            <a:endParaRPr lang="en-US" dirty="0"/>
          </a:p>
        </p:txBody>
      </p:sp>
    </p:spTree>
    <p:extLst>
      <p:ext uri="{BB962C8B-B14F-4D97-AF65-F5344CB8AC3E}">
        <p14:creationId xmlns:p14="http://schemas.microsoft.com/office/powerpoint/2010/main" val="21358659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2C1E-A24A-D341-AE25-B57BEBB93681}"/>
              </a:ext>
            </a:extLst>
          </p:cNvPr>
          <p:cNvSpPr>
            <a:spLocks noGrp="1"/>
          </p:cNvSpPr>
          <p:nvPr>
            <p:ph type="title"/>
          </p:nvPr>
        </p:nvSpPr>
        <p:spPr/>
        <p:txBody>
          <a:bodyPr/>
          <a:lstStyle/>
          <a:p>
            <a:r>
              <a:rPr lang="en-US" dirty="0"/>
              <a:t>STARS (cont’d)	</a:t>
            </a:r>
          </a:p>
        </p:txBody>
      </p:sp>
      <p:sp>
        <p:nvSpPr>
          <p:cNvPr id="3" name="Content Placeholder 2">
            <a:extLst>
              <a:ext uri="{FF2B5EF4-FFF2-40B4-BE49-F238E27FC236}">
                <a16:creationId xmlns:a16="http://schemas.microsoft.com/office/drawing/2014/main" id="{13DD4A66-7ED3-4247-A789-0B4FC6B2D4C9}"/>
              </a:ext>
            </a:extLst>
          </p:cNvPr>
          <p:cNvSpPr>
            <a:spLocks noGrp="1"/>
          </p:cNvSpPr>
          <p:nvPr>
            <p:ph idx="1"/>
          </p:nvPr>
        </p:nvSpPr>
        <p:spPr/>
        <p:txBody>
          <a:bodyPr/>
          <a:lstStyle/>
          <a:p>
            <a:endParaRPr lang="en-US" dirty="0"/>
          </a:p>
          <a:p>
            <a:r>
              <a:rPr lang="en-US" dirty="0"/>
              <a:t>STARS is more qualitative than quantitative.</a:t>
            </a:r>
          </a:p>
          <a:p>
            <a:endParaRPr lang="en-US" dirty="0"/>
          </a:p>
          <a:p>
            <a:r>
              <a:rPr lang="en-US" dirty="0"/>
              <a:t>It does </a:t>
            </a:r>
            <a:r>
              <a:rPr lang="en-US" u="sng" dirty="0"/>
              <a:t>not</a:t>
            </a:r>
            <a:r>
              <a:rPr lang="en-US" dirty="0"/>
              <a:t> focus on prioritization or ranking.</a:t>
            </a:r>
          </a:p>
          <a:p>
            <a:endParaRPr lang="en-US" dirty="0"/>
          </a:p>
          <a:p>
            <a:r>
              <a:rPr lang="en-US" dirty="0"/>
              <a:t>So how does the local Coordinated Access system function?</a:t>
            </a:r>
          </a:p>
        </p:txBody>
      </p:sp>
    </p:spTree>
    <p:extLst>
      <p:ext uri="{BB962C8B-B14F-4D97-AF65-F5344CB8AC3E}">
        <p14:creationId xmlns:p14="http://schemas.microsoft.com/office/powerpoint/2010/main" val="30131805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C3D4D-02BF-E542-86C6-91D4A75E31E2}"/>
              </a:ext>
            </a:extLst>
          </p:cNvPr>
          <p:cNvSpPr>
            <a:spLocks noGrp="1"/>
          </p:cNvSpPr>
          <p:nvPr>
            <p:ph type="title"/>
          </p:nvPr>
        </p:nvSpPr>
        <p:spPr/>
        <p:txBody>
          <a:bodyPr/>
          <a:lstStyle/>
          <a:p>
            <a:r>
              <a:rPr lang="en-US" dirty="0"/>
              <a:t>STARS (cont’d)</a:t>
            </a:r>
          </a:p>
        </p:txBody>
      </p:sp>
      <p:sp>
        <p:nvSpPr>
          <p:cNvPr id="3" name="Content Placeholder 2">
            <a:extLst>
              <a:ext uri="{FF2B5EF4-FFF2-40B4-BE49-F238E27FC236}">
                <a16:creationId xmlns:a16="http://schemas.microsoft.com/office/drawing/2014/main" id="{B67E910E-B6FF-D845-90A4-74E8A51280ED}"/>
              </a:ext>
            </a:extLst>
          </p:cNvPr>
          <p:cNvSpPr>
            <a:spLocks noGrp="1"/>
          </p:cNvSpPr>
          <p:nvPr>
            <p:ph idx="1"/>
          </p:nvPr>
        </p:nvSpPr>
        <p:spPr/>
        <p:txBody>
          <a:bodyPr/>
          <a:lstStyle/>
          <a:p>
            <a:r>
              <a:rPr lang="en-US" dirty="0"/>
              <a:t>City’s Coordinated Access system has no formal wait list.</a:t>
            </a:r>
          </a:p>
          <a:p>
            <a:endParaRPr lang="en-US" dirty="0"/>
          </a:p>
          <a:p>
            <a:r>
              <a:rPr lang="en-US" dirty="0"/>
              <a:t>Prioritization (still in development) depends in part on which persons have been using the most shelter beds for an extended period. Database automatically calculates chronicity based on the Reaching Home definition.</a:t>
            </a:r>
          </a:p>
          <a:p>
            <a:endParaRPr lang="en-US" dirty="0"/>
          </a:p>
          <a:p>
            <a:r>
              <a:rPr lang="en-US" dirty="0"/>
              <a:t>Exceptions get made to such prioritization, including for youth and for Indigenous persons (the latter tend to experience more episodic homelessness).</a:t>
            </a:r>
          </a:p>
        </p:txBody>
      </p:sp>
    </p:spTree>
    <p:extLst>
      <p:ext uri="{BB962C8B-B14F-4D97-AF65-F5344CB8AC3E}">
        <p14:creationId xmlns:p14="http://schemas.microsoft.com/office/powerpoint/2010/main" val="23028038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AF91-D3AF-2A4B-B18F-644CA70DC9B8}"/>
              </a:ext>
            </a:extLst>
          </p:cNvPr>
          <p:cNvSpPr>
            <a:spLocks noGrp="1"/>
          </p:cNvSpPr>
          <p:nvPr>
            <p:ph type="title"/>
          </p:nvPr>
        </p:nvSpPr>
        <p:spPr/>
        <p:txBody>
          <a:bodyPr/>
          <a:lstStyle/>
          <a:p>
            <a:r>
              <a:rPr lang="en-US" dirty="0"/>
              <a:t>STARS (cont’d)</a:t>
            </a:r>
          </a:p>
        </p:txBody>
      </p:sp>
      <p:sp>
        <p:nvSpPr>
          <p:cNvPr id="3" name="Content Placeholder 2">
            <a:extLst>
              <a:ext uri="{FF2B5EF4-FFF2-40B4-BE49-F238E27FC236}">
                <a16:creationId xmlns:a16="http://schemas.microsoft.com/office/drawing/2014/main" id="{6C886D2F-E409-6D4B-A201-9FC3342D7FA8}"/>
              </a:ext>
            </a:extLst>
          </p:cNvPr>
          <p:cNvSpPr>
            <a:spLocks noGrp="1"/>
          </p:cNvSpPr>
          <p:nvPr>
            <p:ph idx="1"/>
          </p:nvPr>
        </p:nvSpPr>
        <p:spPr/>
        <p:txBody>
          <a:bodyPr/>
          <a:lstStyle/>
          <a:p>
            <a:endParaRPr lang="en-US" dirty="0"/>
          </a:p>
          <a:p>
            <a:r>
              <a:rPr lang="en-US" dirty="0"/>
              <a:t>With the City’s Coordinated Access system, there is a rotating system whereby one City-funded organization will be approached at once, often with 1-2 housing units available at once.</a:t>
            </a:r>
          </a:p>
          <a:p>
            <a:endParaRPr lang="en-US" dirty="0"/>
          </a:p>
          <a:p>
            <a:r>
              <a:rPr lang="en-US" dirty="0"/>
              <a:t>City gives the organization a ‘short list’ from their data, and asks the organization to work with the City on the referrals. Organization might dispute the list, and provide alternative persons.</a:t>
            </a:r>
          </a:p>
        </p:txBody>
      </p:sp>
    </p:spTree>
    <p:extLst>
      <p:ext uri="{BB962C8B-B14F-4D97-AF65-F5344CB8AC3E}">
        <p14:creationId xmlns:p14="http://schemas.microsoft.com/office/powerpoint/2010/main" val="22436800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A5A3-B2F8-5649-964B-AB8833B9D1BB}"/>
              </a:ext>
            </a:extLst>
          </p:cNvPr>
          <p:cNvSpPr>
            <a:spLocks noGrp="1"/>
          </p:cNvSpPr>
          <p:nvPr>
            <p:ph type="title"/>
          </p:nvPr>
        </p:nvSpPr>
        <p:spPr/>
        <p:txBody>
          <a:bodyPr>
            <a:normAutofit/>
          </a:bodyPr>
          <a:lstStyle/>
          <a:p>
            <a:r>
              <a:rPr lang="en-US" dirty="0"/>
              <a:t>STARS (cont’d)</a:t>
            </a:r>
          </a:p>
        </p:txBody>
      </p:sp>
      <p:sp>
        <p:nvSpPr>
          <p:cNvPr id="3" name="Content Placeholder 2">
            <a:extLst>
              <a:ext uri="{FF2B5EF4-FFF2-40B4-BE49-F238E27FC236}">
                <a16:creationId xmlns:a16="http://schemas.microsoft.com/office/drawing/2014/main" id="{65FF95D4-0704-6345-B4FA-BBD556D6D71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Thoughts?</a:t>
            </a:r>
          </a:p>
        </p:txBody>
      </p:sp>
    </p:spTree>
    <p:extLst>
      <p:ext uri="{BB962C8B-B14F-4D97-AF65-F5344CB8AC3E}">
        <p14:creationId xmlns:p14="http://schemas.microsoft.com/office/powerpoint/2010/main" val="39242923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1423-1EE1-E20C-0DBA-3863C08F7C28}"/>
              </a:ext>
            </a:extLst>
          </p:cNvPr>
          <p:cNvSpPr>
            <a:spLocks noGrp="1"/>
          </p:cNvSpPr>
          <p:nvPr>
            <p:ph type="title"/>
          </p:nvPr>
        </p:nvSpPr>
        <p:spPr/>
        <p:txBody>
          <a:bodyPr/>
          <a:lstStyle/>
          <a:p>
            <a:r>
              <a:rPr lang="en-US" dirty="0"/>
              <a:t>Bridge Housing</a:t>
            </a:r>
          </a:p>
        </p:txBody>
      </p:sp>
      <p:sp>
        <p:nvSpPr>
          <p:cNvPr id="3" name="Content Placeholder 2">
            <a:extLst>
              <a:ext uri="{FF2B5EF4-FFF2-40B4-BE49-F238E27FC236}">
                <a16:creationId xmlns:a16="http://schemas.microsoft.com/office/drawing/2014/main" id="{CD3543E6-ED97-F14C-BEDE-0974CC9E03C2}"/>
              </a:ext>
            </a:extLst>
          </p:cNvPr>
          <p:cNvSpPr>
            <a:spLocks noGrp="1"/>
          </p:cNvSpPr>
          <p:nvPr>
            <p:ph idx="1"/>
          </p:nvPr>
        </p:nvSpPr>
        <p:spPr/>
        <p:txBody>
          <a:bodyPr/>
          <a:lstStyle/>
          <a:p>
            <a:endParaRPr lang="en-US" dirty="0"/>
          </a:p>
          <a:p>
            <a:r>
              <a:rPr lang="en-US" dirty="0"/>
              <a:t>During the pandemic, Homeward Trust Edmonton began to lead an initiative that they call “bridge housing.”</a:t>
            </a:r>
          </a:p>
          <a:p>
            <a:pPr marL="0" indent="0">
              <a:buNone/>
            </a:pPr>
            <a:endParaRPr lang="en-US" dirty="0"/>
          </a:p>
          <a:p>
            <a:r>
              <a:rPr lang="en-US" dirty="0"/>
              <a:t>Clients/residents can be referred directly from encampments and elsewhere.</a:t>
            </a:r>
          </a:p>
          <a:p>
            <a:pPr marL="0" indent="0">
              <a:buNone/>
            </a:pPr>
            <a:endParaRPr lang="en-US" dirty="0"/>
          </a:p>
          <a:p>
            <a:r>
              <a:rPr lang="en-US" dirty="0"/>
              <a:t>Once you get into bridge housing, you must work diligently on a search for permanent housing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254278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4331-7E88-E799-7A34-8A8DA73D4B7E}"/>
              </a:ext>
            </a:extLst>
          </p:cNvPr>
          <p:cNvSpPr>
            <a:spLocks noGrp="1"/>
          </p:cNvSpPr>
          <p:nvPr>
            <p:ph type="title"/>
          </p:nvPr>
        </p:nvSpPr>
        <p:spPr/>
        <p:txBody>
          <a:bodyPr/>
          <a:lstStyle/>
          <a:p>
            <a:r>
              <a:rPr lang="en-US" dirty="0"/>
              <a:t>Bridge Housing (cont’d)</a:t>
            </a:r>
          </a:p>
        </p:txBody>
      </p:sp>
      <p:sp>
        <p:nvSpPr>
          <p:cNvPr id="3" name="Content Placeholder 2">
            <a:extLst>
              <a:ext uri="{FF2B5EF4-FFF2-40B4-BE49-F238E27FC236}">
                <a16:creationId xmlns:a16="http://schemas.microsoft.com/office/drawing/2014/main" id="{AD3E0057-342B-8DC4-F183-66366567C4FF}"/>
              </a:ext>
            </a:extLst>
          </p:cNvPr>
          <p:cNvSpPr>
            <a:spLocks noGrp="1"/>
          </p:cNvSpPr>
          <p:nvPr>
            <p:ph idx="1"/>
          </p:nvPr>
        </p:nvSpPr>
        <p:spPr/>
        <p:txBody>
          <a:bodyPr/>
          <a:lstStyle/>
          <a:p>
            <a:endParaRPr lang="en-US" dirty="0"/>
          </a:p>
          <a:p>
            <a:r>
              <a:rPr lang="en-US" dirty="0"/>
              <a:t>Initially, Homeward Trust Edmonton funded five such sites (including what is now </a:t>
            </a:r>
            <a:r>
              <a:rPr lang="en-US" dirty="0" err="1"/>
              <a:t>Pimatisiwin</a:t>
            </a:r>
            <a:r>
              <a:rPr lang="en-US" dirty="0"/>
              <a:t>). </a:t>
            </a:r>
          </a:p>
          <a:p>
            <a:endParaRPr lang="en-US" dirty="0"/>
          </a:p>
          <a:p>
            <a:r>
              <a:rPr lang="en-US" dirty="0"/>
              <a:t>Now, it’s down to just two sites.</a:t>
            </a:r>
          </a:p>
          <a:p>
            <a:endParaRPr lang="en-US" dirty="0"/>
          </a:p>
          <a:p>
            <a:r>
              <a:rPr lang="en-US" dirty="0"/>
              <a:t>Typical stay for participants is 30-90 days. Most will go into private market housing.</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063181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5EB6-3011-2E6C-4605-F3CBB307D966}"/>
              </a:ext>
            </a:extLst>
          </p:cNvPr>
          <p:cNvSpPr>
            <a:spLocks noGrp="1"/>
          </p:cNvSpPr>
          <p:nvPr>
            <p:ph type="title"/>
          </p:nvPr>
        </p:nvSpPr>
        <p:spPr/>
        <p:txBody>
          <a:bodyPr/>
          <a:lstStyle/>
          <a:p>
            <a:r>
              <a:rPr lang="en-US" dirty="0"/>
              <a:t>Bridge Housing (cont’d)</a:t>
            </a:r>
          </a:p>
        </p:txBody>
      </p:sp>
      <p:sp>
        <p:nvSpPr>
          <p:cNvPr id="3" name="Content Placeholder 2">
            <a:extLst>
              <a:ext uri="{FF2B5EF4-FFF2-40B4-BE49-F238E27FC236}">
                <a16:creationId xmlns:a16="http://schemas.microsoft.com/office/drawing/2014/main" id="{E337F1F3-1CCF-D454-03D0-5D045B1BD174}"/>
              </a:ext>
            </a:extLst>
          </p:cNvPr>
          <p:cNvSpPr>
            <a:spLocks noGrp="1"/>
          </p:cNvSpPr>
          <p:nvPr>
            <p:ph idx="1"/>
          </p:nvPr>
        </p:nvSpPr>
        <p:spPr/>
        <p:txBody>
          <a:bodyPr/>
          <a:lstStyle/>
          <a:p>
            <a:endParaRPr lang="en-US" dirty="0"/>
          </a:p>
          <a:p>
            <a:r>
              <a:rPr lang="en-US" dirty="0"/>
              <a:t>In order to be here, a client must be supported by an external housing team (probably funded by Homeward Trust Edmonton). </a:t>
            </a:r>
          </a:p>
          <a:p>
            <a:endParaRPr lang="en-US" dirty="0"/>
          </a:p>
          <a:p>
            <a:r>
              <a:rPr lang="en-US" dirty="0"/>
              <a:t>That team must have an ‘exit plan’ in place for the client.</a:t>
            </a:r>
          </a:p>
          <a:p>
            <a:endParaRPr lang="en-US" dirty="0"/>
          </a:p>
          <a:p>
            <a:endParaRPr lang="en-US" dirty="0"/>
          </a:p>
        </p:txBody>
      </p:sp>
    </p:spTree>
    <p:extLst>
      <p:ext uri="{BB962C8B-B14F-4D97-AF65-F5344CB8AC3E}">
        <p14:creationId xmlns:p14="http://schemas.microsoft.com/office/powerpoint/2010/main" val="39106438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048C-2734-5201-32EF-C32CA1527FB9}"/>
              </a:ext>
            </a:extLst>
          </p:cNvPr>
          <p:cNvSpPr>
            <a:spLocks noGrp="1"/>
          </p:cNvSpPr>
          <p:nvPr>
            <p:ph type="title"/>
          </p:nvPr>
        </p:nvSpPr>
        <p:spPr/>
        <p:txBody>
          <a:bodyPr/>
          <a:lstStyle/>
          <a:p>
            <a:r>
              <a:rPr lang="en-US" dirty="0"/>
              <a:t>Bridge Housing (cont’d)</a:t>
            </a:r>
          </a:p>
        </p:txBody>
      </p:sp>
      <p:sp>
        <p:nvSpPr>
          <p:cNvPr id="3" name="Content Placeholder 2">
            <a:extLst>
              <a:ext uri="{FF2B5EF4-FFF2-40B4-BE49-F238E27FC236}">
                <a16:creationId xmlns:a16="http://schemas.microsoft.com/office/drawing/2014/main" id="{2D6D7612-5771-7A55-46AB-FC3E6B537945}"/>
              </a:ext>
            </a:extLst>
          </p:cNvPr>
          <p:cNvSpPr>
            <a:spLocks noGrp="1"/>
          </p:cNvSpPr>
          <p:nvPr>
            <p:ph idx="1"/>
          </p:nvPr>
        </p:nvSpPr>
        <p:spPr/>
        <p:txBody>
          <a:bodyPr/>
          <a:lstStyle/>
          <a:p>
            <a:endParaRPr lang="en-US" dirty="0"/>
          </a:p>
          <a:p>
            <a:r>
              <a:rPr lang="en-US" dirty="0"/>
              <a:t>So why bother with a physical space like this? </a:t>
            </a:r>
          </a:p>
          <a:p>
            <a:endParaRPr lang="en-US" dirty="0"/>
          </a:p>
          <a:p>
            <a:r>
              <a:rPr lang="en-US" dirty="0"/>
              <a:t>A key reason is to be able to locate the person, keeping in mind that some people in encampments are hard to locate, especially if they don’t have a cell phone. </a:t>
            </a:r>
          </a:p>
          <a:p>
            <a:endParaRPr lang="en-US" dirty="0"/>
          </a:p>
          <a:p>
            <a:r>
              <a:rPr lang="en-US" dirty="0"/>
              <a:t>Creating “routine contact” is key.</a:t>
            </a:r>
          </a:p>
        </p:txBody>
      </p:sp>
    </p:spTree>
    <p:extLst>
      <p:ext uri="{BB962C8B-B14F-4D97-AF65-F5344CB8AC3E}">
        <p14:creationId xmlns:p14="http://schemas.microsoft.com/office/powerpoint/2010/main" val="420066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84EBA-C7F9-E640-9FB7-9556E8E806F0}"/>
              </a:ext>
            </a:extLst>
          </p:cNvPr>
          <p:cNvSpPr>
            <a:spLocks noGrp="1"/>
          </p:cNvSpPr>
          <p:nvPr>
            <p:ph type="title"/>
          </p:nvPr>
        </p:nvSpPr>
        <p:spPr/>
        <p:txBody>
          <a:bodyPr/>
          <a:lstStyle/>
          <a:p>
            <a:r>
              <a:rPr lang="en-US" dirty="0"/>
              <a:t>Question for you</a:t>
            </a:r>
          </a:p>
        </p:txBody>
      </p:sp>
      <p:sp>
        <p:nvSpPr>
          <p:cNvPr id="3" name="Content Placeholder 2">
            <a:extLst>
              <a:ext uri="{FF2B5EF4-FFF2-40B4-BE49-F238E27FC236}">
                <a16:creationId xmlns:a16="http://schemas.microsoft.com/office/drawing/2014/main" id="{4087C8E7-3AB1-494F-B74F-A9B3DAEC0304}"/>
              </a:ext>
            </a:extLst>
          </p:cNvPr>
          <p:cNvSpPr>
            <a:spLocks noGrp="1"/>
          </p:cNvSpPr>
          <p:nvPr>
            <p:ph idx="1"/>
          </p:nvPr>
        </p:nvSpPr>
        <p:spPr/>
        <p:txBody>
          <a:bodyPr/>
          <a:lstStyle/>
          <a:p>
            <a:endParaRPr lang="en-US" dirty="0"/>
          </a:p>
          <a:p>
            <a:endParaRPr lang="en-US" dirty="0"/>
          </a:p>
          <a:p>
            <a:endParaRPr lang="en-US" dirty="0"/>
          </a:p>
          <a:p>
            <a:r>
              <a:rPr lang="en-US" dirty="0"/>
              <a:t>Do those passages resonate with you?</a:t>
            </a:r>
          </a:p>
        </p:txBody>
      </p:sp>
    </p:spTree>
    <p:extLst>
      <p:ext uri="{BB962C8B-B14F-4D97-AF65-F5344CB8AC3E}">
        <p14:creationId xmlns:p14="http://schemas.microsoft.com/office/powerpoint/2010/main" val="12212571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F731-C83E-2F46-5599-B96C75CCD7C2}"/>
              </a:ext>
            </a:extLst>
          </p:cNvPr>
          <p:cNvSpPr>
            <a:spLocks noGrp="1"/>
          </p:cNvSpPr>
          <p:nvPr>
            <p:ph type="title"/>
          </p:nvPr>
        </p:nvSpPr>
        <p:spPr/>
        <p:txBody>
          <a:bodyPr/>
          <a:lstStyle/>
          <a:p>
            <a:r>
              <a:rPr lang="en-US" dirty="0"/>
              <a:t>Bridge Housing (cont’d)</a:t>
            </a:r>
          </a:p>
        </p:txBody>
      </p:sp>
      <p:sp>
        <p:nvSpPr>
          <p:cNvPr id="3" name="Content Placeholder 2">
            <a:extLst>
              <a:ext uri="{FF2B5EF4-FFF2-40B4-BE49-F238E27FC236}">
                <a16:creationId xmlns:a16="http://schemas.microsoft.com/office/drawing/2014/main" id="{B8D373C2-F52D-EDB8-8DA5-E32A5E6D2BDA}"/>
              </a:ext>
            </a:extLst>
          </p:cNvPr>
          <p:cNvSpPr>
            <a:spLocks noGrp="1"/>
          </p:cNvSpPr>
          <p:nvPr>
            <p:ph idx="1"/>
          </p:nvPr>
        </p:nvSpPr>
        <p:spPr/>
        <p:txBody>
          <a:bodyPr/>
          <a:lstStyle/>
          <a:p>
            <a:endParaRPr lang="en-US" dirty="0"/>
          </a:p>
          <a:p>
            <a:r>
              <a:rPr lang="en-US" dirty="0"/>
              <a:t>Referrals to Bridge Housing are available to agencies that have programs through Homeward Trust’s Coordinated Access System (referred to as Coordinated Access Screening Partners). </a:t>
            </a:r>
          </a:p>
          <a:p>
            <a:endParaRPr lang="en-US"/>
          </a:p>
          <a:p>
            <a:r>
              <a:rPr lang="en-US"/>
              <a:t>The Bridge Housing model requires that the referring Agency commits to providing supports to the individual while they stay in Bridge Housing.</a:t>
            </a:r>
          </a:p>
        </p:txBody>
      </p:sp>
    </p:spTree>
    <p:extLst>
      <p:ext uri="{BB962C8B-B14F-4D97-AF65-F5344CB8AC3E}">
        <p14:creationId xmlns:p14="http://schemas.microsoft.com/office/powerpoint/2010/main" val="30724177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5068-BF0F-0848-92FB-74ABEF8904B6}"/>
              </a:ext>
            </a:extLst>
          </p:cNvPr>
          <p:cNvSpPr>
            <a:spLocks noGrp="1"/>
          </p:cNvSpPr>
          <p:nvPr>
            <p:ph type="title"/>
          </p:nvPr>
        </p:nvSpPr>
        <p:spPr/>
        <p:txBody>
          <a:bodyPr/>
          <a:lstStyle/>
          <a:p>
            <a:r>
              <a:rPr lang="en-US" dirty="0" err="1"/>
              <a:t>StreetLink</a:t>
            </a:r>
            <a:r>
              <a:rPr lang="en-US" dirty="0"/>
              <a:t> </a:t>
            </a:r>
          </a:p>
        </p:txBody>
      </p:sp>
      <p:sp>
        <p:nvSpPr>
          <p:cNvPr id="3" name="Content Placeholder 2">
            <a:extLst>
              <a:ext uri="{FF2B5EF4-FFF2-40B4-BE49-F238E27FC236}">
                <a16:creationId xmlns:a16="http://schemas.microsoft.com/office/drawing/2014/main" id="{321A7F65-4109-D23E-CD26-DF5E45FC44D7}"/>
              </a:ext>
            </a:extLst>
          </p:cNvPr>
          <p:cNvSpPr>
            <a:spLocks noGrp="1"/>
          </p:cNvSpPr>
          <p:nvPr>
            <p:ph idx="1"/>
          </p:nvPr>
        </p:nvSpPr>
        <p:spPr/>
        <p:txBody>
          <a:bodyPr/>
          <a:lstStyle/>
          <a:p>
            <a:endParaRPr lang="en-US" dirty="0"/>
          </a:p>
          <a:p>
            <a:r>
              <a:rPr lang="en-US" dirty="0"/>
              <a:t>This is a referral service that allows members of the general public to ‘call in’ when they see someone sleeping rough.</a:t>
            </a:r>
          </a:p>
          <a:p>
            <a:pPr marL="0" indent="0">
              <a:buNone/>
            </a:pPr>
            <a:endParaRPr lang="en-US" dirty="0"/>
          </a:p>
          <a:p>
            <a:r>
              <a:rPr lang="en-US" dirty="0"/>
              <a:t>There used to be an app. Now, it’s a web site (there’s also a phone number just for London).</a:t>
            </a:r>
          </a:p>
          <a:p>
            <a:endParaRPr lang="en-US" dirty="0"/>
          </a:p>
          <a:p>
            <a:r>
              <a:rPr lang="en-US" dirty="0"/>
              <a:t>Service is for England and Wales.</a:t>
            </a:r>
          </a:p>
          <a:p>
            <a:endParaRPr lang="en-US" dirty="0"/>
          </a:p>
          <a:p>
            <a:r>
              <a:rPr lang="en-US" dirty="0"/>
              <a: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052314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EBEF-5ADE-2FAA-69D9-43D1F1FD62AA}"/>
              </a:ext>
            </a:extLst>
          </p:cNvPr>
          <p:cNvSpPr>
            <a:spLocks noGrp="1"/>
          </p:cNvSpPr>
          <p:nvPr>
            <p:ph type="title"/>
          </p:nvPr>
        </p:nvSpPr>
        <p:spPr/>
        <p:txBody>
          <a:bodyPr/>
          <a:lstStyle/>
          <a:p>
            <a:r>
              <a:rPr lang="en-US" dirty="0" err="1"/>
              <a:t>StreetLink</a:t>
            </a:r>
            <a:r>
              <a:rPr lang="en-US" dirty="0"/>
              <a:t> (cont’d)</a:t>
            </a:r>
          </a:p>
        </p:txBody>
      </p:sp>
      <p:sp>
        <p:nvSpPr>
          <p:cNvPr id="3" name="Content Placeholder 2">
            <a:extLst>
              <a:ext uri="{FF2B5EF4-FFF2-40B4-BE49-F238E27FC236}">
                <a16:creationId xmlns:a16="http://schemas.microsoft.com/office/drawing/2014/main" id="{9B200191-8375-089D-F12A-1A03B1CBCBA7}"/>
              </a:ext>
            </a:extLst>
          </p:cNvPr>
          <p:cNvSpPr>
            <a:spLocks noGrp="1"/>
          </p:cNvSpPr>
          <p:nvPr>
            <p:ph idx="1"/>
          </p:nvPr>
        </p:nvSpPr>
        <p:spPr/>
        <p:txBody>
          <a:bodyPr/>
          <a:lstStyle/>
          <a:p>
            <a:endParaRPr lang="en-US" dirty="0"/>
          </a:p>
          <a:p>
            <a:r>
              <a:rPr lang="en-US" dirty="0"/>
              <a:t>You indicate where you saw the person, provide a description and indicate the time of day when you saw them.</a:t>
            </a:r>
          </a:p>
          <a:p>
            <a:pPr marL="0" indent="0">
              <a:buNone/>
            </a:pPr>
            <a:endParaRPr lang="en-US" dirty="0"/>
          </a:p>
          <a:p>
            <a:r>
              <a:rPr lang="en-US" dirty="0"/>
              <a:t>You give a description (e.g., gender the person presents as, age estimate, etc.).</a:t>
            </a:r>
          </a:p>
          <a:p>
            <a:endParaRPr lang="en-US" dirty="0"/>
          </a:p>
          <a:p>
            <a:r>
              <a:rPr lang="en-US" dirty="0"/>
              <a:t>You can then provide your own contact information.</a:t>
            </a:r>
          </a:p>
          <a:p>
            <a:endParaRPr lang="en-US" dirty="0"/>
          </a:p>
          <a:p>
            <a:endParaRPr lang="en-US" dirty="0"/>
          </a:p>
        </p:txBody>
      </p:sp>
    </p:spTree>
    <p:extLst>
      <p:ext uri="{BB962C8B-B14F-4D97-AF65-F5344CB8AC3E}">
        <p14:creationId xmlns:p14="http://schemas.microsoft.com/office/powerpoint/2010/main" val="40312794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01CF-7F2A-161F-9066-B70070889779}"/>
              </a:ext>
            </a:extLst>
          </p:cNvPr>
          <p:cNvSpPr>
            <a:spLocks noGrp="1"/>
          </p:cNvSpPr>
          <p:nvPr>
            <p:ph type="title"/>
          </p:nvPr>
        </p:nvSpPr>
        <p:spPr/>
        <p:txBody>
          <a:bodyPr/>
          <a:lstStyle/>
          <a:p>
            <a:r>
              <a:rPr lang="en-US" dirty="0" err="1"/>
              <a:t>StreetLink</a:t>
            </a:r>
            <a:r>
              <a:rPr lang="en-US" dirty="0"/>
              <a:t> (cont’d)</a:t>
            </a:r>
          </a:p>
        </p:txBody>
      </p:sp>
      <p:sp>
        <p:nvSpPr>
          <p:cNvPr id="3" name="Content Placeholder 2">
            <a:extLst>
              <a:ext uri="{FF2B5EF4-FFF2-40B4-BE49-F238E27FC236}">
                <a16:creationId xmlns:a16="http://schemas.microsoft.com/office/drawing/2014/main" id="{50F3B804-272B-4F45-5939-D270E54D12C4}"/>
              </a:ext>
            </a:extLst>
          </p:cNvPr>
          <p:cNvSpPr>
            <a:spLocks noGrp="1"/>
          </p:cNvSpPr>
          <p:nvPr>
            <p:ph idx="1"/>
          </p:nvPr>
        </p:nvSpPr>
        <p:spPr/>
        <p:txBody>
          <a:bodyPr/>
          <a:lstStyle/>
          <a:p>
            <a:endParaRPr lang="en-US" dirty="0"/>
          </a:p>
          <a:p>
            <a:r>
              <a:rPr lang="en-US" dirty="0"/>
              <a:t>When an alert comes in, staff receive it get to the appropriate local authority. </a:t>
            </a:r>
          </a:p>
          <a:p>
            <a:pPr marL="0" indent="0">
              <a:buNone/>
            </a:pPr>
            <a:endParaRPr lang="en-US" dirty="0"/>
          </a:p>
          <a:p>
            <a:r>
              <a:rPr lang="en-US" dirty="0"/>
              <a:t>There is then follow up with the member of the general public who called in, passing on to them what the local authority says they will do. </a:t>
            </a:r>
          </a:p>
          <a:p>
            <a:endParaRPr lang="en-US" dirty="0"/>
          </a:p>
          <a:p>
            <a:r>
              <a:rPr lang="en-US" dirty="0"/>
              <a:t>And then staff ask if it was done. The local authority must be ready to do something once they hear there’s someone rough.</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123210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348-5FBC-ED4A-8537-6528F99F44B0}"/>
              </a:ext>
            </a:extLst>
          </p:cNvPr>
          <p:cNvSpPr>
            <a:spLocks noGrp="1"/>
          </p:cNvSpPr>
          <p:nvPr>
            <p:ph type="title"/>
          </p:nvPr>
        </p:nvSpPr>
        <p:spPr/>
        <p:txBody>
          <a:bodyPr/>
          <a:lstStyle/>
          <a:p>
            <a:r>
              <a:rPr lang="en-US" dirty="0" err="1"/>
              <a:t>StreetLink</a:t>
            </a:r>
            <a:r>
              <a:rPr lang="en-US" dirty="0"/>
              <a:t> (cont’d)</a:t>
            </a:r>
          </a:p>
        </p:txBody>
      </p:sp>
      <p:sp>
        <p:nvSpPr>
          <p:cNvPr id="3" name="Content Placeholder 2">
            <a:extLst>
              <a:ext uri="{FF2B5EF4-FFF2-40B4-BE49-F238E27FC236}">
                <a16:creationId xmlns:a16="http://schemas.microsoft.com/office/drawing/2014/main" id="{C30AE302-E2FD-9773-EFB2-FA48BCC2B986}"/>
              </a:ext>
            </a:extLst>
          </p:cNvPr>
          <p:cNvSpPr>
            <a:spLocks noGrp="1"/>
          </p:cNvSpPr>
          <p:nvPr>
            <p:ph idx="1"/>
          </p:nvPr>
        </p:nvSpPr>
        <p:spPr/>
        <p:txBody>
          <a:bodyPr/>
          <a:lstStyle/>
          <a:p>
            <a:endParaRPr lang="en-US" dirty="0"/>
          </a:p>
          <a:p>
            <a:r>
              <a:rPr lang="en-US" dirty="0"/>
              <a:t>It was set up in 2012 and run by Homeless Link until Oct 2023. Now it is run by a tech company.</a:t>
            </a:r>
          </a:p>
          <a:p>
            <a:endParaRPr lang="en-US"/>
          </a:p>
          <a:p>
            <a:endParaRPr lang="en-US"/>
          </a:p>
        </p:txBody>
      </p:sp>
    </p:spTree>
    <p:extLst>
      <p:ext uri="{BB962C8B-B14F-4D97-AF65-F5344CB8AC3E}">
        <p14:creationId xmlns:p14="http://schemas.microsoft.com/office/powerpoint/2010/main" val="12262944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5DC7-6230-9A45-86FE-1796C54C8699}"/>
              </a:ext>
            </a:extLst>
          </p:cNvPr>
          <p:cNvSpPr>
            <a:spLocks noGrp="1"/>
          </p:cNvSpPr>
          <p:nvPr>
            <p:ph type="title"/>
          </p:nvPr>
        </p:nvSpPr>
        <p:spPr/>
        <p:txBody>
          <a:bodyPr/>
          <a:lstStyle/>
          <a:p>
            <a:r>
              <a:rPr lang="en-US" dirty="0"/>
              <a:t>End of Module</a:t>
            </a:r>
          </a:p>
        </p:txBody>
      </p:sp>
      <p:sp>
        <p:nvSpPr>
          <p:cNvPr id="3" name="Content Placeholder 2">
            <a:extLst>
              <a:ext uri="{FF2B5EF4-FFF2-40B4-BE49-F238E27FC236}">
                <a16:creationId xmlns:a16="http://schemas.microsoft.com/office/drawing/2014/main" id="{5D62BEC5-2BF5-234D-89B0-2A48ED0D4E69}"/>
              </a:ext>
            </a:extLst>
          </p:cNvPr>
          <p:cNvSpPr>
            <a:spLocks noGrp="1"/>
          </p:cNvSpPr>
          <p:nvPr>
            <p:ph idx="1"/>
          </p:nvPr>
        </p:nvSpPr>
        <p:spPr/>
        <p:txBody>
          <a:bodyPr/>
          <a:lstStyle/>
          <a:p>
            <a:pPr marL="0" indent="0">
              <a:buNone/>
            </a:pPr>
            <a:endParaRPr lang="en-US" dirty="0"/>
          </a:p>
          <a:p>
            <a:r>
              <a:rPr lang="en-US" dirty="0"/>
              <a:t>We’ve covered a lot of ground.</a:t>
            </a:r>
          </a:p>
          <a:p>
            <a:endParaRPr lang="en-US" dirty="0"/>
          </a:p>
          <a:p>
            <a:r>
              <a:rPr lang="en-US" dirty="0"/>
              <a:t>What’s on your mind?</a:t>
            </a:r>
          </a:p>
          <a:p>
            <a:pPr marL="0" indent="0">
              <a:buNone/>
            </a:pPr>
            <a:endParaRPr lang="en-US" dirty="0"/>
          </a:p>
        </p:txBody>
      </p:sp>
    </p:spTree>
    <p:extLst>
      <p:ext uri="{BB962C8B-B14F-4D97-AF65-F5344CB8AC3E}">
        <p14:creationId xmlns:p14="http://schemas.microsoft.com/office/powerpoint/2010/main" val="17479217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nvPr>
        </p:nvSpPr>
        <p:spPr/>
        <p:txBody>
          <a:bodyPr/>
          <a:lstStyle/>
          <a:p>
            <a:pPr algn="ctr" fontAlgn="auto">
              <a:spcAft>
                <a:spcPts val="0"/>
              </a:spcAft>
              <a:defRPr/>
            </a:pPr>
            <a:br>
              <a:rPr lang="en-US" dirty="0">
                <a:ea typeface="+mj-ea"/>
                <a:cs typeface="+mj-cs"/>
              </a:rPr>
            </a:br>
            <a:br>
              <a:rPr lang="en-US" dirty="0">
                <a:ea typeface="+mj-ea"/>
                <a:cs typeface="+mj-cs"/>
              </a:rPr>
            </a:br>
            <a:br>
              <a:rPr lang="en-US" dirty="0">
                <a:ea typeface="+mj-ea"/>
                <a:cs typeface="+mj-cs"/>
              </a:rPr>
            </a:br>
            <a:r>
              <a:rPr lang="en-US" dirty="0"/>
              <a:t>last word</a:t>
            </a:r>
            <a:endParaRPr lang="en-US"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nvPr>
        </p:nvSpPr>
        <p:spPr>
          <a:xfrm>
            <a:off x="685800" y="3505200"/>
            <a:ext cx="7630616" cy="2804120"/>
          </a:xfrm>
        </p:spPr>
        <p:txBody>
          <a:bodyPr rtlCol="0">
            <a:normAutofit lnSpcReduction="10000"/>
          </a:bodyPr>
          <a:lstStyle/>
          <a:p>
            <a:pPr algn="ctr" fontAlgn="auto">
              <a:spcAft>
                <a:spcPts val="0"/>
              </a:spcAft>
              <a:defRPr/>
            </a:pPr>
            <a:r>
              <a:rPr lang="en-US" sz="2000" b="1" dirty="0">
                <a:ea typeface="+mn-ea"/>
                <a:cs typeface="+mn-cs"/>
              </a:rPr>
              <a:t>By Nick </a:t>
            </a:r>
            <a:r>
              <a:rPr lang="en-US" sz="2000" b="1" dirty="0" err="1">
                <a:ea typeface="+mn-ea"/>
                <a:cs typeface="+mn-cs"/>
              </a:rPr>
              <a:t>Falvo</a:t>
            </a:r>
            <a:r>
              <a:rPr lang="en-US" sz="2000" b="1" dirty="0">
                <a:ea typeface="+mn-ea"/>
                <a:cs typeface="+mn-cs"/>
              </a:rPr>
              <a:t>, PhD</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Homelessness 101</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Prepared for </a:t>
            </a:r>
          </a:p>
          <a:p>
            <a:pPr algn="ctr" fontAlgn="auto">
              <a:spcAft>
                <a:spcPts val="0"/>
              </a:spcAft>
              <a:defRPr/>
            </a:pPr>
            <a:r>
              <a:rPr lang="en-US" sz="2000" dirty="0">
                <a:ea typeface="+mn-ea"/>
                <a:cs typeface="+mn-cs"/>
              </a:rPr>
              <a:t>Healthcare Excellence Canada</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Oct 8-9, 2024</a:t>
            </a:r>
          </a:p>
          <a:p>
            <a:pPr algn="ctr" fontAlgn="auto">
              <a:spcAft>
                <a:spcPts val="0"/>
              </a:spcAft>
              <a:defRPr/>
            </a:pPr>
            <a:endParaRPr lang="en-US" sz="2000" dirty="0">
              <a:ea typeface="+mn-ea"/>
              <a:cs typeface="+mn-cs"/>
            </a:endParaRPr>
          </a:p>
          <a:p>
            <a:pPr fontAlgn="auto">
              <a:spcAft>
                <a:spcPts val="0"/>
              </a:spcAft>
              <a:defRPr/>
            </a:pPr>
            <a:endParaRPr lang="en-US" sz="1800" b="1" dirty="0">
              <a:ea typeface="+mn-ea"/>
              <a:cs typeface="+mn-c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F6FF-EFAA-3F47-AB8E-960E0718A77D}"/>
              </a:ext>
            </a:extLst>
          </p:cNvPr>
          <p:cNvSpPr>
            <a:spLocks noGrp="1"/>
          </p:cNvSpPr>
          <p:nvPr>
            <p:ph type="title"/>
          </p:nvPr>
        </p:nvSpPr>
        <p:spPr/>
        <p:txBody>
          <a:bodyPr/>
          <a:lstStyle/>
          <a:p>
            <a:r>
              <a:rPr lang="en-US" dirty="0"/>
              <a:t>Slides</a:t>
            </a:r>
          </a:p>
        </p:txBody>
      </p:sp>
      <p:sp>
        <p:nvSpPr>
          <p:cNvPr id="3" name="Content Placeholder 2">
            <a:extLst>
              <a:ext uri="{FF2B5EF4-FFF2-40B4-BE49-F238E27FC236}">
                <a16:creationId xmlns:a16="http://schemas.microsoft.com/office/drawing/2014/main" id="{54F1A5C6-7721-8B44-9350-4A8970D8AF3A}"/>
              </a:ext>
            </a:extLst>
          </p:cNvPr>
          <p:cNvSpPr>
            <a:spLocks noGrp="1"/>
          </p:cNvSpPr>
          <p:nvPr>
            <p:ph idx="1"/>
          </p:nvPr>
        </p:nvSpPr>
        <p:spPr/>
        <p:txBody>
          <a:bodyPr/>
          <a:lstStyle/>
          <a:p>
            <a:endParaRPr lang="en-US" dirty="0"/>
          </a:p>
          <a:p>
            <a:r>
              <a:rPr lang="en-US" dirty="0"/>
              <a:t>Slides are at my website (and will stay there for several months).</a:t>
            </a:r>
          </a:p>
          <a:p>
            <a:endParaRPr lang="en-US" dirty="0"/>
          </a:p>
          <a:p>
            <a:r>
              <a:rPr lang="en-US" dirty="0"/>
              <a:t>Feel free to use them.</a:t>
            </a:r>
          </a:p>
          <a:p>
            <a:endParaRPr lang="en-US" dirty="0"/>
          </a:p>
          <a:p>
            <a:r>
              <a:rPr lang="en-US" dirty="0"/>
              <a:t>To follow up on any point discussed today, send me an email: </a:t>
            </a:r>
            <a:r>
              <a:rPr lang="en-US" dirty="0">
                <a:hlinkClick r:id="rId2"/>
              </a:rPr>
              <a:t>falvo.nicholas@gmail.com</a:t>
            </a:r>
            <a:r>
              <a:rPr lang="en-US" dirty="0"/>
              <a:t>. </a:t>
            </a:r>
          </a:p>
          <a:p>
            <a:endParaRPr lang="en-US" dirty="0"/>
          </a:p>
          <a:p>
            <a:r>
              <a:rPr lang="en-US" dirty="0"/>
              <a:t>Feel free to send me questions throughout the year.</a:t>
            </a:r>
          </a:p>
          <a:p>
            <a:pPr marL="0" indent="0">
              <a:buNone/>
            </a:pPr>
            <a:endParaRPr lang="en-US" dirty="0"/>
          </a:p>
        </p:txBody>
      </p:sp>
    </p:spTree>
    <p:extLst>
      <p:ext uri="{BB962C8B-B14F-4D97-AF65-F5344CB8AC3E}">
        <p14:creationId xmlns:p14="http://schemas.microsoft.com/office/powerpoint/2010/main" val="4967515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5474-35BD-4547-ACC0-2F24057011F1}"/>
              </a:ext>
            </a:extLst>
          </p:cNvPr>
          <p:cNvSpPr>
            <a:spLocks noGrp="1"/>
          </p:cNvSpPr>
          <p:nvPr>
            <p:ph type="title"/>
          </p:nvPr>
        </p:nvSpPr>
        <p:spPr/>
        <p:txBody>
          <a:bodyPr/>
          <a:lstStyle/>
          <a:p>
            <a:r>
              <a:rPr lang="en-US" dirty="0"/>
              <a:t>Last word</a:t>
            </a:r>
          </a:p>
        </p:txBody>
      </p:sp>
      <p:sp>
        <p:nvSpPr>
          <p:cNvPr id="3" name="Content Placeholder 2">
            <a:extLst>
              <a:ext uri="{FF2B5EF4-FFF2-40B4-BE49-F238E27FC236}">
                <a16:creationId xmlns:a16="http://schemas.microsoft.com/office/drawing/2014/main" id="{91CCFEBB-0AB9-5049-993B-8356B8F6D8CB}"/>
              </a:ext>
            </a:extLst>
          </p:cNvPr>
          <p:cNvSpPr>
            <a:spLocks noGrp="1"/>
          </p:cNvSpPr>
          <p:nvPr>
            <p:ph idx="1"/>
          </p:nvPr>
        </p:nvSpPr>
        <p:spPr/>
        <p:txBody>
          <a:bodyPr/>
          <a:lstStyle/>
          <a:p>
            <a:endParaRPr lang="en-US" dirty="0"/>
          </a:p>
          <a:p>
            <a:r>
              <a:rPr lang="en-US" dirty="0"/>
              <a:t>If you enjoyed today’s content, please subscribe to by blog at </a:t>
            </a:r>
            <a:r>
              <a:rPr lang="en-US" dirty="0" err="1"/>
              <a:t>nickfalvo.ca</a:t>
            </a:r>
            <a:r>
              <a:rPr lang="en-US" dirty="0"/>
              <a:t>.</a:t>
            </a:r>
          </a:p>
          <a:p>
            <a:endParaRPr lang="en-US" dirty="0"/>
          </a:p>
          <a:p>
            <a:r>
              <a:rPr lang="en-US" dirty="0"/>
              <a:t>Please feel free to connect with me on LinkedIn.</a:t>
            </a:r>
          </a:p>
          <a:p>
            <a:endParaRPr lang="en-US" dirty="0"/>
          </a:p>
          <a:p>
            <a:r>
              <a:rPr lang="en-US" dirty="0"/>
              <a:t>You can also follow me on X (formerly Twitter): @</a:t>
            </a:r>
            <a:r>
              <a:rPr lang="en-US" dirty="0" err="1"/>
              <a:t>nicholas_falvo</a:t>
            </a:r>
            <a:endParaRPr lang="en-US" dirty="0"/>
          </a:p>
          <a:p>
            <a:pPr marL="0" indent="0">
              <a:buNone/>
            </a:pPr>
            <a:endParaRPr lang="en-US" dirty="0"/>
          </a:p>
        </p:txBody>
      </p:sp>
    </p:spTree>
    <p:extLst>
      <p:ext uri="{BB962C8B-B14F-4D97-AF65-F5344CB8AC3E}">
        <p14:creationId xmlns:p14="http://schemas.microsoft.com/office/powerpoint/2010/main" val="6627071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AE92-A9A2-919E-7E3C-D00E3BAB75D5}"/>
              </a:ext>
            </a:extLst>
          </p:cNvPr>
          <p:cNvSpPr>
            <a:spLocks noGrp="1"/>
          </p:cNvSpPr>
          <p:nvPr>
            <p:ph type="title"/>
          </p:nvPr>
        </p:nvSpPr>
        <p:spPr/>
        <p:txBody>
          <a:bodyPr/>
          <a:lstStyle/>
          <a:p>
            <a:r>
              <a:rPr lang="en-US" dirty="0"/>
              <a:t>Further opportunities</a:t>
            </a:r>
          </a:p>
        </p:txBody>
      </p:sp>
      <p:sp>
        <p:nvSpPr>
          <p:cNvPr id="3" name="Content Placeholder 2">
            <a:extLst>
              <a:ext uri="{FF2B5EF4-FFF2-40B4-BE49-F238E27FC236}">
                <a16:creationId xmlns:a16="http://schemas.microsoft.com/office/drawing/2014/main" id="{BDCB44E2-DEDC-DEE2-5C36-CD009E04A302}"/>
              </a:ext>
            </a:extLst>
          </p:cNvPr>
          <p:cNvSpPr>
            <a:spLocks noGrp="1"/>
          </p:cNvSpPr>
          <p:nvPr>
            <p:ph idx="1"/>
          </p:nvPr>
        </p:nvSpPr>
        <p:spPr/>
        <p:txBody>
          <a:bodyPr/>
          <a:lstStyle/>
          <a:p>
            <a:endParaRPr lang="en-US" dirty="0"/>
          </a:p>
          <a:p>
            <a:r>
              <a:rPr lang="en-US" dirty="0"/>
              <a:t>I can teach this workshop to other audiences. </a:t>
            </a:r>
          </a:p>
          <a:p>
            <a:pPr marL="0" indent="0">
              <a:buNone/>
            </a:pPr>
            <a:endParaRPr lang="en-US" dirty="0"/>
          </a:p>
          <a:p>
            <a:r>
              <a:rPr lang="en-US" dirty="0"/>
              <a:t>I also do evaluation, write reports and can do </a:t>
            </a:r>
            <a:r>
              <a:rPr lang="en-US" i="1" dirty="0"/>
              <a:t>ad hoc </a:t>
            </a:r>
            <a:r>
              <a:rPr lang="en-US" dirty="0"/>
              <a:t>work if something quick comes up.</a:t>
            </a:r>
          </a:p>
          <a:p>
            <a:endParaRPr lang="en-US" dirty="0"/>
          </a:p>
          <a:p>
            <a:r>
              <a:rPr lang="en-US" dirty="0"/>
              <a:t>I also like to plan study tours.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810114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49DB-997F-5D45-A013-EA82CBB639A2}"/>
              </a:ext>
            </a:extLst>
          </p:cNvPr>
          <p:cNvSpPr>
            <a:spLocks noGrp="1"/>
          </p:cNvSpPr>
          <p:nvPr>
            <p:ph type="title"/>
          </p:nvPr>
        </p:nvSpPr>
        <p:spPr/>
        <p:txBody>
          <a:bodyPr/>
          <a:lstStyle/>
          <a:p>
            <a:r>
              <a:rPr lang="en-US" dirty="0" err="1"/>
              <a:t>Doberstein</a:t>
            </a:r>
            <a:r>
              <a:rPr lang="en-US" dirty="0"/>
              <a:t> 2016</a:t>
            </a:r>
          </a:p>
        </p:txBody>
      </p:sp>
      <p:pic>
        <p:nvPicPr>
          <p:cNvPr id="5" name="Content Placeholder 4" descr="A close up of a sign&#10;&#10;Description automatically generated">
            <a:extLst>
              <a:ext uri="{FF2B5EF4-FFF2-40B4-BE49-F238E27FC236}">
                <a16:creationId xmlns:a16="http://schemas.microsoft.com/office/drawing/2014/main" id="{83290290-4AA2-084F-A581-D8565A6C8C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2865" y="1600200"/>
            <a:ext cx="2938270" cy="4421188"/>
          </a:xfrm>
        </p:spPr>
      </p:pic>
    </p:spTree>
    <p:extLst>
      <p:ext uri="{BB962C8B-B14F-4D97-AF65-F5344CB8AC3E}">
        <p14:creationId xmlns:p14="http://schemas.microsoft.com/office/powerpoint/2010/main" val="8542361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3369-7248-1143-89D1-BF8EB84CF139}"/>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09310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0A9D-AA45-4B41-A329-3371B17FBE0C}"/>
              </a:ext>
            </a:extLst>
          </p:cNvPr>
          <p:cNvSpPr>
            <a:spLocks noGrp="1"/>
          </p:cNvSpPr>
          <p:nvPr>
            <p:ph type="title"/>
          </p:nvPr>
        </p:nvSpPr>
        <p:spPr/>
        <p:txBody>
          <a:bodyPr/>
          <a:lstStyle/>
          <a:p>
            <a:r>
              <a:rPr lang="en-US" dirty="0" err="1"/>
              <a:t>Doberstein</a:t>
            </a:r>
            <a:r>
              <a:rPr lang="en-US" dirty="0"/>
              <a:t> 2016</a:t>
            </a:r>
          </a:p>
        </p:txBody>
      </p:sp>
      <p:sp>
        <p:nvSpPr>
          <p:cNvPr id="3" name="Content Placeholder 2">
            <a:extLst>
              <a:ext uri="{FF2B5EF4-FFF2-40B4-BE49-F238E27FC236}">
                <a16:creationId xmlns:a16="http://schemas.microsoft.com/office/drawing/2014/main" id="{F3BD4CD8-9E99-7C42-83E6-2F9CA82AD46D}"/>
              </a:ext>
            </a:extLst>
          </p:cNvPr>
          <p:cNvSpPr>
            <a:spLocks noGrp="1"/>
          </p:cNvSpPr>
          <p:nvPr>
            <p:ph idx="1"/>
          </p:nvPr>
        </p:nvSpPr>
        <p:spPr/>
        <p:txBody>
          <a:bodyPr/>
          <a:lstStyle/>
          <a:p>
            <a:endParaRPr lang="en-US" dirty="0"/>
          </a:p>
          <a:p>
            <a:r>
              <a:rPr lang="en-US" u="sng" dirty="0" err="1"/>
              <a:t>Doberstein</a:t>
            </a:r>
            <a:r>
              <a:rPr lang="en-US" dirty="0"/>
              <a:t>: Calgary, Toronto and Vancouver “differ dramatically” in how they undertake system planning. </a:t>
            </a:r>
          </a:p>
        </p:txBody>
      </p:sp>
    </p:spTree>
    <p:extLst>
      <p:ext uri="{BB962C8B-B14F-4D97-AF65-F5344CB8AC3E}">
        <p14:creationId xmlns:p14="http://schemas.microsoft.com/office/powerpoint/2010/main" val="1569365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0789-CB0C-0D46-B78E-D131638D002D}"/>
              </a:ext>
            </a:extLst>
          </p:cNvPr>
          <p:cNvSpPr>
            <a:spLocks noGrp="1"/>
          </p:cNvSpPr>
          <p:nvPr>
            <p:ph type="title"/>
          </p:nvPr>
        </p:nvSpPr>
        <p:spPr/>
        <p:txBody>
          <a:bodyPr/>
          <a:lstStyle/>
          <a:p>
            <a:r>
              <a:rPr lang="en-US" dirty="0" err="1"/>
              <a:t>Doberstein</a:t>
            </a:r>
            <a:r>
              <a:rPr lang="en-US" dirty="0"/>
              <a:t> 2016 (cont’d)</a:t>
            </a:r>
          </a:p>
        </p:txBody>
      </p:sp>
      <p:sp>
        <p:nvSpPr>
          <p:cNvPr id="3" name="Content Placeholder 2">
            <a:extLst>
              <a:ext uri="{FF2B5EF4-FFF2-40B4-BE49-F238E27FC236}">
                <a16:creationId xmlns:a16="http://schemas.microsoft.com/office/drawing/2014/main" id="{5C8DE12F-3603-9142-852E-1CD01F246D50}"/>
              </a:ext>
            </a:extLst>
          </p:cNvPr>
          <p:cNvSpPr>
            <a:spLocks noGrp="1"/>
          </p:cNvSpPr>
          <p:nvPr>
            <p:ph idx="1"/>
          </p:nvPr>
        </p:nvSpPr>
        <p:spPr/>
        <p:txBody>
          <a:bodyPr/>
          <a:lstStyle/>
          <a:p>
            <a:endParaRPr lang="en-US" dirty="0"/>
          </a:p>
          <a:p>
            <a:r>
              <a:rPr lang="en-US" dirty="0"/>
              <a:t>According to </a:t>
            </a:r>
            <a:r>
              <a:rPr lang="en-US" dirty="0" err="1"/>
              <a:t>Doberstein</a:t>
            </a:r>
            <a:r>
              <a:rPr lang="en-US" dirty="0"/>
              <a:t>, multiple stakeholders play important roles in homelessness decision-making in both Vancouver and Calgary, more so than in Toronto.</a:t>
            </a:r>
          </a:p>
          <a:p>
            <a:endParaRPr lang="en-US" dirty="0"/>
          </a:p>
          <a:p>
            <a:r>
              <a:rPr lang="en-US" dirty="0"/>
              <a:t>Vancouver and Calgary both have community advisory bodies that meet regularly and where members engage in important debate that leads to decisions pertaining to the disbursement of homelessness funding from the federal and provincial governments. </a:t>
            </a:r>
          </a:p>
        </p:txBody>
      </p:sp>
    </p:spTree>
    <p:extLst>
      <p:ext uri="{BB962C8B-B14F-4D97-AF65-F5344CB8AC3E}">
        <p14:creationId xmlns:p14="http://schemas.microsoft.com/office/powerpoint/2010/main" val="33967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089F-01CA-3D48-9257-2BD620A2252B}"/>
              </a:ext>
            </a:extLst>
          </p:cNvPr>
          <p:cNvSpPr>
            <a:spLocks noGrp="1"/>
          </p:cNvSpPr>
          <p:nvPr>
            <p:ph type="title"/>
          </p:nvPr>
        </p:nvSpPr>
        <p:spPr/>
        <p:txBody>
          <a:bodyPr/>
          <a:lstStyle/>
          <a:p>
            <a:r>
              <a:rPr lang="en-US" dirty="0" err="1"/>
              <a:t>Doberstein</a:t>
            </a:r>
            <a:r>
              <a:rPr lang="en-US" dirty="0"/>
              <a:t> 2016 (cont’d)</a:t>
            </a:r>
          </a:p>
        </p:txBody>
      </p:sp>
      <p:sp>
        <p:nvSpPr>
          <p:cNvPr id="3" name="Content Placeholder 2">
            <a:extLst>
              <a:ext uri="{FF2B5EF4-FFF2-40B4-BE49-F238E27FC236}">
                <a16:creationId xmlns:a16="http://schemas.microsoft.com/office/drawing/2014/main" id="{5717369C-E5F4-A24E-A648-9D94F8A77D3A}"/>
              </a:ext>
            </a:extLst>
          </p:cNvPr>
          <p:cNvSpPr>
            <a:spLocks noGrp="1"/>
          </p:cNvSpPr>
          <p:nvPr>
            <p:ph idx="1"/>
          </p:nvPr>
        </p:nvSpPr>
        <p:spPr/>
        <p:txBody>
          <a:bodyPr/>
          <a:lstStyle/>
          <a:p>
            <a:endParaRPr lang="en-US" dirty="0"/>
          </a:p>
          <a:p>
            <a:r>
              <a:rPr lang="en-US" dirty="0"/>
              <a:t>By contrast, Toronto has a community advisory body that advises Toronto’s municipal government on how to direct federal homelessness funding; however, it meets just once or twice a year, and “essentially functions as a rubber stamp for the [municipal] bureaucracy’s homelessness agenda” (p. 95). </a:t>
            </a:r>
          </a:p>
        </p:txBody>
      </p:sp>
    </p:spTree>
    <p:extLst>
      <p:ext uri="{BB962C8B-B14F-4D97-AF65-F5344CB8AC3E}">
        <p14:creationId xmlns:p14="http://schemas.microsoft.com/office/powerpoint/2010/main" val="415578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7839-A3D8-2C4B-9F58-8D1E79273630}"/>
              </a:ext>
            </a:extLst>
          </p:cNvPr>
          <p:cNvSpPr>
            <a:spLocks noGrp="1"/>
          </p:cNvSpPr>
          <p:nvPr>
            <p:ph type="title"/>
          </p:nvPr>
        </p:nvSpPr>
        <p:spPr/>
        <p:txBody>
          <a:bodyPr/>
          <a:lstStyle/>
          <a:p>
            <a:r>
              <a:rPr lang="en-US" dirty="0"/>
              <a:t>Calgary</a:t>
            </a:r>
          </a:p>
        </p:txBody>
      </p:sp>
      <p:sp>
        <p:nvSpPr>
          <p:cNvPr id="3" name="Content Placeholder 2">
            <a:extLst>
              <a:ext uri="{FF2B5EF4-FFF2-40B4-BE49-F238E27FC236}">
                <a16:creationId xmlns:a16="http://schemas.microsoft.com/office/drawing/2014/main" id="{F1DE452C-C7D9-5846-97F6-7908943FAADE}"/>
              </a:ext>
            </a:extLst>
          </p:cNvPr>
          <p:cNvSpPr>
            <a:spLocks noGrp="1"/>
          </p:cNvSpPr>
          <p:nvPr>
            <p:ph idx="1"/>
          </p:nvPr>
        </p:nvSpPr>
        <p:spPr/>
        <p:txBody>
          <a:bodyPr/>
          <a:lstStyle/>
          <a:p>
            <a:endParaRPr lang="en-US" dirty="0"/>
          </a:p>
          <a:p>
            <a:r>
              <a:rPr lang="en-US" dirty="0"/>
              <a:t>The Calgary Homeless Foundation (CHF) calls itself the System Planner for Calgary’s Homeless-Serving System of Care (HSSC). </a:t>
            </a:r>
          </a:p>
          <a:p>
            <a:endParaRPr lang="en-US" dirty="0"/>
          </a:p>
          <a:p>
            <a:r>
              <a:rPr lang="en-US" dirty="0"/>
              <a:t>This entails several functions, including disbursing approximately $50M annually to non-profits in Calgary’s homeless-serving sector; monitoring performance of funded programs; identifying service gaps; brokering partnerships between non-profit entities in the homeless-serving sector; and facilitating community dialogue.</a:t>
            </a:r>
          </a:p>
        </p:txBody>
      </p:sp>
    </p:spTree>
    <p:extLst>
      <p:ext uri="{BB962C8B-B14F-4D97-AF65-F5344CB8AC3E}">
        <p14:creationId xmlns:p14="http://schemas.microsoft.com/office/powerpoint/2010/main" val="2944866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B717-BC8D-8343-A3D4-4E9B66908B0B}"/>
              </a:ext>
            </a:extLst>
          </p:cNvPr>
          <p:cNvSpPr>
            <a:spLocks noGrp="1"/>
          </p:cNvSpPr>
          <p:nvPr>
            <p:ph type="title"/>
          </p:nvPr>
        </p:nvSpPr>
        <p:spPr/>
        <p:txBody>
          <a:bodyPr/>
          <a:lstStyle/>
          <a:p>
            <a:r>
              <a:rPr lang="en-US" dirty="0"/>
              <a:t>End of Module</a:t>
            </a:r>
          </a:p>
        </p:txBody>
      </p:sp>
      <p:sp>
        <p:nvSpPr>
          <p:cNvPr id="3" name="Content Placeholder 2">
            <a:extLst>
              <a:ext uri="{FF2B5EF4-FFF2-40B4-BE49-F238E27FC236}">
                <a16:creationId xmlns:a16="http://schemas.microsoft.com/office/drawing/2014/main" id="{896D7241-B5DE-E940-AFD9-7FFE111C12A4}"/>
              </a:ext>
            </a:extLst>
          </p:cNvPr>
          <p:cNvSpPr>
            <a:spLocks noGrp="1"/>
          </p:cNvSpPr>
          <p:nvPr>
            <p:ph idx="1"/>
          </p:nvPr>
        </p:nvSpPr>
        <p:spPr/>
        <p:txBody>
          <a:bodyPr/>
          <a:lstStyle/>
          <a:p>
            <a:endParaRPr lang="en-US" dirty="0"/>
          </a:p>
          <a:p>
            <a:endParaRPr lang="en-US" dirty="0"/>
          </a:p>
          <a:p>
            <a:r>
              <a:rPr lang="en-US" dirty="0"/>
              <a:t>What’s on your mind?</a:t>
            </a:r>
          </a:p>
        </p:txBody>
      </p:sp>
    </p:spTree>
    <p:extLst>
      <p:ext uri="{BB962C8B-B14F-4D97-AF65-F5344CB8AC3E}">
        <p14:creationId xmlns:p14="http://schemas.microsoft.com/office/powerpoint/2010/main" val="2019793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nvPr>
        </p:nvSpPr>
        <p:spPr/>
        <p:txBody>
          <a:bodyPr/>
          <a:lstStyle/>
          <a:p>
            <a:pPr algn="ctr" fontAlgn="auto">
              <a:spcAft>
                <a:spcPts val="0"/>
              </a:spcAft>
              <a:defRPr/>
            </a:pPr>
            <a:br>
              <a:rPr lang="en-US" dirty="0">
                <a:ea typeface="+mj-ea"/>
                <a:cs typeface="+mj-cs"/>
              </a:rPr>
            </a:br>
            <a:br>
              <a:rPr lang="en-US" dirty="0">
                <a:ea typeface="+mj-ea"/>
                <a:cs typeface="+mj-cs"/>
              </a:rPr>
            </a:br>
            <a:br>
              <a:rPr lang="en-US" dirty="0">
                <a:ea typeface="+mj-ea"/>
                <a:cs typeface="+mj-cs"/>
              </a:rPr>
            </a:br>
            <a:r>
              <a:rPr lang="en-US" dirty="0"/>
              <a:t>system planning</a:t>
            </a:r>
            <a:endParaRPr lang="en-US"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nvPr>
        </p:nvSpPr>
        <p:spPr>
          <a:xfrm>
            <a:off x="685800" y="3505200"/>
            <a:ext cx="7630616" cy="2804120"/>
          </a:xfrm>
        </p:spPr>
        <p:txBody>
          <a:bodyPr rtlCol="0">
            <a:normAutofit lnSpcReduction="10000"/>
          </a:bodyPr>
          <a:lstStyle/>
          <a:p>
            <a:pPr algn="ctr" fontAlgn="auto">
              <a:spcAft>
                <a:spcPts val="0"/>
              </a:spcAft>
              <a:defRPr/>
            </a:pPr>
            <a:r>
              <a:rPr lang="en-US" sz="2000" b="1" dirty="0">
                <a:ea typeface="+mn-ea"/>
                <a:cs typeface="+mn-cs"/>
              </a:rPr>
              <a:t>By Nick </a:t>
            </a:r>
            <a:r>
              <a:rPr lang="en-US" sz="2000" b="1" dirty="0" err="1">
                <a:ea typeface="+mn-ea"/>
                <a:cs typeface="+mn-cs"/>
              </a:rPr>
              <a:t>Falvo</a:t>
            </a:r>
            <a:r>
              <a:rPr lang="en-US" sz="2000" b="1" dirty="0">
                <a:ea typeface="+mn-ea"/>
                <a:cs typeface="+mn-cs"/>
              </a:rPr>
              <a:t>, PhD</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Homelessness 101</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Prepared for </a:t>
            </a:r>
          </a:p>
          <a:p>
            <a:pPr algn="ctr" fontAlgn="auto">
              <a:spcAft>
                <a:spcPts val="0"/>
              </a:spcAft>
              <a:defRPr/>
            </a:pPr>
            <a:r>
              <a:rPr lang="en-US" sz="2000" dirty="0">
                <a:ea typeface="+mn-ea"/>
                <a:cs typeface="+mn-cs"/>
              </a:rPr>
              <a:t>Healthcare Excellence Canada</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Oct 8-9, 2024</a:t>
            </a:r>
          </a:p>
          <a:p>
            <a:pPr algn="ctr" fontAlgn="auto">
              <a:spcAft>
                <a:spcPts val="0"/>
              </a:spcAft>
              <a:defRPr/>
            </a:pPr>
            <a:endParaRPr lang="en-US" sz="2000" dirty="0">
              <a:ea typeface="+mn-ea"/>
              <a:cs typeface="+mn-cs"/>
            </a:endParaRPr>
          </a:p>
          <a:p>
            <a:pPr fontAlgn="auto">
              <a:spcAft>
                <a:spcPts val="0"/>
              </a:spcAft>
              <a:defRPr/>
            </a:pPr>
            <a:endParaRPr lang="en-US" sz="1800" b="1" dirty="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nvPr>
        </p:nvSpPr>
        <p:spPr/>
        <p:txBody>
          <a:bodyPr/>
          <a:lstStyle/>
          <a:p>
            <a:pPr algn="ctr" fontAlgn="auto">
              <a:spcAft>
                <a:spcPts val="0"/>
              </a:spcAft>
              <a:defRPr/>
            </a:pPr>
            <a:br>
              <a:rPr lang="en-US" dirty="0">
                <a:ea typeface="+mj-ea"/>
                <a:cs typeface="+mj-cs"/>
              </a:rPr>
            </a:br>
            <a:br>
              <a:rPr lang="en-US" dirty="0">
                <a:ea typeface="+mj-ea"/>
                <a:cs typeface="+mj-cs"/>
              </a:rPr>
            </a:br>
            <a:br>
              <a:rPr lang="en-US" dirty="0">
                <a:ea typeface="+mj-ea"/>
                <a:cs typeface="+mj-cs"/>
              </a:rPr>
            </a:br>
            <a:r>
              <a:rPr lang="en-US" dirty="0"/>
              <a:t>staffing</a:t>
            </a:r>
            <a:endParaRPr lang="en-US"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nvPr>
        </p:nvSpPr>
        <p:spPr>
          <a:xfrm>
            <a:off x="685800" y="3505200"/>
            <a:ext cx="7630616" cy="2804120"/>
          </a:xfrm>
        </p:spPr>
        <p:txBody>
          <a:bodyPr rtlCol="0">
            <a:normAutofit lnSpcReduction="10000"/>
          </a:bodyPr>
          <a:lstStyle/>
          <a:p>
            <a:pPr algn="ctr" fontAlgn="auto">
              <a:spcAft>
                <a:spcPts val="0"/>
              </a:spcAft>
              <a:defRPr/>
            </a:pPr>
            <a:r>
              <a:rPr lang="en-US" sz="2000" b="1" dirty="0">
                <a:ea typeface="+mn-ea"/>
                <a:cs typeface="+mn-cs"/>
              </a:rPr>
              <a:t>By Nick </a:t>
            </a:r>
            <a:r>
              <a:rPr lang="en-US" sz="2000" b="1" dirty="0" err="1">
                <a:ea typeface="+mn-ea"/>
                <a:cs typeface="+mn-cs"/>
              </a:rPr>
              <a:t>Falvo</a:t>
            </a:r>
            <a:r>
              <a:rPr lang="en-US" sz="2000" b="1" dirty="0">
                <a:ea typeface="+mn-ea"/>
                <a:cs typeface="+mn-cs"/>
              </a:rPr>
              <a:t>, PhD</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Homelessness 101</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Prepared for </a:t>
            </a:r>
          </a:p>
          <a:p>
            <a:pPr algn="ctr" fontAlgn="auto">
              <a:spcAft>
                <a:spcPts val="0"/>
              </a:spcAft>
              <a:defRPr/>
            </a:pPr>
            <a:r>
              <a:rPr lang="en-US" sz="2000" dirty="0">
                <a:ea typeface="+mn-ea"/>
                <a:cs typeface="+mn-cs"/>
              </a:rPr>
              <a:t>Healthcare Excellence Canada</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Oct 8-9, 2024</a:t>
            </a:r>
          </a:p>
          <a:p>
            <a:pPr algn="ctr" fontAlgn="auto">
              <a:spcAft>
                <a:spcPts val="0"/>
              </a:spcAft>
              <a:defRPr/>
            </a:pPr>
            <a:endParaRPr lang="en-US" sz="2000" dirty="0">
              <a:ea typeface="+mn-ea"/>
              <a:cs typeface="+mn-cs"/>
            </a:endParaRPr>
          </a:p>
          <a:p>
            <a:pPr fontAlgn="auto">
              <a:spcAft>
                <a:spcPts val="0"/>
              </a:spcAft>
              <a:defRPr/>
            </a:pPr>
            <a:endParaRPr lang="en-US" sz="1800" b="1" dirty="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0C3E-35F0-364F-8A72-434C9DF76D2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B64FA468-654E-564C-B557-47D7A64F9366}"/>
              </a:ext>
            </a:extLst>
          </p:cNvPr>
          <p:cNvSpPr>
            <a:spLocks noGrp="1"/>
          </p:cNvSpPr>
          <p:nvPr>
            <p:ph idx="1"/>
          </p:nvPr>
        </p:nvSpPr>
        <p:spPr/>
        <p:txBody>
          <a:bodyPr/>
          <a:lstStyle/>
          <a:p>
            <a:pPr marL="0" indent="0">
              <a:buNone/>
            </a:pPr>
            <a:endParaRPr lang="en-US" dirty="0"/>
          </a:p>
          <a:p>
            <a:r>
              <a:rPr lang="en-US" dirty="0" err="1"/>
              <a:t>Waegemakers</a:t>
            </a:r>
            <a:r>
              <a:rPr lang="en-US" dirty="0"/>
              <a:t> Schiff and Lane, 2019</a:t>
            </a:r>
          </a:p>
          <a:p>
            <a:endParaRPr lang="en-US" dirty="0"/>
          </a:p>
          <a:p>
            <a:r>
              <a:rPr lang="en-US" dirty="0"/>
              <a:t>Advice from Brandy Payne</a:t>
            </a:r>
          </a:p>
          <a:p>
            <a:endParaRPr lang="en-US" dirty="0"/>
          </a:p>
        </p:txBody>
      </p:sp>
    </p:spTree>
    <p:extLst>
      <p:ext uri="{BB962C8B-B14F-4D97-AF65-F5344CB8AC3E}">
        <p14:creationId xmlns:p14="http://schemas.microsoft.com/office/powerpoint/2010/main" val="315579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5154-97BF-914F-89E9-9523E032D1BC}"/>
              </a:ext>
            </a:extLst>
          </p:cNvPr>
          <p:cNvSpPr>
            <a:spLocks noGrp="1"/>
          </p:cNvSpPr>
          <p:nvPr>
            <p:ph type="title"/>
          </p:nvPr>
        </p:nvSpPr>
        <p:spPr/>
        <p:txBody>
          <a:bodyPr/>
          <a:lstStyle/>
          <a:p>
            <a:r>
              <a:rPr lang="en-US" dirty="0" err="1"/>
              <a:t>Waegemakers</a:t>
            </a:r>
            <a:r>
              <a:rPr lang="en-US" dirty="0"/>
              <a:t> Schiff and Lane, 2019</a:t>
            </a:r>
          </a:p>
        </p:txBody>
      </p:sp>
      <p:pic>
        <p:nvPicPr>
          <p:cNvPr id="5" name="Content Placeholder 4" descr="A screenshot of a cell phone&#10;&#10;Description automatically generated">
            <a:extLst>
              <a:ext uri="{FF2B5EF4-FFF2-40B4-BE49-F238E27FC236}">
                <a16:creationId xmlns:a16="http://schemas.microsoft.com/office/drawing/2014/main" id="{FC4DC981-B050-7E41-A5B2-0FDAFB2F55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26624"/>
            <a:ext cx="8229600" cy="3768340"/>
          </a:xfrm>
        </p:spPr>
      </p:pic>
    </p:spTree>
    <p:extLst>
      <p:ext uri="{BB962C8B-B14F-4D97-AF65-F5344CB8AC3E}">
        <p14:creationId xmlns:p14="http://schemas.microsoft.com/office/powerpoint/2010/main" val="3744988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4F07-8B43-D6DB-0101-F01F58DB4074}"/>
              </a:ext>
            </a:extLst>
          </p:cNvPr>
          <p:cNvSpPr>
            <a:spLocks noGrp="1"/>
          </p:cNvSpPr>
          <p:nvPr>
            <p:ph type="title"/>
          </p:nvPr>
        </p:nvSpPr>
        <p:spPr/>
        <p:txBody>
          <a:bodyPr>
            <a:noAutofit/>
          </a:bodyPr>
          <a:lstStyle/>
          <a:p>
            <a:r>
              <a:rPr lang="en-US" sz="3200" dirty="0" err="1"/>
              <a:t>Waegemakers</a:t>
            </a:r>
            <a:r>
              <a:rPr lang="en-US" sz="3200" dirty="0"/>
              <a:t> Schiff and Lane, 2019 (cont’d)</a:t>
            </a:r>
          </a:p>
        </p:txBody>
      </p:sp>
      <p:sp>
        <p:nvSpPr>
          <p:cNvPr id="3" name="Content Placeholder 2">
            <a:extLst>
              <a:ext uri="{FF2B5EF4-FFF2-40B4-BE49-F238E27FC236}">
                <a16:creationId xmlns:a16="http://schemas.microsoft.com/office/drawing/2014/main" id="{86C0E0F7-32AC-DE59-AC8E-A4F2CB47F8A9}"/>
              </a:ext>
            </a:extLst>
          </p:cNvPr>
          <p:cNvSpPr>
            <a:spLocks noGrp="1"/>
          </p:cNvSpPr>
          <p:nvPr>
            <p:ph idx="1"/>
          </p:nvPr>
        </p:nvSpPr>
        <p:spPr/>
        <p:txBody>
          <a:bodyPr/>
          <a:lstStyle/>
          <a:p>
            <a:endParaRPr lang="en-US" dirty="0"/>
          </a:p>
          <a:p>
            <a:r>
              <a:rPr lang="en-US" dirty="0"/>
              <a:t>Posttraumatic Stress Disorder (PTSD) “refers to a group of symptoms that some individuals experience after overwhelming, frightening, or horrifying life experiences that exceed their capacity to cope. PTSD includes intrusive symptoms such as triggered memories or nightmares, avoidance symptoms such as social withdrawal, constriction, and emotional numbing, and symptoms of hyperarousal such as concentration problems, irritability, and constant alertness for danger.”</a:t>
            </a:r>
          </a:p>
        </p:txBody>
      </p:sp>
    </p:spTree>
    <p:extLst>
      <p:ext uri="{BB962C8B-B14F-4D97-AF65-F5344CB8AC3E}">
        <p14:creationId xmlns:p14="http://schemas.microsoft.com/office/powerpoint/2010/main" val="3317789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7C8B-5B92-FD44-A913-09D696551076}"/>
              </a:ext>
            </a:extLst>
          </p:cNvPr>
          <p:cNvSpPr>
            <a:spLocks noGrp="1"/>
          </p:cNvSpPr>
          <p:nvPr>
            <p:ph type="title"/>
          </p:nvPr>
        </p:nvSpPr>
        <p:spPr/>
        <p:txBody>
          <a:bodyPr>
            <a:noAutofit/>
          </a:bodyPr>
          <a:lstStyle/>
          <a:p>
            <a:r>
              <a:rPr lang="en-US" sz="3200" dirty="0" err="1"/>
              <a:t>Waegemakers</a:t>
            </a:r>
            <a:r>
              <a:rPr lang="en-US" sz="3200" dirty="0"/>
              <a:t> Schiff and Lane, 2019 (cont’d)</a:t>
            </a:r>
          </a:p>
        </p:txBody>
      </p:sp>
      <p:sp>
        <p:nvSpPr>
          <p:cNvPr id="3" name="Content Placeholder 2">
            <a:extLst>
              <a:ext uri="{FF2B5EF4-FFF2-40B4-BE49-F238E27FC236}">
                <a16:creationId xmlns:a16="http://schemas.microsoft.com/office/drawing/2014/main" id="{A39DE1B2-ED76-5647-8B11-6A504D0E0CC9}"/>
              </a:ext>
            </a:extLst>
          </p:cNvPr>
          <p:cNvSpPr>
            <a:spLocks noGrp="1"/>
          </p:cNvSpPr>
          <p:nvPr>
            <p:ph idx="1"/>
          </p:nvPr>
        </p:nvSpPr>
        <p:spPr/>
        <p:txBody>
          <a:bodyPr/>
          <a:lstStyle/>
          <a:p>
            <a:endParaRPr lang="en-US" dirty="0"/>
          </a:p>
          <a:p>
            <a:r>
              <a:rPr lang="en-US" dirty="0"/>
              <a:t>Researchers conducted surveys with 472 frontline workers in homelessness serving sector.</a:t>
            </a:r>
          </a:p>
          <a:p>
            <a:endParaRPr lang="en-US" dirty="0"/>
          </a:p>
          <a:p>
            <a:r>
              <a:rPr lang="en-US" dirty="0"/>
              <a:t>Across 23 organizations in Calgary and Edmonton.</a:t>
            </a:r>
          </a:p>
          <a:p>
            <a:endParaRPr lang="en-US" dirty="0"/>
          </a:p>
          <a:p>
            <a:r>
              <a:rPr lang="en-CA" dirty="0"/>
              <a:t>Study found higher rates of PTSD than among other human-services workers (including higher than police, paramedic and ER nurses).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5233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A1B1-B71B-6149-ACC3-BC174277954D}"/>
              </a:ext>
            </a:extLst>
          </p:cNvPr>
          <p:cNvSpPr>
            <a:spLocks noGrp="1"/>
          </p:cNvSpPr>
          <p:nvPr>
            <p:ph type="title"/>
          </p:nvPr>
        </p:nvSpPr>
        <p:spPr/>
        <p:txBody>
          <a:bodyPr/>
          <a:lstStyle/>
          <a:p>
            <a:r>
              <a:rPr lang="en-US" dirty="0"/>
              <a:t>Possible factors </a:t>
            </a:r>
          </a:p>
        </p:txBody>
      </p:sp>
      <p:sp>
        <p:nvSpPr>
          <p:cNvPr id="3" name="Content Placeholder 2">
            <a:extLst>
              <a:ext uri="{FF2B5EF4-FFF2-40B4-BE49-F238E27FC236}">
                <a16:creationId xmlns:a16="http://schemas.microsoft.com/office/drawing/2014/main" id="{41147665-9199-9743-9347-817AE858D83F}"/>
              </a:ext>
            </a:extLst>
          </p:cNvPr>
          <p:cNvSpPr>
            <a:spLocks noGrp="1"/>
          </p:cNvSpPr>
          <p:nvPr>
            <p:ph idx="1"/>
          </p:nvPr>
        </p:nvSpPr>
        <p:spPr/>
        <p:txBody>
          <a:bodyPr/>
          <a:lstStyle/>
          <a:p>
            <a:endParaRPr lang="en-US" dirty="0"/>
          </a:p>
          <a:p>
            <a:r>
              <a:rPr lang="en-US" dirty="0"/>
              <a:t>Considerable # of staff with lived experience (meaning that events can be triggering).</a:t>
            </a:r>
          </a:p>
          <a:p>
            <a:endParaRPr lang="en-US" dirty="0"/>
          </a:p>
          <a:p>
            <a:r>
              <a:rPr lang="en-US" dirty="0"/>
              <a:t>“Porous personalities”</a:t>
            </a:r>
          </a:p>
          <a:p>
            <a:endParaRPr lang="en-US" dirty="0"/>
          </a:p>
          <a:p>
            <a:r>
              <a:rPr lang="en-US" dirty="0"/>
              <a:t>Lots of time with the same client (day after day).</a:t>
            </a:r>
          </a:p>
          <a:p>
            <a:endParaRPr lang="en-US" dirty="0"/>
          </a:p>
        </p:txBody>
      </p:sp>
    </p:spTree>
    <p:extLst>
      <p:ext uri="{BB962C8B-B14F-4D97-AF65-F5344CB8AC3E}">
        <p14:creationId xmlns:p14="http://schemas.microsoft.com/office/powerpoint/2010/main" val="3236204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F3A0-D061-7044-A2D3-46A3D53A9AD6}"/>
              </a:ext>
            </a:extLst>
          </p:cNvPr>
          <p:cNvSpPr>
            <a:spLocks noGrp="1"/>
          </p:cNvSpPr>
          <p:nvPr>
            <p:ph type="title"/>
          </p:nvPr>
        </p:nvSpPr>
        <p:spPr/>
        <p:txBody>
          <a:bodyPr/>
          <a:lstStyle/>
          <a:p>
            <a:r>
              <a:rPr lang="en-US" dirty="0"/>
              <a:t>Possible factors (cont’d) </a:t>
            </a:r>
          </a:p>
        </p:txBody>
      </p:sp>
      <p:sp>
        <p:nvSpPr>
          <p:cNvPr id="3" name="Content Placeholder 2">
            <a:extLst>
              <a:ext uri="{FF2B5EF4-FFF2-40B4-BE49-F238E27FC236}">
                <a16:creationId xmlns:a16="http://schemas.microsoft.com/office/drawing/2014/main" id="{8C9EDE0A-F7EF-EA44-8696-ED8AB8538960}"/>
              </a:ext>
            </a:extLst>
          </p:cNvPr>
          <p:cNvSpPr>
            <a:spLocks noGrp="1"/>
          </p:cNvSpPr>
          <p:nvPr>
            <p:ph idx="1"/>
          </p:nvPr>
        </p:nvSpPr>
        <p:spPr/>
        <p:txBody>
          <a:bodyPr/>
          <a:lstStyle/>
          <a:p>
            <a:pPr marL="0" indent="0">
              <a:buNone/>
            </a:pPr>
            <a:endParaRPr lang="en-US" dirty="0"/>
          </a:p>
          <a:p>
            <a:r>
              <a:rPr lang="en-US" dirty="0"/>
              <a:t>Staff working multiple jobs (and long hours).</a:t>
            </a:r>
          </a:p>
          <a:p>
            <a:endParaRPr lang="en-US" dirty="0"/>
          </a:p>
          <a:p>
            <a:r>
              <a:rPr lang="en-US" dirty="0"/>
              <a:t>Inadequate work-leisure balance (e.g., weekend and vacation time).</a:t>
            </a:r>
          </a:p>
          <a:p>
            <a:endParaRPr lang="en-US" dirty="0"/>
          </a:p>
          <a:p>
            <a:r>
              <a:rPr lang="en-US" dirty="0"/>
              <a:t>Feeling helpless (in part due to insufficient housing).</a:t>
            </a:r>
          </a:p>
          <a:p>
            <a:endParaRPr lang="en-US" dirty="0"/>
          </a:p>
          <a:p>
            <a:endParaRPr lang="en-US" dirty="0"/>
          </a:p>
        </p:txBody>
      </p:sp>
    </p:spTree>
    <p:extLst>
      <p:ext uri="{BB962C8B-B14F-4D97-AF65-F5344CB8AC3E}">
        <p14:creationId xmlns:p14="http://schemas.microsoft.com/office/powerpoint/2010/main" val="456671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315A-F749-A147-A99D-F74BF402DE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364234-413A-7348-88CE-300D4E4EA3D8}"/>
              </a:ext>
            </a:extLst>
          </p:cNvPr>
          <p:cNvSpPr>
            <a:spLocks noGrp="1"/>
          </p:cNvSpPr>
          <p:nvPr>
            <p:ph idx="1"/>
          </p:nvPr>
        </p:nvSpPr>
        <p:spPr/>
        <p:txBody>
          <a:bodyPr/>
          <a:lstStyle/>
          <a:p>
            <a:endParaRPr lang="en-US" dirty="0"/>
          </a:p>
          <a:p>
            <a:pPr marL="0" indent="0">
              <a:buNone/>
            </a:pPr>
            <a:endParaRPr lang="en-US" dirty="0"/>
          </a:p>
          <a:p>
            <a:pPr marL="0" indent="0" algn="ctr">
              <a:buNone/>
            </a:pPr>
            <a:r>
              <a:rPr lang="en-US" sz="3200" dirty="0"/>
              <a:t>So…what can be done to addressed this? </a:t>
            </a:r>
          </a:p>
        </p:txBody>
      </p:sp>
    </p:spTree>
    <p:extLst>
      <p:ext uri="{BB962C8B-B14F-4D97-AF65-F5344CB8AC3E}">
        <p14:creationId xmlns:p14="http://schemas.microsoft.com/office/powerpoint/2010/main" val="3419121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630BE-8731-5648-AE45-349CB64DB78A}"/>
              </a:ext>
            </a:extLst>
          </p:cNvPr>
          <p:cNvSpPr>
            <a:spLocks noGrp="1"/>
          </p:cNvSpPr>
          <p:nvPr>
            <p:ph type="title"/>
          </p:nvPr>
        </p:nvSpPr>
        <p:spPr/>
        <p:txBody>
          <a:bodyPr>
            <a:noAutofit/>
          </a:bodyPr>
          <a:lstStyle/>
          <a:p>
            <a:r>
              <a:rPr lang="en-US" sz="2800" dirty="0"/>
              <a:t>Brandy Payne, Workplace Mental Health Consultant</a:t>
            </a:r>
          </a:p>
        </p:txBody>
      </p:sp>
      <p:pic>
        <p:nvPicPr>
          <p:cNvPr id="5" name="Content Placeholder 4" descr="A screenshot of a person&#10;&#10;Description automatically generated">
            <a:extLst>
              <a:ext uri="{FF2B5EF4-FFF2-40B4-BE49-F238E27FC236}">
                <a16:creationId xmlns:a16="http://schemas.microsoft.com/office/drawing/2014/main" id="{95A8EF24-156A-FD49-8970-F3C26980A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8115" y="1600200"/>
            <a:ext cx="6427770" cy="4421188"/>
          </a:xfrm>
        </p:spPr>
      </p:pic>
    </p:spTree>
    <p:extLst>
      <p:ext uri="{BB962C8B-B14F-4D97-AF65-F5344CB8AC3E}">
        <p14:creationId xmlns:p14="http://schemas.microsoft.com/office/powerpoint/2010/main" val="213185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651A-C5FD-0A4A-9DB9-FE45D7E8096C}"/>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C3FF96C7-DEB5-D447-AC55-055F431D8C2A}"/>
              </a:ext>
            </a:extLst>
          </p:cNvPr>
          <p:cNvSpPr>
            <a:spLocks noGrp="1"/>
          </p:cNvSpPr>
          <p:nvPr>
            <p:ph idx="1"/>
          </p:nvPr>
        </p:nvSpPr>
        <p:spPr/>
        <p:txBody>
          <a:bodyPr/>
          <a:lstStyle/>
          <a:p>
            <a:pPr marL="0" indent="0">
              <a:buNone/>
            </a:pPr>
            <a:endParaRPr lang="en-US" dirty="0"/>
          </a:p>
          <a:p>
            <a:pPr marL="0" indent="0">
              <a:buNone/>
            </a:pPr>
            <a:r>
              <a:rPr lang="en-US" b="1" dirty="0"/>
              <a:t>1. </a:t>
            </a:r>
            <a:r>
              <a:rPr lang="en-CA" b="1" dirty="0"/>
              <a:t>Talk about it.</a:t>
            </a:r>
          </a:p>
          <a:p>
            <a:pPr marL="0" indent="0">
              <a:buNone/>
            </a:pPr>
            <a:endParaRPr lang="en-CA" dirty="0"/>
          </a:p>
          <a:p>
            <a:r>
              <a:rPr lang="en-CA" dirty="0"/>
              <a:t>Talk about the fact that trauma in this sector is the norm, not the exception (and that it needs the right kind of support).</a:t>
            </a:r>
          </a:p>
          <a:p>
            <a:endParaRPr lang="en-CA" dirty="0"/>
          </a:p>
          <a:p>
            <a:r>
              <a:rPr lang="en-CA" dirty="0"/>
              <a:t>Talk about the research. </a:t>
            </a:r>
          </a:p>
          <a:p>
            <a:endParaRPr lang="en-US" dirty="0"/>
          </a:p>
        </p:txBody>
      </p:sp>
    </p:spTree>
    <p:extLst>
      <p:ext uri="{BB962C8B-B14F-4D97-AF65-F5344CB8AC3E}">
        <p14:creationId xmlns:p14="http://schemas.microsoft.com/office/powerpoint/2010/main" val="243874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F6FF-EFAA-3F47-AB8E-960E0718A77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4F1A5C6-7721-8B44-9350-4A8970D8AF3A}"/>
              </a:ext>
            </a:extLst>
          </p:cNvPr>
          <p:cNvSpPr>
            <a:spLocks noGrp="1"/>
          </p:cNvSpPr>
          <p:nvPr>
            <p:ph idx="1"/>
          </p:nvPr>
        </p:nvSpPr>
        <p:spPr/>
        <p:txBody>
          <a:bodyPr/>
          <a:lstStyle/>
          <a:p>
            <a:endParaRPr lang="en-US" dirty="0"/>
          </a:p>
          <a:p>
            <a:r>
              <a:rPr lang="en-US" dirty="0"/>
              <a:t>Nichols &amp; </a:t>
            </a:r>
            <a:r>
              <a:rPr lang="en-US" dirty="0" err="1"/>
              <a:t>Doberstein</a:t>
            </a:r>
            <a:r>
              <a:rPr lang="en-US" dirty="0"/>
              <a:t> 2016</a:t>
            </a:r>
          </a:p>
          <a:p>
            <a:endParaRPr lang="en-US" dirty="0"/>
          </a:p>
          <a:p>
            <a:r>
              <a:rPr lang="en-US" dirty="0" err="1"/>
              <a:t>Doberstein</a:t>
            </a:r>
            <a:r>
              <a:rPr lang="en-US" dirty="0"/>
              <a:t> 2016</a:t>
            </a:r>
          </a:p>
          <a:p>
            <a:endParaRPr lang="en-US" dirty="0"/>
          </a:p>
          <a:p>
            <a:r>
              <a:rPr lang="en-US" dirty="0"/>
              <a:t>Calgary</a:t>
            </a:r>
          </a:p>
          <a:p>
            <a:pPr marL="0" indent="0">
              <a:buNone/>
            </a:pPr>
            <a:endParaRPr lang="en-US" dirty="0"/>
          </a:p>
        </p:txBody>
      </p:sp>
    </p:spTree>
    <p:extLst>
      <p:ext uri="{BB962C8B-B14F-4D97-AF65-F5344CB8AC3E}">
        <p14:creationId xmlns:p14="http://schemas.microsoft.com/office/powerpoint/2010/main" val="109537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62AA5-49B5-914C-AFE0-C2DCD9E580ED}"/>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03C0AD13-DD0D-7949-8240-8E645FB0C250}"/>
              </a:ext>
            </a:extLst>
          </p:cNvPr>
          <p:cNvSpPr>
            <a:spLocks noGrp="1"/>
          </p:cNvSpPr>
          <p:nvPr>
            <p:ph idx="1"/>
          </p:nvPr>
        </p:nvSpPr>
        <p:spPr/>
        <p:txBody>
          <a:bodyPr/>
          <a:lstStyle/>
          <a:p>
            <a:pPr marL="0" indent="0">
              <a:buNone/>
            </a:pPr>
            <a:endParaRPr lang="en-US" dirty="0"/>
          </a:p>
          <a:p>
            <a:r>
              <a:rPr lang="en-US" dirty="0"/>
              <a:t>Normalize it. </a:t>
            </a:r>
          </a:p>
          <a:p>
            <a:pPr marL="0" indent="0">
              <a:buNone/>
            </a:pPr>
            <a:endParaRPr lang="en-US" dirty="0"/>
          </a:p>
          <a:p>
            <a:r>
              <a:rPr lang="en-US" dirty="0"/>
              <a:t>And normalize the fact that prevention and support is essential.</a:t>
            </a:r>
          </a:p>
          <a:p>
            <a:pPr marL="0" indent="0">
              <a:buNone/>
            </a:pPr>
            <a:endParaRPr lang="en-US" dirty="0"/>
          </a:p>
          <a:p>
            <a:r>
              <a:rPr lang="en-US" dirty="0"/>
              <a:t>Talk about it like the risk of physical injury in professional sports.</a:t>
            </a:r>
          </a:p>
          <a:p>
            <a:endParaRPr lang="en-US" dirty="0"/>
          </a:p>
          <a:p>
            <a:endParaRPr lang="en-US" dirty="0"/>
          </a:p>
        </p:txBody>
      </p:sp>
    </p:spTree>
    <p:extLst>
      <p:ext uri="{BB962C8B-B14F-4D97-AF65-F5344CB8AC3E}">
        <p14:creationId xmlns:p14="http://schemas.microsoft.com/office/powerpoint/2010/main" val="2223781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F283-26D1-5F49-A320-E0A527407F6C}"/>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73D3AEF8-2999-B34F-95C1-1619336E5421}"/>
              </a:ext>
            </a:extLst>
          </p:cNvPr>
          <p:cNvSpPr>
            <a:spLocks noGrp="1"/>
          </p:cNvSpPr>
          <p:nvPr>
            <p:ph idx="1"/>
          </p:nvPr>
        </p:nvSpPr>
        <p:spPr/>
        <p:txBody>
          <a:bodyPr/>
          <a:lstStyle/>
          <a:p>
            <a:pPr marL="0" indent="0">
              <a:buNone/>
            </a:pPr>
            <a:endParaRPr lang="en-US" dirty="0"/>
          </a:p>
          <a:p>
            <a:pPr marL="0" indent="0">
              <a:buNone/>
            </a:pPr>
            <a:r>
              <a:rPr lang="en-US" b="1" dirty="0"/>
              <a:t>2. Create awareness of existing supports</a:t>
            </a:r>
          </a:p>
          <a:p>
            <a:pPr marL="0" indent="0">
              <a:buNone/>
            </a:pPr>
            <a:endParaRPr lang="en-US" dirty="0"/>
          </a:p>
          <a:p>
            <a:r>
              <a:rPr lang="en-US" dirty="0"/>
              <a:t>Does your organization have extended benefits plans (including psychological supports and Employee Assistance Programs)?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64668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6A19-8F63-B948-92AC-D94B68494872}"/>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006CF8AF-E0CC-124D-8481-0B2D4F401A2E}"/>
              </a:ext>
            </a:extLst>
          </p:cNvPr>
          <p:cNvSpPr>
            <a:spLocks noGrp="1"/>
          </p:cNvSpPr>
          <p:nvPr>
            <p:ph idx="1"/>
          </p:nvPr>
        </p:nvSpPr>
        <p:spPr/>
        <p:txBody>
          <a:bodyPr/>
          <a:lstStyle/>
          <a:p>
            <a:endParaRPr lang="en-US" dirty="0"/>
          </a:p>
          <a:p>
            <a:r>
              <a:rPr lang="en-US" dirty="0"/>
              <a:t>Does your organization have Sick Days, Personal Days, Return to work policies for short-term or long-term disability. </a:t>
            </a:r>
          </a:p>
          <a:p>
            <a:endParaRPr lang="en-US" dirty="0"/>
          </a:p>
          <a:p>
            <a:r>
              <a:rPr lang="en-US" dirty="0"/>
              <a:t>Does your organization have workplace accommodations for mental health concerns (we often offer modified duties for physical injuries - do you have something for mental injuries?)</a:t>
            </a:r>
          </a:p>
        </p:txBody>
      </p:sp>
    </p:spTree>
    <p:extLst>
      <p:ext uri="{BB962C8B-B14F-4D97-AF65-F5344CB8AC3E}">
        <p14:creationId xmlns:p14="http://schemas.microsoft.com/office/powerpoint/2010/main" val="2831441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62C7-34F6-B04B-ABE8-390504CD9A4C}"/>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4D6D5398-BCE7-194F-BDF4-0A800A818E0A}"/>
              </a:ext>
            </a:extLst>
          </p:cNvPr>
          <p:cNvSpPr>
            <a:spLocks noGrp="1"/>
          </p:cNvSpPr>
          <p:nvPr>
            <p:ph idx="1"/>
          </p:nvPr>
        </p:nvSpPr>
        <p:spPr/>
        <p:txBody>
          <a:bodyPr/>
          <a:lstStyle/>
          <a:p>
            <a:pPr marL="0" indent="0">
              <a:buNone/>
            </a:pPr>
            <a:endParaRPr lang="en-US" dirty="0"/>
          </a:p>
          <a:p>
            <a:r>
              <a:rPr lang="en-US" dirty="0"/>
              <a:t>If you have such supports, make sure staff know about them and track their usage (many employers don’t track their use).</a:t>
            </a:r>
          </a:p>
          <a:p>
            <a:pPr marL="0" indent="0">
              <a:buNone/>
            </a:pPr>
            <a:endParaRPr lang="en-US" dirty="0"/>
          </a:p>
          <a:p>
            <a:r>
              <a:rPr lang="en-US" dirty="0"/>
              <a:t>For example, are your employees calling your EAP program? Your benefit provider can tell you all of this.</a:t>
            </a:r>
          </a:p>
          <a:p>
            <a:endParaRPr lang="en-US" dirty="0"/>
          </a:p>
          <a:p>
            <a:endParaRPr lang="en-US" dirty="0"/>
          </a:p>
        </p:txBody>
      </p:sp>
    </p:spTree>
    <p:extLst>
      <p:ext uri="{BB962C8B-B14F-4D97-AF65-F5344CB8AC3E}">
        <p14:creationId xmlns:p14="http://schemas.microsoft.com/office/powerpoint/2010/main" val="3735024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439F-FAC1-F34A-B317-D99DFD904B1A}"/>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4658F27D-FE82-6944-B97B-01BB23E17709}"/>
              </a:ext>
            </a:extLst>
          </p:cNvPr>
          <p:cNvSpPr>
            <a:spLocks noGrp="1"/>
          </p:cNvSpPr>
          <p:nvPr>
            <p:ph idx="1"/>
          </p:nvPr>
        </p:nvSpPr>
        <p:spPr/>
        <p:txBody>
          <a:bodyPr/>
          <a:lstStyle/>
          <a:p>
            <a:endParaRPr lang="en-US" dirty="0"/>
          </a:p>
          <a:p>
            <a:pPr marL="0" indent="0">
              <a:buNone/>
            </a:pPr>
            <a:r>
              <a:rPr lang="en-US" b="1" dirty="0"/>
              <a:t>3. Create </a:t>
            </a:r>
            <a:r>
              <a:rPr lang="en-US" b="1" dirty="0" err="1"/>
              <a:t>awarenesss</a:t>
            </a:r>
            <a:r>
              <a:rPr lang="en-US" b="1" dirty="0"/>
              <a:t> of EAP</a:t>
            </a:r>
          </a:p>
          <a:p>
            <a:pPr marL="0" indent="0">
              <a:buNone/>
            </a:pPr>
            <a:endParaRPr lang="en-US" dirty="0"/>
          </a:p>
          <a:p>
            <a:r>
              <a:rPr lang="en-US" dirty="0"/>
              <a:t>Employee Assistance Program (EAP) provides telehealth for mental health challenges and stress. </a:t>
            </a:r>
          </a:p>
          <a:p>
            <a:endParaRPr lang="en-US" dirty="0"/>
          </a:p>
          <a:p>
            <a:r>
              <a:rPr lang="en-US" dirty="0"/>
              <a:t>EAP is typically done via telephone.</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34221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FCEC-4791-1741-B799-3039A2FBB927}"/>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87A4FE3D-3DB7-7D4A-9D75-50A61727D3E5}"/>
              </a:ext>
            </a:extLst>
          </p:cNvPr>
          <p:cNvSpPr>
            <a:spLocks noGrp="1"/>
          </p:cNvSpPr>
          <p:nvPr>
            <p:ph idx="1"/>
          </p:nvPr>
        </p:nvSpPr>
        <p:spPr/>
        <p:txBody>
          <a:bodyPr/>
          <a:lstStyle/>
          <a:p>
            <a:endParaRPr lang="en-US" dirty="0"/>
          </a:p>
          <a:p>
            <a:r>
              <a:rPr lang="en-US" dirty="0"/>
              <a:t>Most extended benefits plans include an EAP, but many of them are underused.</a:t>
            </a:r>
          </a:p>
          <a:p>
            <a:endParaRPr lang="en-US" dirty="0"/>
          </a:p>
          <a:p>
            <a:r>
              <a:rPr lang="en-US" dirty="0"/>
              <a:t>Some have people trained in trauma support. </a:t>
            </a:r>
          </a:p>
          <a:p>
            <a:endParaRPr lang="en-US" dirty="0"/>
          </a:p>
          <a:p>
            <a:r>
              <a:rPr lang="en-US" dirty="0"/>
              <a:t>It’s important to emphasize that EAP is indeed confidential (it doesn’t name names). </a:t>
            </a: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149740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82BD-6CFB-E74D-B706-2E29FA626909}"/>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613A77BE-E6A5-C544-A548-0433F19C5D15}"/>
              </a:ext>
            </a:extLst>
          </p:cNvPr>
          <p:cNvSpPr>
            <a:spLocks noGrp="1"/>
          </p:cNvSpPr>
          <p:nvPr>
            <p:ph idx="1"/>
          </p:nvPr>
        </p:nvSpPr>
        <p:spPr/>
        <p:txBody>
          <a:bodyPr/>
          <a:lstStyle/>
          <a:p>
            <a:endParaRPr lang="en-US" dirty="0"/>
          </a:p>
          <a:p>
            <a:r>
              <a:rPr lang="en-US" dirty="0"/>
              <a:t>Check the hours of your individual provider, and share that with staff. </a:t>
            </a:r>
          </a:p>
          <a:p>
            <a:pPr marL="0" indent="0">
              <a:buNone/>
            </a:pPr>
            <a:endParaRPr lang="en-US" dirty="0"/>
          </a:p>
          <a:p>
            <a:r>
              <a:rPr lang="en-US" dirty="0"/>
              <a:t>Have someone from your leadership team call the number and find out what the process is like for staff who call, so that you can communicate it. </a:t>
            </a:r>
          </a:p>
          <a:p>
            <a:endParaRPr lang="en-US" dirty="0"/>
          </a:p>
          <a:p>
            <a:endParaRPr lang="en-US" dirty="0"/>
          </a:p>
        </p:txBody>
      </p:sp>
    </p:spTree>
    <p:extLst>
      <p:ext uri="{BB962C8B-B14F-4D97-AF65-F5344CB8AC3E}">
        <p14:creationId xmlns:p14="http://schemas.microsoft.com/office/powerpoint/2010/main" val="1357942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630A-AC71-8B4F-A819-E0A3DF9C6611}"/>
              </a:ext>
            </a:extLst>
          </p:cNvPr>
          <p:cNvSpPr>
            <a:spLocks noGrp="1"/>
          </p:cNvSpPr>
          <p:nvPr>
            <p:ph type="title"/>
          </p:nvPr>
        </p:nvSpPr>
        <p:spPr/>
        <p:txBody>
          <a:bodyPr>
            <a:normAutofit fontScale="90000"/>
          </a:bodyPr>
          <a:lstStyle/>
          <a:p>
            <a:r>
              <a:rPr lang="en-US" dirty="0"/>
              <a:t>Brandy Payne, Workplace Mental Health Consultant (cont’d)</a:t>
            </a:r>
          </a:p>
        </p:txBody>
      </p:sp>
      <p:sp>
        <p:nvSpPr>
          <p:cNvPr id="3" name="Content Placeholder 2">
            <a:extLst>
              <a:ext uri="{FF2B5EF4-FFF2-40B4-BE49-F238E27FC236}">
                <a16:creationId xmlns:a16="http://schemas.microsoft.com/office/drawing/2014/main" id="{BB28DE29-76F1-D44C-88FE-02D98B6E6A98}"/>
              </a:ext>
            </a:extLst>
          </p:cNvPr>
          <p:cNvSpPr>
            <a:spLocks noGrp="1"/>
          </p:cNvSpPr>
          <p:nvPr>
            <p:ph idx="1"/>
          </p:nvPr>
        </p:nvSpPr>
        <p:spPr/>
        <p:txBody>
          <a:bodyPr/>
          <a:lstStyle/>
          <a:p>
            <a:endParaRPr lang="en-US" dirty="0"/>
          </a:p>
          <a:p>
            <a:r>
              <a:rPr lang="en-US" dirty="0"/>
              <a:t>Maybe bump up your EAP.</a:t>
            </a:r>
          </a:p>
          <a:p>
            <a:pPr marL="0" indent="0">
              <a:buNone/>
            </a:pPr>
            <a:endParaRPr lang="en-US" dirty="0"/>
          </a:p>
          <a:p>
            <a:r>
              <a:rPr lang="en-US" dirty="0"/>
              <a:t>See if you can add access to a Trauma Specialist to your EAP - a number of providers have added this as an option and it may be worth the added investment to ensure your team has the support they need.</a:t>
            </a:r>
          </a:p>
          <a:p>
            <a:endParaRPr lang="en-US" dirty="0"/>
          </a:p>
          <a:p>
            <a:endParaRPr lang="en-US" dirty="0"/>
          </a:p>
        </p:txBody>
      </p:sp>
    </p:spTree>
    <p:extLst>
      <p:ext uri="{BB962C8B-B14F-4D97-AF65-F5344CB8AC3E}">
        <p14:creationId xmlns:p14="http://schemas.microsoft.com/office/powerpoint/2010/main" val="1298947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E16D-0901-E242-9230-DB2300D7D103}"/>
              </a:ext>
            </a:extLst>
          </p:cNvPr>
          <p:cNvSpPr>
            <a:spLocks noGrp="1"/>
          </p:cNvSpPr>
          <p:nvPr>
            <p:ph type="title"/>
          </p:nvPr>
        </p:nvSpPr>
        <p:spPr/>
        <p:txBody>
          <a:bodyPr/>
          <a:lstStyle/>
          <a:p>
            <a:r>
              <a:rPr lang="en-US" dirty="0"/>
              <a:t>Other considerations</a:t>
            </a:r>
          </a:p>
        </p:txBody>
      </p:sp>
      <p:sp>
        <p:nvSpPr>
          <p:cNvPr id="3" name="Content Placeholder 2">
            <a:extLst>
              <a:ext uri="{FF2B5EF4-FFF2-40B4-BE49-F238E27FC236}">
                <a16:creationId xmlns:a16="http://schemas.microsoft.com/office/drawing/2014/main" id="{C4F04583-3812-D045-A8FB-B5C2D673F37D}"/>
              </a:ext>
            </a:extLst>
          </p:cNvPr>
          <p:cNvSpPr>
            <a:spLocks noGrp="1"/>
          </p:cNvSpPr>
          <p:nvPr>
            <p:ph idx="1"/>
          </p:nvPr>
        </p:nvSpPr>
        <p:spPr/>
        <p:txBody>
          <a:bodyPr/>
          <a:lstStyle/>
          <a:p>
            <a:endParaRPr lang="en-US" dirty="0"/>
          </a:p>
          <a:p>
            <a:r>
              <a:rPr lang="en-US" dirty="0"/>
              <a:t>Have paid sick days (basic employment standards don’t require paid sick days).</a:t>
            </a:r>
          </a:p>
          <a:p>
            <a:endParaRPr lang="en-US" dirty="0"/>
          </a:p>
          <a:p>
            <a:r>
              <a:rPr lang="en-US" dirty="0"/>
              <a:t>Maintain adequate staffing levels.</a:t>
            </a:r>
          </a:p>
          <a:p>
            <a:endParaRPr lang="en-US" dirty="0"/>
          </a:p>
          <a:p>
            <a:r>
              <a:rPr lang="en-US" dirty="0"/>
              <a:t>Promote wellness (e.g., gym).</a:t>
            </a:r>
          </a:p>
          <a:p>
            <a:endParaRPr lang="en-US" dirty="0"/>
          </a:p>
          <a:p>
            <a:r>
              <a:rPr lang="en-US" dirty="0"/>
              <a:t>Adequate training.</a:t>
            </a:r>
          </a:p>
        </p:txBody>
      </p:sp>
    </p:spTree>
    <p:extLst>
      <p:ext uri="{BB962C8B-B14F-4D97-AF65-F5344CB8AC3E}">
        <p14:creationId xmlns:p14="http://schemas.microsoft.com/office/powerpoint/2010/main" val="1944451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F203-F96B-D145-A9F4-6C2E32524C34}"/>
              </a:ext>
            </a:extLst>
          </p:cNvPr>
          <p:cNvSpPr>
            <a:spLocks noGrp="1"/>
          </p:cNvSpPr>
          <p:nvPr>
            <p:ph type="title"/>
          </p:nvPr>
        </p:nvSpPr>
        <p:spPr/>
        <p:txBody>
          <a:bodyPr/>
          <a:lstStyle/>
          <a:p>
            <a:r>
              <a:rPr lang="en-US" dirty="0"/>
              <a:t>End of Module</a:t>
            </a:r>
          </a:p>
        </p:txBody>
      </p:sp>
      <p:sp>
        <p:nvSpPr>
          <p:cNvPr id="3" name="Content Placeholder 2">
            <a:extLst>
              <a:ext uri="{FF2B5EF4-FFF2-40B4-BE49-F238E27FC236}">
                <a16:creationId xmlns:a16="http://schemas.microsoft.com/office/drawing/2014/main" id="{88E35DB3-33EE-4E4A-AD81-8D3A471E9B0A}"/>
              </a:ext>
            </a:extLst>
          </p:cNvPr>
          <p:cNvSpPr>
            <a:spLocks noGrp="1"/>
          </p:cNvSpPr>
          <p:nvPr>
            <p:ph idx="1"/>
          </p:nvPr>
        </p:nvSpPr>
        <p:spPr/>
        <p:txBody>
          <a:bodyPr/>
          <a:lstStyle/>
          <a:p>
            <a:endParaRPr lang="en-US" dirty="0"/>
          </a:p>
          <a:p>
            <a:r>
              <a:rPr lang="en-US" dirty="0"/>
              <a:t>We’ve covered a lot of ground here.</a:t>
            </a:r>
          </a:p>
          <a:p>
            <a:endParaRPr lang="en-US" dirty="0"/>
          </a:p>
          <a:p>
            <a:r>
              <a:rPr lang="en-US" dirty="0"/>
              <a:t>What’s </a:t>
            </a:r>
            <a:r>
              <a:rPr lang="en-US"/>
              <a:t>on your mind?</a:t>
            </a:r>
          </a:p>
        </p:txBody>
      </p:sp>
    </p:spTree>
    <p:extLst>
      <p:ext uri="{BB962C8B-B14F-4D97-AF65-F5344CB8AC3E}">
        <p14:creationId xmlns:p14="http://schemas.microsoft.com/office/powerpoint/2010/main" val="1145727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B5474-35BD-4547-ACC0-2F24057011F1}"/>
              </a:ext>
            </a:extLst>
          </p:cNvPr>
          <p:cNvSpPr>
            <a:spLocks noGrp="1"/>
          </p:cNvSpPr>
          <p:nvPr>
            <p:ph type="title"/>
          </p:nvPr>
        </p:nvSpPr>
        <p:spPr/>
        <p:txBody>
          <a:bodyPr/>
          <a:lstStyle/>
          <a:p>
            <a:r>
              <a:rPr lang="en-US" dirty="0"/>
              <a:t>Nichols &amp; </a:t>
            </a:r>
            <a:r>
              <a:rPr lang="en-US" dirty="0" err="1"/>
              <a:t>Doberstein</a:t>
            </a:r>
            <a:r>
              <a:rPr lang="en-US" dirty="0"/>
              <a:t> 2016</a:t>
            </a:r>
          </a:p>
        </p:txBody>
      </p:sp>
      <p:pic>
        <p:nvPicPr>
          <p:cNvPr id="5" name="Content Placeholder 4" descr="A close up of a logo&#10;&#10;Description automatically generated">
            <a:extLst>
              <a:ext uri="{FF2B5EF4-FFF2-40B4-BE49-F238E27FC236}">
                <a16:creationId xmlns:a16="http://schemas.microsoft.com/office/drawing/2014/main" id="{AD8F5EE2-FC2A-6443-B136-0361B77380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8076" y="1600200"/>
            <a:ext cx="4847848" cy="4421188"/>
          </a:xfrm>
        </p:spPr>
      </p:pic>
    </p:spTree>
    <p:extLst>
      <p:ext uri="{BB962C8B-B14F-4D97-AF65-F5344CB8AC3E}">
        <p14:creationId xmlns:p14="http://schemas.microsoft.com/office/powerpoint/2010/main" val="2953726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nvPr>
        </p:nvSpPr>
        <p:spPr/>
        <p:txBody>
          <a:bodyPr/>
          <a:lstStyle/>
          <a:p>
            <a:pPr algn="ctr" fontAlgn="auto">
              <a:spcAft>
                <a:spcPts val="0"/>
              </a:spcAft>
              <a:defRPr/>
            </a:pPr>
            <a:br>
              <a:rPr lang="en-US" dirty="0">
                <a:ea typeface="+mj-ea"/>
                <a:cs typeface="+mj-cs"/>
              </a:rPr>
            </a:br>
            <a:br>
              <a:rPr lang="en-US" dirty="0">
                <a:ea typeface="+mj-ea"/>
                <a:cs typeface="+mj-cs"/>
              </a:rPr>
            </a:br>
            <a:br>
              <a:rPr lang="en-US" dirty="0">
                <a:ea typeface="+mj-ea"/>
                <a:cs typeface="+mj-cs"/>
              </a:rPr>
            </a:br>
            <a:r>
              <a:rPr lang="en-US" dirty="0"/>
              <a:t>harm reduction</a:t>
            </a:r>
            <a:endParaRPr lang="en-US"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nvPr>
        </p:nvSpPr>
        <p:spPr>
          <a:xfrm>
            <a:off x="685800" y="3505200"/>
            <a:ext cx="7630616" cy="2804120"/>
          </a:xfrm>
        </p:spPr>
        <p:txBody>
          <a:bodyPr rtlCol="0">
            <a:normAutofit lnSpcReduction="10000"/>
          </a:bodyPr>
          <a:lstStyle/>
          <a:p>
            <a:pPr algn="ctr" fontAlgn="auto">
              <a:spcAft>
                <a:spcPts val="0"/>
              </a:spcAft>
              <a:defRPr/>
            </a:pPr>
            <a:r>
              <a:rPr lang="en-US" sz="2000" b="1" dirty="0">
                <a:ea typeface="+mn-ea"/>
                <a:cs typeface="+mn-cs"/>
              </a:rPr>
              <a:t>By Nick </a:t>
            </a:r>
            <a:r>
              <a:rPr lang="en-US" sz="2000" b="1" dirty="0" err="1">
                <a:ea typeface="+mn-ea"/>
                <a:cs typeface="+mn-cs"/>
              </a:rPr>
              <a:t>Falvo</a:t>
            </a:r>
            <a:r>
              <a:rPr lang="en-US" sz="2000" b="1" dirty="0">
                <a:ea typeface="+mn-ea"/>
                <a:cs typeface="+mn-cs"/>
              </a:rPr>
              <a:t>, PhD</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Homelessness 101</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Prepared for </a:t>
            </a:r>
          </a:p>
          <a:p>
            <a:pPr algn="ctr" fontAlgn="auto">
              <a:spcAft>
                <a:spcPts val="0"/>
              </a:spcAft>
              <a:defRPr/>
            </a:pPr>
            <a:r>
              <a:rPr lang="en-US" sz="2000" dirty="0">
                <a:ea typeface="+mn-ea"/>
                <a:cs typeface="+mn-cs"/>
              </a:rPr>
              <a:t>Healthcare Excellence Canada</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Oct 8-9, 2024</a:t>
            </a:r>
          </a:p>
          <a:p>
            <a:pPr algn="ctr" fontAlgn="auto">
              <a:spcAft>
                <a:spcPts val="0"/>
              </a:spcAft>
              <a:defRPr/>
            </a:pPr>
            <a:endParaRPr lang="en-US" sz="2000" dirty="0">
              <a:ea typeface="+mn-ea"/>
              <a:cs typeface="+mn-cs"/>
            </a:endParaRPr>
          </a:p>
          <a:p>
            <a:pPr fontAlgn="auto">
              <a:spcAft>
                <a:spcPts val="0"/>
              </a:spcAft>
              <a:defRPr/>
            </a:pPr>
            <a:endParaRPr lang="en-US" sz="1800" b="1" dirty="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8CBC-5DC2-4E48-9904-383D93406E2C}"/>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8FF33FE-0E25-074E-B184-50C81018C9E5}"/>
              </a:ext>
            </a:extLst>
          </p:cNvPr>
          <p:cNvSpPr>
            <a:spLocks noGrp="1"/>
          </p:cNvSpPr>
          <p:nvPr>
            <p:ph sz="half" idx="1"/>
          </p:nvPr>
        </p:nvSpPr>
        <p:spPr/>
        <p:txBody>
          <a:bodyPr/>
          <a:lstStyle/>
          <a:p>
            <a:r>
              <a:rPr lang="en-US" dirty="0"/>
              <a:t>Definition</a:t>
            </a:r>
          </a:p>
          <a:p>
            <a:endParaRPr lang="en-US" dirty="0"/>
          </a:p>
          <a:p>
            <a:r>
              <a:rPr lang="en-US" dirty="0"/>
              <a:t>Trauma</a:t>
            </a:r>
          </a:p>
          <a:p>
            <a:endParaRPr lang="en-US" dirty="0"/>
          </a:p>
          <a:p>
            <a:r>
              <a:rPr lang="en-US" dirty="0"/>
              <a:t>Emergency shelters</a:t>
            </a:r>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FF90D769-0950-F343-88D7-FC4526B29CC7}"/>
              </a:ext>
            </a:extLst>
          </p:cNvPr>
          <p:cNvSpPr>
            <a:spLocks noGrp="1"/>
          </p:cNvSpPr>
          <p:nvPr>
            <p:ph sz="half" idx="2"/>
          </p:nvPr>
        </p:nvSpPr>
        <p:spPr/>
        <p:txBody>
          <a:bodyPr/>
          <a:lstStyle/>
          <a:p>
            <a:r>
              <a:rPr lang="en-US" dirty="0"/>
              <a:t>Supervised consumption</a:t>
            </a:r>
          </a:p>
          <a:p>
            <a:pPr marL="0" indent="0">
              <a:buNone/>
            </a:pPr>
            <a:endParaRPr lang="en-US" dirty="0"/>
          </a:p>
          <a:p>
            <a:r>
              <a:rPr lang="en-US" dirty="0"/>
              <a:t>BC Housing</a:t>
            </a:r>
          </a:p>
          <a:p>
            <a:endParaRPr lang="en-US" dirty="0"/>
          </a:p>
          <a:p>
            <a:endParaRPr lang="en-US" dirty="0"/>
          </a:p>
        </p:txBody>
      </p:sp>
    </p:spTree>
    <p:extLst>
      <p:ext uri="{BB962C8B-B14F-4D97-AF65-F5344CB8AC3E}">
        <p14:creationId xmlns:p14="http://schemas.microsoft.com/office/powerpoint/2010/main" val="3819163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76EF-BB75-934A-ADB2-C2E5DED31B5C}"/>
              </a:ext>
            </a:extLst>
          </p:cNvPr>
          <p:cNvSpPr>
            <a:spLocks noGrp="1"/>
          </p:cNvSpPr>
          <p:nvPr>
            <p:ph type="title"/>
          </p:nvPr>
        </p:nvSpPr>
        <p:spPr/>
        <p:txBody>
          <a:bodyPr/>
          <a:lstStyle/>
          <a:p>
            <a:r>
              <a:rPr lang="en-US" dirty="0"/>
              <a:t>Definition</a:t>
            </a:r>
          </a:p>
        </p:txBody>
      </p:sp>
      <p:sp>
        <p:nvSpPr>
          <p:cNvPr id="3" name="Content Placeholder 2">
            <a:extLst>
              <a:ext uri="{FF2B5EF4-FFF2-40B4-BE49-F238E27FC236}">
                <a16:creationId xmlns:a16="http://schemas.microsoft.com/office/drawing/2014/main" id="{E09DCA0D-C6FD-2049-8692-9FC2FA2FD4C9}"/>
              </a:ext>
            </a:extLst>
          </p:cNvPr>
          <p:cNvSpPr>
            <a:spLocks noGrp="1"/>
          </p:cNvSpPr>
          <p:nvPr>
            <p:ph idx="1"/>
          </p:nvPr>
        </p:nvSpPr>
        <p:spPr/>
        <p:txBody>
          <a:bodyPr/>
          <a:lstStyle/>
          <a:p>
            <a:endParaRPr lang="en-US" dirty="0"/>
          </a:p>
          <a:p>
            <a:r>
              <a:rPr lang="en-US" dirty="0"/>
              <a:t>Harm reduction focuses on reducing harm caused by drug use without requiring total abstinence. </a:t>
            </a:r>
          </a:p>
          <a:p>
            <a:pPr marL="0" indent="0">
              <a:buNone/>
            </a:pPr>
            <a:endParaRPr lang="en-US" dirty="0"/>
          </a:p>
          <a:p>
            <a:r>
              <a:rPr lang="en-US" dirty="0"/>
              <a:t>Harm reduction approaches include the distribution of condoms, clean syringes and safe inhalation kits. </a:t>
            </a:r>
          </a:p>
          <a:p>
            <a:endParaRPr lang="en-US" dirty="0"/>
          </a:p>
          <a:p>
            <a:endParaRPr lang="en-US" dirty="0"/>
          </a:p>
        </p:txBody>
      </p:sp>
    </p:spTree>
    <p:extLst>
      <p:ext uri="{BB962C8B-B14F-4D97-AF65-F5344CB8AC3E}">
        <p14:creationId xmlns:p14="http://schemas.microsoft.com/office/powerpoint/2010/main" val="3239941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8B0E-39D4-E74E-9727-3905DA22DAF8}"/>
              </a:ext>
            </a:extLst>
          </p:cNvPr>
          <p:cNvSpPr>
            <a:spLocks noGrp="1"/>
          </p:cNvSpPr>
          <p:nvPr>
            <p:ph type="title"/>
          </p:nvPr>
        </p:nvSpPr>
        <p:spPr/>
        <p:txBody>
          <a:bodyPr/>
          <a:lstStyle/>
          <a:p>
            <a:r>
              <a:rPr lang="en-US" dirty="0"/>
              <a:t>Overdose crisis (this is 2023 data) </a:t>
            </a:r>
          </a:p>
        </p:txBody>
      </p:sp>
      <p:pic>
        <p:nvPicPr>
          <p:cNvPr id="7" name="Content Placeholder 6" descr="A map of canada with numbers and percentages&#10;&#10;Description automatically generated">
            <a:extLst>
              <a:ext uri="{FF2B5EF4-FFF2-40B4-BE49-F238E27FC236}">
                <a16:creationId xmlns:a16="http://schemas.microsoft.com/office/drawing/2014/main" id="{010DE49C-3EAD-133D-8D21-BB0E6D4852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4417" y="1600200"/>
            <a:ext cx="5235166" cy="4421188"/>
          </a:xfrm>
        </p:spPr>
      </p:pic>
    </p:spTree>
    <p:extLst>
      <p:ext uri="{BB962C8B-B14F-4D97-AF65-F5344CB8AC3E}">
        <p14:creationId xmlns:p14="http://schemas.microsoft.com/office/powerpoint/2010/main" val="1715823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C529F-96B3-3540-B6F8-459B05302760}"/>
              </a:ext>
            </a:extLst>
          </p:cNvPr>
          <p:cNvSpPr>
            <a:spLocks noGrp="1"/>
          </p:cNvSpPr>
          <p:nvPr>
            <p:ph type="title"/>
          </p:nvPr>
        </p:nvSpPr>
        <p:spPr/>
        <p:txBody>
          <a:bodyPr/>
          <a:lstStyle/>
          <a:p>
            <a:r>
              <a:rPr lang="en-US" dirty="0"/>
              <a:t>Overdose crisis (cont’d)</a:t>
            </a:r>
          </a:p>
        </p:txBody>
      </p:sp>
      <p:pic>
        <p:nvPicPr>
          <p:cNvPr id="7" name="Content Placeholder 6" descr="A graph with a line and a line&#10;&#10;Description automatically generated">
            <a:extLst>
              <a:ext uri="{FF2B5EF4-FFF2-40B4-BE49-F238E27FC236}">
                <a16:creationId xmlns:a16="http://schemas.microsoft.com/office/drawing/2014/main" id="{41BE670B-95B4-65B3-B307-EB608D6489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1922" y="1600200"/>
            <a:ext cx="6320156" cy="4421188"/>
          </a:xfrm>
        </p:spPr>
      </p:pic>
    </p:spTree>
    <p:extLst>
      <p:ext uri="{BB962C8B-B14F-4D97-AF65-F5344CB8AC3E}">
        <p14:creationId xmlns:p14="http://schemas.microsoft.com/office/powerpoint/2010/main" val="1190801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CCAC-0EC0-734D-8DAC-6C6E8230597D}"/>
              </a:ext>
            </a:extLst>
          </p:cNvPr>
          <p:cNvSpPr>
            <a:spLocks noGrp="1"/>
          </p:cNvSpPr>
          <p:nvPr>
            <p:ph type="title"/>
          </p:nvPr>
        </p:nvSpPr>
        <p:spPr/>
        <p:txBody>
          <a:bodyPr/>
          <a:lstStyle/>
          <a:p>
            <a:r>
              <a:rPr lang="en-US" dirty="0"/>
              <a:t>Evidence</a:t>
            </a:r>
          </a:p>
        </p:txBody>
      </p:sp>
      <p:sp>
        <p:nvSpPr>
          <p:cNvPr id="3" name="Content Placeholder 2">
            <a:extLst>
              <a:ext uri="{FF2B5EF4-FFF2-40B4-BE49-F238E27FC236}">
                <a16:creationId xmlns:a16="http://schemas.microsoft.com/office/drawing/2014/main" id="{60496BD5-3AF5-9048-868E-C8079A7059D9}"/>
              </a:ext>
            </a:extLst>
          </p:cNvPr>
          <p:cNvSpPr>
            <a:spLocks noGrp="1"/>
          </p:cNvSpPr>
          <p:nvPr>
            <p:ph idx="1"/>
          </p:nvPr>
        </p:nvSpPr>
        <p:spPr/>
        <p:txBody>
          <a:bodyPr/>
          <a:lstStyle/>
          <a:p>
            <a:endParaRPr lang="en-US" dirty="0"/>
          </a:p>
          <a:p>
            <a:r>
              <a:rPr lang="en-US" dirty="0"/>
              <a:t>There is solid evidence supporting the view that harm reduction approaches: reduce risk-taking </a:t>
            </a:r>
            <a:r>
              <a:rPr lang="en-US" dirty="0" err="1"/>
              <a:t>behaviour</a:t>
            </a:r>
            <a:r>
              <a:rPr lang="en-US" dirty="0"/>
              <a:t>; reduce the risk of transmission of blood-borne diseases; prevent overdoses; reduce crime; and increase contact with other supports (including healthcare supports). </a:t>
            </a:r>
          </a:p>
        </p:txBody>
      </p:sp>
    </p:spTree>
    <p:extLst>
      <p:ext uri="{BB962C8B-B14F-4D97-AF65-F5344CB8AC3E}">
        <p14:creationId xmlns:p14="http://schemas.microsoft.com/office/powerpoint/2010/main" val="2953976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B50B-11AC-6841-9AD5-20B19D6DA7C5}"/>
              </a:ext>
            </a:extLst>
          </p:cNvPr>
          <p:cNvSpPr>
            <a:spLocks noGrp="1"/>
          </p:cNvSpPr>
          <p:nvPr>
            <p:ph type="title"/>
          </p:nvPr>
        </p:nvSpPr>
        <p:spPr/>
        <p:txBody>
          <a:bodyPr/>
          <a:lstStyle/>
          <a:p>
            <a:r>
              <a:rPr lang="en-US" dirty="0"/>
              <a:t>Question</a:t>
            </a:r>
          </a:p>
        </p:txBody>
      </p:sp>
      <p:sp>
        <p:nvSpPr>
          <p:cNvPr id="3" name="Content Placeholder 2">
            <a:extLst>
              <a:ext uri="{FF2B5EF4-FFF2-40B4-BE49-F238E27FC236}">
                <a16:creationId xmlns:a16="http://schemas.microsoft.com/office/drawing/2014/main" id="{344E3E33-7E2B-D14B-8CD5-8B7F272767E1}"/>
              </a:ext>
            </a:extLst>
          </p:cNvPr>
          <p:cNvSpPr>
            <a:spLocks noGrp="1"/>
          </p:cNvSpPr>
          <p:nvPr>
            <p:ph idx="1"/>
          </p:nvPr>
        </p:nvSpPr>
        <p:spPr/>
        <p:txBody>
          <a:bodyPr/>
          <a:lstStyle/>
          <a:p>
            <a:endParaRPr lang="en-US" dirty="0"/>
          </a:p>
          <a:p>
            <a:r>
              <a:rPr lang="en-US" dirty="0"/>
              <a:t>Why do people use illicit substances?</a:t>
            </a:r>
          </a:p>
        </p:txBody>
      </p:sp>
    </p:spTree>
    <p:extLst>
      <p:ext uri="{BB962C8B-B14F-4D97-AF65-F5344CB8AC3E}">
        <p14:creationId xmlns:p14="http://schemas.microsoft.com/office/powerpoint/2010/main" val="1642140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577C-8990-8648-8E03-A118B8032E64}"/>
              </a:ext>
            </a:extLst>
          </p:cNvPr>
          <p:cNvSpPr>
            <a:spLocks noGrp="1"/>
          </p:cNvSpPr>
          <p:nvPr>
            <p:ph type="title"/>
          </p:nvPr>
        </p:nvSpPr>
        <p:spPr/>
        <p:txBody>
          <a:bodyPr/>
          <a:lstStyle/>
          <a:p>
            <a:r>
              <a:rPr lang="en-US" dirty="0"/>
              <a:t>Trauma</a:t>
            </a:r>
          </a:p>
        </p:txBody>
      </p:sp>
      <p:sp>
        <p:nvSpPr>
          <p:cNvPr id="3" name="Content Placeholder 2">
            <a:extLst>
              <a:ext uri="{FF2B5EF4-FFF2-40B4-BE49-F238E27FC236}">
                <a16:creationId xmlns:a16="http://schemas.microsoft.com/office/drawing/2014/main" id="{7E83220F-D51F-674E-87A8-C4801157A1E1}"/>
              </a:ext>
            </a:extLst>
          </p:cNvPr>
          <p:cNvSpPr>
            <a:spLocks noGrp="1"/>
          </p:cNvSpPr>
          <p:nvPr>
            <p:ph idx="1"/>
          </p:nvPr>
        </p:nvSpPr>
        <p:spPr/>
        <p:txBody>
          <a:bodyPr/>
          <a:lstStyle/>
          <a:p>
            <a:endParaRPr lang="en-US" dirty="0"/>
          </a:p>
          <a:p>
            <a:r>
              <a:rPr lang="en-US" dirty="0"/>
              <a:t>Traumatic events are an important factor leading people to use drugs. </a:t>
            </a:r>
          </a:p>
          <a:p>
            <a:endParaRPr lang="en-US" dirty="0"/>
          </a:p>
          <a:p>
            <a:r>
              <a:rPr lang="en-US" dirty="0"/>
              <a:t>A 2015 Winnipeg study among persons experiencing homelessness asked what factors made them more likely to be a person who uses drugs (PWUD).</a:t>
            </a:r>
          </a:p>
        </p:txBody>
      </p:sp>
    </p:spTree>
    <p:extLst>
      <p:ext uri="{BB962C8B-B14F-4D97-AF65-F5344CB8AC3E}">
        <p14:creationId xmlns:p14="http://schemas.microsoft.com/office/powerpoint/2010/main" val="2169824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6288-154F-EF4D-A987-77206C915AE4}"/>
              </a:ext>
            </a:extLst>
          </p:cNvPr>
          <p:cNvSpPr>
            <a:spLocks noGrp="1"/>
          </p:cNvSpPr>
          <p:nvPr>
            <p:ph type="title"/>
          </p:nvPr>
        </p:nvSpPr>
        <p:spPr/>
        <p:txBody>
          <a:bodyPr/>
          <a:lstStyle/>
          <a:p>
            <a:r>
              <a:rPr lang="en-US" dirty="0"/>
              <a:t>Trauma (cont’d)</a:t>
            </a:r>
          </a:p>
        </p:txBody>
      </p:sp>
      <p:sp>
        <p:nvSpPr>
          <p:cNvPr id="3" name="Content Placeholder 2">
            <a:extLst>
              <a:ext uri="{FF2B5EF4-FFF2-40B4-BE49-F238E27FC236}">
                <a16:creationId xmlns:a16="http://schemas.microsoft.com/office/drawing/2014/main" id="{6055B68D-6626-EE4C-ACD3-58784DFAE95A}"/>
              </a:ext>
            </a:extLst>
          </p:cNvPr>
          <p:cNvSpPr>
            <a:spLocks noGrp="1"/>
          </p:cNvSpPr>
          <p:nvPr>
            <p:ph idx="1"/>
          </p:nvPr>
        </p:nvSpPr>
        <p:spPr/>
        <p:txBody>
          <a:bodyPr/>
          <a:lstStyle/>
          <a:p>
            <a:endParaRPr lang="en-US"/>
          </a:p>
        </p:txBody>
      </p:sp>
      <p:pic>
        <p:nvPicPr>
          <p:cNvPr id="5" name="Picture 4" descr="A screenshot of a social media post&#10;&#10;Description automatically generated">
            <a:extLst>
              <a:ext uri="{FF2B5EF4-FFF2-40B4-BE49-F238E27FC236}">
                <a16:creationId xmlns:a16="http://schemas.microsoft.com/office/drawing/2014/main" id="{730CF436-9D4D-BA4B-8842-C158CD7A3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671053"/>
            <a:ext cx="6264696" cy="4329696"/>
          </a:xfrm>
          <a:prstGeom prst="rect">
            <a:avLst/>
          </a:prstGeom>
        </p:spPr>
      </p:pic>
    </p:spTree>
    <p:extLst>
      <p:ext uri="{BB962C8B-B14F-4D97-AF65-F5344CB8AC3E}">
        <p14:creationId xmlns:p14="http://schemas.microsoft.com/office/powerpoint/2010/main" val="2248329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59D1F-2741-9D4A-A98B-09AE13CA7945}"/>
              </a:ext>
            </a:extLst>
          </p:cNvPr>
          <p:cNvSpPr>
            <a:spLocks noGrp="1"/>
          </p:cNvSpPr>
          <p:nvPr>
            <p:ph type="title"/>
          </p:nvPr>
        </p:nvSpPr>
        <p:spPr/>
        <p:txBody>
          <a:bodyPr/>
          <a:lstStyle/>
          <a:p>
            <a:r>
              <a:rPr lang="en-US" dirty="0"/>
              <a:t>Trauma (cont’d)</a:t>
            </a:r>
          </a:p>
        </p:txBody>
      </p:sp>
      <p:sp>
        <p:nvSpPr>
          <p:cNvPr id="3" name="Content Placeholder 2">
            <a:extLst>
              <a:ext uri="{FF2B5EF4-FFF2-40B4-BE49-F238E27FC236}">
                <a16:creationId xmlns:a16="http://schemas.microsoft.com/office/drawing/2014/main" id="{75AE9FB8-68A5-D84B-A99A-2220FAC1A9A9}"/>
              </a:ext>
            </a:extLst>
          </p:cNvPr>
          <p:cNvSpPr>
            <a:spLocks noGrp="1"/>
          </p:cNvSpPr>
          <p:nvPr>
            <p:ph idx="1"/>
          </p:nvPr>
        </p:nvSpPr>
        <p:spPr/>
        <p:txBody>
          <a:bodyPr/>
          <a:lstStyle/>
          <a:p>
            <a:endParaRPr lang="en-US" dirty="0"/>
          </a:p>
          <a:p>
            <a:r>
              <a:rPr lang="en-US" dirty="0"/>
              <a:t>Traumatic events, especially residential school history, were found to be one of the most important factors. </a:t>
            </a:r>
          </a:p>
          <a:p>
            <a:endParaRPr lang="en-US" dirty="0"/>
          </a:p>
          <a:p>
            <a:r>
              <a:rPr lang="en-US" dirty="0"/>
              <a:t>Other factors identified in the study as leading a person to use drugs included mental and physical health problems (i.e., people self-medicate). </a:t>
            </a:r>
          </a:p>
          <a:p>
            <a:endParaRPr lang="en-US" dirty="0"/>
          </a:p>
          <a:p>
            <a:endParaRPr lang="en-US" dirty="0"/>
          </a:p>
        </p:txBody>
      </p:sp>
    </p:spTree>
    <p:extLst>
      <p:ext uri="{BB962C8B-B14F-4D97-AF65-F5344CB8AC3E}">
        <p14:creationId xmlns:p14="http://schemas.microsoft.com/office/powerpoint/2010/main" val="102294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FC2B-53A1-A14C-BD0D-AAB5D0A223AC}"/>
              </a:ext>
            </a:extLst>
          </p:cNvPr>
          <p:cNvSpPr>
            <a:spLocks noGrp="1"/>
          </p:cNvSpPr>
          <p:nvPr>
            <p:ph type="title"/>
          </p:nvPr>
        </p:nvSpPr>
        <p:spPr/>
        <p:txBody>
          <a:bodyPr/>
          <a:lstStyle/>
          <a:p>
            <a:r>
              <a:rPr lang="en-US" dirty="0"/>
              <a:t>Nichols &amp; </a:t>
            </a:r>
            <a:r>
              <a:rPr lang="en-US" dirty="0" err="1"/>
              <a:t>Doberstein</a:t>
            </a:r>
            <a:r>
              <a:rPr lang="en-US" dirty="0"/>
              <a:t> 2016</a:t>
            </a:r>
          </a:p>
        </p:txBody>
      </p:sp>
      <p:sp>
        <p:nvSpPr>
          <p:cNvPr id="3" name="Content Placeholder 2">
            <a:extLst>
              <a:ext uri="{FF2B5EF4-FFF2-40B4-BE49-F238E27FC236}">
                <a16:creationId xmlns:a16="http://schemas.microsoft.com/office/drawing/2014/main" id="{E066B080-ABDE-384D-85F4-10BCB1BDE81B}"/>
              </a:ext>
            </a:extLst>
          </p:cNvPr>
          <p:cNvSpPr>
            <a:spLocks noGrp="1"/>
          </p:cNvSpPr>
          <p:nvPr>
            <p:ph idx="1"/>
          </p:nvPr>
        </p:nvSpPr>
        <p:spPr/>
        <p:txBody>
          <a:bodyPr/>
          <a:lstStyle/>
          <a:p>
            <a:endParaRPr lang="en-US" dirty="0"/>
          </a:p>
          <a:p>
            <a:r>
              <a:rPr lang="en-US" dirty="0"/>
              <a:t>In the book’s introductory chapter, the co-editors note that a “key problem” in the homelessness sector “is that most services and programs within this realm have been developed incrementally and have evolved in parallel: housing separate from social services which are separate from health services, corrections, mental health or employment and each has a separate funding stream...”</a:t>
            </a:r>
          </a:p>
          <a:p>
            <a:endParaRPr lang="en-US" dirty="0"/>
          </a:p>
          <a:p>
            <a:endParaRPr lang="en-US" dirty="0"/>
          </a:p>
        </p:txBody>
      </p:sp>
    </p:spTree>
    <p:extLst>
      <p:ext uri="{BB962C8B-B14F-4D97-AF65-F5344CB8AC3E}">
        <p14:creationId xmlns:p14="http://schemas.microsoft.com/office/powerpoint/2010/main" val="2734465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AD0F-7182-6649-BCC9-7963E320EA26}"/>
              </a:ext>
            </a:extLst>
          </p:cNvPr>
          <p:cNvSpPr>
            <a:spLocks noGrp="1"/>
          </p:cNvSpPr>
          <p:nvPr>
            <p:ph type="title"/>
          </p:nvPr>
        </p:nvSpPr>
        <p:spPr/>
        <p:txBody>
          <a:bodyPr/>
          <a:lstStyle/>
          <a:p>
            <a:r>
              <a:rPr lang="en-US"/>
              <a:t>Emergency </a:t>
            </a:r>
            <a:r>
              <a:rPr lang="en-US" dirty="0"/>
              <a:t>shelters</a:t>
            </a:r>
          </a:p>
        </p:txBody>
      </p:sp>
      <p:sp>
        <p:nvSpPr>
          <p:cNvPr id="3" name="Content Placeholder 2">
            <a:extLst>
              <a:ext uri="{FF2B5EF4-FFF2-40B4-BE49-F238E27FC236}">
                <a16:creationId xmlns:a16="http://schemas.microsoft.com/office/drawing/2014/main" id="{07F8BBDB-FC82-0341-B298-1CD6C6DC8893}"/>
              </a:ext>
            </a:extLst>
          </p:cNvPr>
          <p:cNvSpPr>
            <a:spLocks noGrp="1"/>
          </p:cNvSpPr>
          <p:nvPr>
            <p:ph idx="1"/>
          </p:nvPr>
        </p:nvSpPr>
        <p:spPr/>
        <p:txBody>
          <a:bodyPr/>
          <a:lstStyle/>
          <a:p>
            <a:endParaRPr lang="en-US" dirty="0"/>
          </a:p>
          <a:p>
            <a:r>
              <a:rPr lang="en-US" dirty="0"/>
              <a:t>Historically, it’s been challenging for staff in emergency shelters to properly engage with people who use drugs, largely because on-site use of illicit substances is prohibited. </a:t>
            </a:r>
          </a:p>
          <a:p>
            <a:pPr marL="0" indent="0">
              <a:buNone/>
            </a:pPr>
            <a:endParaRPr lang="en-US" dirty="0"/>
          </a:p>
          <a:p>
            <a:r>
              <a:rPr lang="en-US" dirty="0"/>
              <a:t>To put it bluntly, staff have often given out supplies but forbid the on-site use of drugs. </a:t>
            </a:r>
          </a:p>
          <a:p>
            <a:endParaRPr lang="en-US" dirty="0"/>
          </a:p>
          <a:p>
            <a:endParaRPr lang="en-US" dirty="0"/>
          </a:p>
        </p:txBody>
      </p:sp>
    </p:spTree>
    <p:extLst>
      <p:ext uri="{BB962C8B-B14F-4D97-AF65-F5344CB8AC3E}">
        <p14:creationId xmlns:p14="http://schemas.microsoft.com/office/powerpoint/2010/main" val="4128781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ADAF-F3AF-6E49-A97C-A3AF74FABAC5}"/>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D1F5F442-4604-3D4D-8F43-A2F516BA8D00}"/>
              </a:ext>
            </a:extLst>
          </p:cNvPr>
          <p:cNvSpPr>
            <a:spLocks noGrp="1"/>
          </p:cNvSpPr>
          <p:nvPr>
            <p:ph idx="1"/>
          </p:nvPr>
        </p:nvSpPr>
        <p:spPr/>
        <p:txBody>
          <a:bodyPr/>
          <a:lstStyle/>
          <a:p>
            <a:endParaRPr lang="en-US" dirty="0"/>
          </a:p>
          <a:p>
            <a:r>
              <a:rPr lang="en-US" dirty="0"/>
              <a:t>A 2018 study, by University of Victoria researchers found it’s very challenging for staff in emergency shelters to properly engage with PWUD, since on-site use of illicit substances is typically prohibited.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19374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8F58-21B9-2140-AD3C-A746B2B727AA}"/>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35644237-52CE-1642-91B3-B4B000853F72}"/>
              </a:ext>
            </a:extLst>
          </p:cNvPr>
          <p:cNvSpPr>
            <a:spLocks noGrp="1"/>
          </p:cNvSpPr>
          <p:nvPr>
            <p:ph idx="1"/>
          </p:nvPr>
        </p:nvSpPr>
        <p:spPr/>
        <p:txBody>
          <a:bodyPr/>
          <a:lstStyle/>
          <a:p>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146D8C17-FBAC-5D42-B4F2-A16EE90BC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111" y="1600200"/>
            <a:ext cx="4631105" cy="4469789"/>
          </a:xfrm>
          <a:prstGeom prst="rect">
            <a:avLst/>
          </a:prstGeom>
        </p:spPr>
      </p:pic>
    </p:spTree>
    <p:extLst>
      <p:ext uri="{BB962C8B-B14F-4D97-AF65-F5344CB8AC3E}">
        <p14:creationId xmlns:p14="http://schemas.microsoft.com/office/powerpoint/2010/main" val="710019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A0AB-B0DC-6642-BB68-BDEB9688467F}"/>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AB4ED7EF-7873-7049-AEEE-279BE0872522}"/>
              </a:ext>
            </a:extLst>
          </p:cNvPr>
          <p:cNvSpPr>
            <a:spLocks noGrp="1"/>
          </p:cNvSpPr>
          <p:nvPr>
            <p:ph idx="1"/>
          </p:nvPr>
        </p:nvSpPr>
        <p:spPr/>
        <p:txBody>
          <a:bodyPr/>
          <a:lstStyle/>
          <a:p>
            <a:endParaRPr lang="en-US" dirty="0"/>
          </a:p>
          <a:p>
            <a:r>
              <a:rPr lang="en-US" dirty="0"/>
              <a:t>Shelter washrooms can therefore become “de facto unsupervised consumption sites” (p. 87). </a:t>
            </a:r>
          </a:p>
          <a:p>
            <a:endParaRPr lang="en-US" dirty="0"/>
          </a:p>
          <a:p>
            <a:endParaRPr lang="en-US" dirty="0"/>
          </a:p>
        </p:txBody>
      </p:sp>
    </p:spTree>
    <p:extLst>
      <p:ext uri="{BB962C8B-B14F-4D97-AF65-F5344CB8AC3E}">
        <p14:creationId xmlns:p14="http://schemas.microsoft.com/office/powerpoint/2010/main" val="1390403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9F1E-B80B-914C-2483-2E576C72C636}"/>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3FCFD35D-51DF-5570-C9E1-984121D25A60}"/>
              </a:ext>
            </a:extLst>
          </p:cNvPr>
          <p:cNvSpPr>
            <a:spLocks noGrp="1"/>
          </p:cNvSpPr>
          <p:nvPr>
            <p:ph idx="1"/>
          </p:nvPr>
        </p:nvSpPr>
        <p:spPr/>
        <p:txBody>
          <a:bodyPr/>
          <a:lstStyle/>
          <a:p>
            <a:endParaRPr lang="en-US" dirty="0"/>
          </a:p>
          <a:p>
            <a:r>
              <a:rPr lang="en-US" dirty="0"/>
              <a:t>Homes First Society (HFS) is a large provider of both emergency services and permanent housing in Toronto.</a:t>
            </a:r>
          </a:p>
          <a:p>
            <a:endParaRPr lang="en-US" dirty="0"/>
          </a:p>
          <a:p>
            <a:r>
              <a:rPr lang="en-US" dirty="0"/>
              <a:t>They also operated hotels that were repurposed during the COVID-19 pandemic.</a:t>
            </a:r>
          </a:p>
        </p:txBody>
      </p:sp>
    </p:spTree>
    <p:extLst>
      <p:ext uri="{BB962C8B-B14F-4D97-AF65-F5344CB8AC3E}">
        <p14:creationId xmlns:p14="http://schemas.microsoft.com/office/powerpoint/2010/main" val="2672060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FDD9-B570-5C97-58B5-3A16FF8F6B09}"/>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34D462A6-8711-2267-0178-C0B9087E95BE}"/>
              </a:ext>
            </a:extLst>
          </p:cNvPr>
          <p:cNvSpPr>
            <a:spLocks noGrp="1"/>
          </p:cNvSpPr>
          <p:nvPr>
            <p:ph idx="1"/>
          </p:nvPr>
        </p:nvSpPr>
        <p:spPr/>
        <p:txBody>
          <a:bodyPr/>
          <a:lstStyle/>
          <a:p>
            <a:endParaRPr lang="en-US" dirty="0"/>
          </a:p>
          <a:p>
            <a:r>
              <a:rPr lang="en-US" dirty="0"/>
              <a:t>Building on an approach to ‘wellness checks’ that they had begun approximately 10 years earlier, HFS staff working at COVID hotels checked all bathrooms, showers, stairwells and smoking areas every 15 minutes.</a:t>
            </a:r>
          </a:p>
          <a:p>
            <a:endParaRPr lang="en-US" dirty="0"/>
          </a:p>
          <a:p>
            <a:r>
              <a:rPr lang="en-US" dirty="0"/>
              <a:t>Most Toronto emergency shelters have similar wellness checks. </a:t>
            </a:r>
          </a:p>
        </p:txBody>
      </p:sp>
    </p:spTree>
    <p:extLst>
      <p:ext uri="{BB962C8B-B14F-4D97-AF65-F5344CB8AC3E}">
        <p14:creationId xmlns:p14="http://schemas.microsoft.com/office/powerpoint/2010/main" val="3281779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82992-36E5-5AFF-9E18-B2A1F7617CDC}"/>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1D03A72D-D972-DCB4-4F51-B8C412818C4E}"/>
              </a:ext>
            </a:extLst>
          </p:cNvPr>
          <p:cNvSpPr>
            <a:spLocks noGrp="1"/>
          </p:cNvSpPr>
          <p:nvPr>
            <p:ph idx="1"/>
          </p:nvPr>
        </p:nvSpPr>
        <p:spPr/>
        <p:txBody>
          <a:bodyPr/>
          <a:lstStyle/>
          <a:p>
            <a:endParaRPr lang="en-US" dirty="0"/>
          </a:p>
          <a:p>
            <a:r>
              <a:rPr lang="en-US" dirty="0"/>
              <a:t>HFS also provides 24/7 barrier-free access to harm reduction supplies, requires all staff be trained on the use of naloxone for overdose response, and hangs naloxone in public spaces, washrooms, and shower areas for general use.</a:t>
            </a:r>
          </a:p>
          <a:p>
            <a:endParaRPr lang="en-US" dirty="0"/>
          </a:p>
          <a:p>
            <a:r>
              <a:rPr lang="en-US" dirty="0"/>
              <a:t>HFS also collaborates with external harm reduction partners who provide supervised consumption services, and safer supply programs onsite to improve client safety and reduce overdose deaths.</a:t>
            </a:r>
          </a:p>
        </p:txBody>
      </p:sp>
    </p:spTree>
    <p:extLst>
      <p:ext uri="{BB962C8B-B14F-4D97-AF65-F5344CB8AC3E}">
        <p14:creationId xmlns:p14="http://schemas.microsoft.com/office/powerpoint/2010/main" val="3694814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7AFD-4E3B-4496-D52D-3861400B518B}"/>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02DE380F-4C13-94BA-FFBB-4E08CC220F79}"/>
              </a:ext>
            </a:extLst>
          </p:cNvPr>
          <p:cNvSpPr>
            <a:spLocks noGrp="1"/>
          </p:cNvSpPr>
          <p:nvPr>
            <p:ph idx="1"/>
          </p:nvPr>
        </p:nvSpPr>
        <p:spPr/>
        <p:txBody>
          <a:bodyPr/>
          <a:lstStyle/>
          <a:p>
            <a:endParaRPr lang="en-US" dirty="0"/>
          </a:p>
          <a:p>
            <a:r>
              <a:rPr lang="en-US" dirty="0"/>
              <a:t>HFS now has have oxygen at every site. </a:t>
            </a:r>
          </a:p>
          <a:p>
            <a:endParaRPr lang="en-US" dirty="0"/>
          </a:p>
          <a:p>
            <a:r>
              <a:rPr lang="en-US" dirty="0"/>
              <a:t>Oxygen is important for several reasons. For one thing, it can help keep someone breathing without going into withdrawal. </a:t>
            </a:r>
          </a:p>
          <a:p>
            <a:endParaRPr lang="en-US" dirty="0"/>
          </a:p>
          <a:p>
            <a:r>
              <a:rPr lang="en-US" dirty="0"/>
              <a:t>The reason a person often dies from an overdose is that they stop breathing.</a:t>
            </a:r>
          </a:p>
          <a:p>
            <a:endParaRPr lang="en-US" dirty="0"/>
          </a:p>
        </p:txBody>
      </p:sp>
    </p:spTree>
    <p:extLst>
      <p:ext uri="{BB962C8B-B14F-4D97-AF65-F5344CB8AC3E}">
        <p14:creationId xmlns:p14="http://schemas.microsoft.com/office/powerpoint/2010/main" val="366265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A3C3-4A4D-6552-C0A3-8FE34585352B}"/>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63DBC17C-ED06-16EC-43A0-1CE686F33623}"/>
              </a:ext>
            </a:extLst>
          </p:cNvPr>
          <p:cNvSpPr>
            <a:spLocks noGrp="1"/>
          </p:cNvSpPr>
          <p:nvPr>
            <p:ph idx="1"/>
          </p:nvPr>
        </p:nvSpPr>
        <p:spPr/>
        <p:txBody>
          <a:bodyPr/>
          <a:lstStyle/>
          <a:p>
            <a:endParaRPr lang="en-US" dirty="0"/>
          </a:p>
          <a:p>
            <a:r>
              <a:rPr lang="en-US" dirty="0"/>
              <a:t>Supervisors are trained on it throughout the agency; and about 50 staff too.</a:t>
            </a:r>
          </a:p>
          <a:p>
            <a:pPr marL="0" indent="0">
              <a:buNone/>
            </a:pPr>
            <a:endParaRPr lang="en-US" dirty="0"/>
          </a:p>
          <a:p>
            <a:r>
              <a:rPr lang="en-US" dirty="0"/>
              <a:t>They have both oxygen tanks and breathers, as well as have bivalve bags that allow staff to hand pump someone’s lungs until EMS arrives.</a:t>
            </a:r>
          </a:p>
          <a:p>
            <a:endParaRPr lang="en-US" dirty="0"/>
          </a:p>
        </p:txBody>
      </p:sp>
    </p:spTree>
    <p:extLst>
      <p:ext uri="{BB962C8B-B14F-4D97-AF65-F5344CB8AC3E}">
        <p14:creationId xmlns:p14="http://schemas.microsoft.com/office/powerpoint/2010/main" val="3870216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8055-8A72-6F2D-E6C6-4A553A792F72}"/>
              </a:ext>
            </a:extLst>
          </p:cNvPr>
          <p:cNvSpPr>
            <a:spLocks noGrp="1"/>
          </p:cNvSpPr>
          <p:nvPr>
            <p:ph type="title"/>
          </p:nvPr>
        </p:nvSpPr>
        <p:spPr/>
        <p:txBody>
          <a:bodyPr/>
          <a:lstStyle/>
          <a:p>
            <a:r>
              <a:rPr lang="en-US" dirty="0"/>
              <a:t>Emergency shelters (cont’d)</a:t>
            </a:r>
          </a:p>
        </p:txBody>
      </p:sp>
      <p:sp>
        <p:nvSpPr>
          <p:cNvPr id="3" name="Content Placeholder 2">
            <a:extLst>
              <a:ext uri="{FF2B5EF4-FFF2-40B4-BE49-F238E27FC236}">
                <a16:creationId xmlns:a16="http://schemas.microsoft.com/office/drawing/2014/main" id="{3A856E33-A672-439D-FD4B-E74A4B3154F7}"/>
              </a:ext>
            </a:extLst>
          </p:cNvPr>
          <p:cNvSpPr>
            <a:spLocks noGrp="1"/>
          </p:cNvSpPr>
          <p:nvPr>
            <p:ph idx="1"/>
          </p:nvPr>
        </p:nvSpPr>
        <p:spPr/>
        <p:txBody>
          <a:bodyPr/>
          <a:lstStyle/>
          <a:p>
            <a:endParaRPr lang="en-US" dirty="0"/>
          </a:p>
          <a:p>
            <a:r>
              <a:rPr lang="en-US" dirty="0"/>
              <a:t>In the middle of the night, HFS allows and even encourages clients to go to a designated smoking area outside. </a:t>
            </a:r>
          </a:p>
          <a:p>
            <a:endParaRPr lang="en-US" dirty="0"/>
          </a:p>
          <a:p>
            <a:r>
              <a:rPr lang="en-US" dirty="0"/>
              <a:t>They have tents up to protect people from snow and rain. </a:t>
            </a:r>
          </a:p>
          <a:p>
            <a:endParaRPr lang="en-US" dirty="0"/>
          </a:p>
          <a:p>
            <a:r>
              <a:rPr lang="en-US" dirty="0"/>
              <a:t>At one site, they even have one tent for cigarettes and one for “other substances.”</a:t>
            </a:r>
          </a:p>
        </p:txBody>
      </p:sp>
    </p:spTree>
    <p:extLst>
      <p:ext uri="{BB962C8B-B14F-4D97-AF65-F5344CB8AC3E}">
        <p14:creationId xmlns:p14="http://schemas.microsoft.com/office/powerpoint/2010/main" val="731738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1278-EE05-A84B-8BCF-109DBAED6296}"/>
              </a:ext>
            </a:extLst>
          </p:cNvPr>
          <p:cNvSpPr>
            <a:spLocks noGrp="1"/>
          </p:cNvSpPr>
          <p:nvPr>
            <p:ph type="title"/>
          </p:nvPr>
        </p:nvSpPr>
        <p:spPr/>
        <p:txBody>
          <a:bodyPr/>
          <a:lstStyle/>
          <a:p>
            <a:r>
              <a:rPr lang="en-US" dirty="0"/>
              <a:t>Nichols &amp; </a:t>
            </a:r>
            <a:r>
              <a:rPr lang="en-US" dirty="0" err="1"/>
              <a:t>Doberstein</a:t>
            </a:r>
            <a:r>
              <a:rPr lang="en-US" dirty="0"/>
              <a:t> 2016</a:t>
            </a:r>
          </a:p>
        </p:txBody>
      </p:sp>
      <p:sp>
        <p:nvSpPr>
          <p:cNvPr id="3" name="Content Placeholder 2">
            <a:extLst>
              <a:ext uri="{FF2B5EF4-FFF2-40B4-BE49-F238E27FC236}">
                <a16:creationId xmlns:a16="http://schemas.microsoft.com/office/drawing/2014/main" id="{84090118-29D1-554F-9571-8AE6098C32CC}"/>
              </a:ext>
            </a:extLst>
          </p:cNvPr>
          <p:cNvSpPr>
            <a:spLocks noGrp="1"/>
          </p:cNvSpPr>
          <p:nvPr>
            <p:ph idx="1"/>
          </p:nvPr>
        </p:nvSpPr>
        <p:spPr/>
        <p:txBody>
          <a:bodyPr/>
          <a:lstStyle/>
          <a:p>
            <a:endParaRPr lang="en-US" dirty="0"/>
          </a:p>
          <a:p>
            <a:r>
              <a:rPr lang="en-US" dirty="0"/>
              <a:t>The resulting patchwork of services can be replete with gaps and inefficiencies that undermine efforts to help citizens exit from homelessness, no matter how well each program may function individually” (p. 9).</a:t>
            </a:r>
          </a:p>
          <a:p>
            <a:endParaRPr lang="en-US" dirty="0"/>
          </a:p>
        </p:txBody>
      </p:sp>
    </p:spTree>
    <p:extLst>
      <p:ext uri="{BB962C8B-B14F-4D97-AF65-F5344CB8AC3E}">
        <p14:creationId xmlns:p14="http://schemas.microsoft.com/office/powerpoint/2010/main" val="821945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309F-3633-3A40-BC90-0B3A2E0A484C}"/>
              </a:ext>
            </a:extLst>
          </p:cNvPr>
          <p:cNvSpPr>
            <a:spLocks noGrp="1"/>
          </p:cNvSpPr>
          <p:nvPr>
            <p:ph type="title"/>
          </p:nvPr>
        </p:nvSpPr>
        <p:spPr/>
        <p:txBody>
          <a:bodyPr/>
          <a:lstStyle/>
          <a:p>
            <a:r>
              <a:rPr lang="en-US" dirty="0"/>
              <a:t>Supervised consumption services</a:t>
            </a:r>
          </a:p>
        </p:txBody>
      </p:sp>
      <p:sp>
        <p:nvSpPr>
          <p:cNvPr id="3" name="Content Placeholder 2">
            <a:extLst>
              <a:ext uri="{FF2B5EF4-FFF2-40B4-BE49-F238E27FC236}">
                <a16:creationId xmlns:a16="http://schemas.microsoft.com/office/drawing/2014/main" id="{09F286DC-F286-D145-9BED-F1A52810938E}"/>
              </a:ext>
            </a:extLst>
          </p:cNvPr>
          <p:cNvSpPr>
            <a:spLocks noGrp="1"/>
          </p:cNvSpPr>
          <p:nvPr>
            <p:ph idx="1"/>
          </p:nvPr>
        </p:nvSpPr>
        <p:spPr/>
        <p:txBody>
          <a:bodyPr/>
          <a:lstStyle/>
          <a:p>
            <a:endParaRPr lang="en-US" dirty="0"/>
          </a:p>
          <a:p>
            <a:r>
              <a:rPr lang="en-US" dirty="0"/>
              <a:t>Supervised consumption services are one form of harm reduction. </a:t>
            </a:r>
          </a:p>
          <a:p>
            <a:endParaRPr lang="en-US" dirty="0"/>
          </a:p>
          <a:p>
            <a:r>
              <a:rPr lang="en-US" dirty="0"/>
              <a:t>“Supervised consumption services (SCS) consist of providing a safe, hygienic environment in which people can use drugs with sterile equipment under the supervision of trained staff or volunteers.” </a:t>
            </a:r>
          </a:p>
          <a:p>
            <a:endParaRPr lang="en-US" dirty="0"/>
          </a:p>
        </p:txBody>
      </p:sp>
    </p:spTree>
    <p:extLst>
      <p:ext uri="{BB962C8B-B14F-4D97-AF65-F5344CB8AC3E}">
        <p14:creationId xmlns:p14="http://schemas.microsoft.com/office/powerpoint/2010/main" val="4133908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8A3F-DB4B-C84B-BE61-826D2563D743}"/>
              </a:ext>
            </a:extLst>
          </p:cNvPr>
          <p:cNvSpPr>
            <a:spLocks noGrp="1"/>
          </p:cNvSpPr>
          <p:nvPr>
            <p:ph type="title"/>
          </p:nvPr>
        </p:nvSpPr>
        <p:spPr/>
        <p:txBody>
          <a:bodyPr>
            <a:noAutofit/>
          </a:bodyPr>
          <a:lstStyle/>
          <a:p>
            <a:r>
              <a:rPr lang="en-US" sz="3600" dirty="0"/>
              <a:t>Supervised consumption services (cont’d)</a:t>
            </a:r>
          </a:p>
        </p:txBody>
      </p:sp>
      <p:sp>
        <p:nvSpPr>
          <p:cNvPr id="3" name="Content Placeholder 2">
            <a:extLst>
              <a:ext uri="{FF2B5EF4-FFF2-40B4-BE49-F238E27FC236}">
                <a16:creationId xmlns:a16="http://schemas.microsoft.com/office/drawing/2014/main" id="{AF089CD4-F430-544D-9DC6-845B1C3652CD}"/>
              </a:ext>
            </a:extLst>
          </p:cNvPr>
          <p:cNvSpPr>
            <a:spLocks noGrp="1"/>
          </p:cNvSpPr>
          <p:nvPr>
            <p:ph idx="1"/>
          </p:nvPr>
        </p:nvSpPr>
        <p:spPr/>
        <p:txBody>
          <a:bodyPr/>
          <a:lstStyle/>
          <a:p>
            <a:endParaRPr lang="en-US" dirty="0"/>
          </a:p>
          <a:p>
            <a:r>
              <a:rPr lang="en-US" dirty="0"/>
              <a:t>As of February 2019, 28 supervised consumption services sites were operating under an exemption from Canada’s federal government.</a:t>
            </a:r>
          </a:p>
          <a:p>
            <a:endParaRPr lang="en-US" dirty="0"/>
          </a:p>
          <a:p>
            <a:r>
              <a:rPr lang="en-US" dirty="0"/>
              <a:t>Supervised consumption services have proven to be very effective in Alberta. During 2018 alone, Calgary’s supervised consumption site saw nearly 52,000 visits, resulting in more than 700 overdose reversals. </a:t>
            </a:r>
          </a:p>
          <a:p>
            <a:endParaRPr lang="en-US" dirty="0"/>
          </a:p>
          <a:p>
            <a:endParaRPr lang="en-US" dirty="0"/>
          </a:p>
        </p:txBody>
      </p:sp>
    </p:spTree>
    <p:extLst>
      <p:ext uri="{BB962C8B-B14F-4D97-AF65-F5344CB8AC3E}">
        <p14:creationId xmlns:p14="http://schemas.microsoft.com/office/powerpoint/2010/main" val="2506483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943F-7378-224B-948D-8EB556B17056}"/>
              </a:ext>
            </a:extLst>
          </p:cNvPr>
          <p:cNvSpPr>
            <a:spLocks noGrp="1"/>
          </p:cNvSpPr>
          <p:nvPr>
            <p:ph type="title"/>
          </p:nvPr>
        </p:nvSpPr>
        <p:spPr/>
        <p:txBody>
          <a:bodyPr/>
          <a:lstStyle/>
          <a:p>
            <a:r>
              <a:rPr lang="en-US" dirty="0"/>
              <a:t>BC Housing</a:t>
            </a:r>
          </a:p>
        </p:txBody>
      </p:sp>
      <p:sp>
        <p:nvSpPr>
          <p:cNvPr id="3" name="Content Placeholder 2">
            <a:extLst>
              <a:ext uri="{FF2B5EF4-FFF2-40B4-BE49-F238E27FC236}">
                <a16:creationId xmlns:a16="http://schemas.microsoft.com/office/drawing/2014/main" id="{E3966E10-804E-884F-A929-8DEE94C5E89F}"/>
              </a:ext>
            </a:extLst>
          </p:cNvPr>
          <p:cNvSpPr>
            <a:spLocks noGrp="1"/>
          </p:cNvSpPr>
          <p:nvPr>
            <p:ph idx="1"/>
          </p:nvPr>
        </p:nvSpPr>
        <p:spPr/>
        <p:txBody>
          <a:bodyPr/>
          <a:lstStyle/>
          <a:p>
            <a:endParaRPr lang="en-US" dirty="0"/>
          </a:p>
          <a:p>
            <a:r>
              <a:rPr lang="en-US" dirty="0"/>
              <a:t>BC Housing tries to have some supervised consumption services in all of its supportive housing. </a:t>
            </a:r>
          </a:p>
          <a:p>
            <a:pPr marL="0" indent="0">
              <a:buNone/>
            </a:pPr>
            <a:endParaRPr lang="en-US" dirty="0"/>
          </a:p>
          <a:p>
            <a:r>
              <a:rPr lang="en-US" dirty="0"/>
              <a:t>Staff do not directly supervise the use of illicit substances.</a:t>
            </a:r>
          </a:p>
          <a:p>
            <a:pPr marL="0" indent="0">
              <a:buNone/>
            </a:pPr>
            <a:endParaRPr lang="en-US" dirty="0"/>
          </a:p>
          <a:p>
            <a:r>
              <a:rPr lang="en-US" dirty="0"/>
              <a:t>However, the use often takes place near the staffing area, and there are cameras in common areas. </a:t>
            </a:r>
          </a:p>
          <a:p>
            <a:endParaRPr lang="en-US" dirty="0"/>
          </a:p>
          <a:p>
            <a:endParaRPr lang="en-US" dirty="0"/>
          </a:p>
        </p:txBody>
      </p:sp>
    </p:spTree>
    <p:extLst>
      <p:ext uri="{BB962C8B-B14F-4D97-AF65-F5344CB8AC3E}">
        <p14:creationId xmlns:p14="http://schemas.microsoft.com/office/powerpoint/2010/main" val="3482274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6729A-5573-3D40-9899-763D0AA3C5D5}"/>
              </a:ext>
            </a:extLst>
          </p:cNvPr>
          <p:cNvSpPr>
            <a:spLocks noGrp="1"/>
          </p:cNvSpPr>
          <p:nvPr>
            <p:ph type="title"/>
          </p:nvPr>
        </p:nvSpPr>
        <p:spPr/>
        <p:txBody>
          <a:bodyPr/>
          <a:lstStyle/>
          <a:p>
            <a:r>
              <a:rPr lang="en-US" dirty="0"/>
              <a:t>BC Housing (cont’d)</a:t>
            </a:r>
          </a:p>
        </p:txBody>
      </p:sp>
      <p:sp>
        <p:nvSpPr>
          <p:cNvPr id="3" name="Content Placeholder 2">
            <a:extLst>
              <a:ext uri="{FF2B5EF4-FFF2-40B4-BE49-F238E27FC236}">
                <a16:creationId xmlns:a16="http://schemas.microsoft.com/office/drawing/2014/main" id="{AF6FDF84-86A3-8747-BAFE-28FB266B0E0C}"/>
              </a:ext>
            </a:extLst>
          </p:cNvPr>
          <p:cNvSpPr>
            <a:spLocks noGrp="1"/>
          </p:cNvSpPr>
          <p:nvPr>
            <p:ph idx="1"/>
          </p:nvPr>
        </p:nvSpPr>
        <p:spPr/>
        <p:txBody>
          <a:bodyPr/>
          <a:lstStyle/>
          <a:p>
            <a:endParaRPr lang="en-US" dirty="0"/>
          </a:p>
          <a:p>
            <a:r>
              <a:rPr lang="en-US" dirty="0"/>
              <a:t>Staff are aware who’s gone into a space to use. </a:t>
            </a:r>
          </a:p>
          <a:p>
            <a:pPr marL="0" indent="0">
              <a:buNone/>
            </a:pPr>
            <a:endParaRPr lang="en-US" dirty="0"/>
          </a:p>
          <a:p>
            <a:r>
              <a:rPr lang="en-US" dirty="0"/>
              <a:t>Staff are around and aware when someone’s gone into a room to use; staff are on site 24-7. </a:t>
            </a:r>
          </a:p>
          <a:p>
            <a:pPr marL="0" indent="0">
              <a:buNone/>
            </a:pPr>
            <a:endParaRPr lang="en-US" dirty="0"/>
          </a:p>
          <a:p>
            <a:r>
              <a:rPr lang="en-US" dirty="0"/>
              <a:t>If they haven’t come out of the room in 10 min’s, they’ll get checked on by staff.</a:t>
            </a:r>
          </a:p>
          <a:p>
            <a:endParaRPr lang="en-US" dirty="0"/>
          </a:p>
          <a:p>
            <a:endParaRPr lang="en-US" dirty="0"/>
          </a:p>
        </p:txBody>
      </p:sp>
    </p:spTree>
    <p:extLst>
      <p:ext uri="{BB962C8B-B14F-4D97-AF65-F5344CB8AC3E}">
        <p14:creationId xmlns:p14="http://schemas.microsoft.com/office/powerpoint/2010/main" val="595422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616B-717A-644A-B0C4-0B6AE373ECBC}"/>
              </a:ext>
            </a:extLst>
          </p:cNvPr>
          <p:cNvSpPr>
            <a:spLocks noGrp="1"/>
          </p:cNvSpPr>
          <p:nvPr>
            <p:ph type="title"/>
          </p:nvPr>
        </p:nvSpPr>
        <p:spPr/>
        <p:txBody>
          <a:bodyPr/>
          <a:lstStyle/>
          <a:p>
            <a:r>
              <a:rPr lang="en-US" dirty="0"/>
              <a:t>BC Housing (cont’d)</a:t>
            </a:r>
          </a:p>
        </p:txBody>
      </p:sp>
      <p:sp>
        <p:nvSpPr>
          <p:cNvPr id="3" name="Content Placeholder 2">
            <a:extLst>
              <a:ext uri="{FF2B5EF4-FFF2-40B4-BE49-F238E27FC236}">
                <a16:creationId xmlns:a16="http://schemas.microsoft.com/office/drawing/2014/main" id="{8FEB07CC-B12E-B245-AFB9-B9511C6AC8EE}"/>
              </a:ext>
            </a:extLst>
          </p:cNvPr>
          <p:cNvSpPr>
            <a:spLocks noGrp="1"/>
          </p:cNvSpPr>
          <p:nvPr>
            <p:ph idx="1"/>
          </p:nvPr>
        </p:nvSpPr>
        <p:spPr/>
        <p:txBody>
          <a:bodyPr/>
          <a:lstStyle/>
          <a:p>
            <a:endParaRPr lang="en-US" dirty="0"/>
          </a:p>
          <a:p>
            <a:r>
              <a:rPr lang="en-US" dirty="0"/>
              <a:t>Also, in response to the opioid crisis, in all BC Housing funded supportive housing buildings with 24/7 staffing, the staff are now required to implement regular health and wellness checks of residents. </a:t>
            </a:r>
          </a:p>
          <a:p>
            <a:endParaRPr lang="en-US" dirty="0"/>
          </a:p>
          <a:p>
            <a:r>
              <a:rPr lang="en-US" dirty="0"/>
              <a:t>This includes the requirement to conduct unit checks when a resident has not been seen or heard from for at least 48 hours.  This policy is now included in the operating agreements, making wellness checks a contractual obligation.</a:t>
            </a:r>
          </a:p>
        </p:txBody>
      </p:sp>
    </p:spTree>
    <p:extLst>
      <p:ext uri="{BB962C8B-B14F-4D97-AF65-F5344CB8AC3E}">
        <p14:creationId xmlns:p14="http://schemas.microsoft.com/office/powerpoint/2010/main" val="2597655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0823-3952-9D4F-B606-178FABAAC91A}"/>
              </a:ext>
            </a:extLst>
          </p:cNvPr>
          <p:cNvSpPr>
            <a:spLocks noGrp="1"/>
          </p:cNvSpPr>
          <p:nvPr>
            <p:ph type="title"/>
          </p:nvPr>
        </p:nvSpPr>
        <p:spPr/>
        <p:txBody>
          <a:bodyPr/>
          <a:lstStyle/>
          <a:p>
            <a:r>
              <a:rPr lang="en-US" dirty="0"/>
              <a:t>End of Module</a:t>
            </a:r>
          </a:p>
        </p:txBody>
      </p:sp>
      <p:sp>
        <p:nvSpPr>
          <p:cNvPr id="3" name="Content Placeholder 2">
            <a:extLst>
              <a:ext uri="{FF2B5EF4-FFF2-40B4-BE49-F238E27FC236}">
                <a16:creationId xmlns:a16="http://schemas.microsoft.com/office/drawing/2014/main" id="{A97312CB-FBCE-0C45-906F-AF31E5FCF8E2}"/>
              </a:ext>
            </a:extLst>
          </p:cNvPr>
          <p:cNvSpPr>
            <a:spLocks noGrp="1"/>
          </p:cNvSpPr>
          <p:nvPr>
            <p:ph idx="1"/>
          </p:nvPr>
        </p:nvSpPr>
        <p:spPr/>
        <p:txBody>
          <a:bodyPr/>
          <a:lstStyle/>
          <a:p>
            <a:endParaRPr lang="en-US" dirty="0"/>
          </a:p>
          <a:p>
            <a:r>
              <a:rPr lang="en-US" dirty="0"/>
              <a:t>We’ve covered a lot of ground here.</a:t>
            </a:r>
          </a:p>
          <a:p>
            <a:endParaRPr lang="en-US" dirty="0"/>
          </a:p>
          <a:p>
            <a:r>
              <a:rPr lang="en-US" dirty="0"/>
              <a:t>What’s </a:t>
            </a:r>
            <a:r>
              <a:rPr lang="en-US"/>
              <a:t>on your mind?</a:t>
            </a:r>
          </a:p>
        </p:txBody>
      </p:sp>
    </p:spTree>
    <p:extLst>
      <p:ext uri="{BB962C8B-B14F-4D97-AF65-F5344CB8AC3E}">
        <p14:creationId xmlns:p14="http://schemas.microsoft.com/office/powerpoint/2010/main" val="1316722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3C27-D86D-FF4A-B9EB-D9662B2FE520}"/>
              </a:ext>
            </a:extLst>
          </p:cNvPr>
          <p:cNvSpPr>
            <a:spLocks noGrp="1"/>
          </p:cNvSpPr>
          <p:nvPr>
            <p:ph type="ctrTitle"/>
          </p:nvPr>
        </p:nvSpPr>
        <p:spPr/>
        <p:txBody>
          <a:bodyPr/>
          <a:lstStyle/>
          <a:p>
            <a:pPr algn="ctr" fontAlgn="auto">
              <a:spcAft>
                <a:spcPts val="0"/>
              </a:spcAft>
              <a:defRPr/>
            </a:pPr>
            <a:br>
              <a:rPr lang="en-US" dirty="0">
                <a:ea typeface="+mj-ea"/>
                <a:cs typeface="+mj-cs"/>
              </a:rPr>
            </a:br>
            <a:br>
              <a:rPr lang="en-US" dirty="0">
                <a:ea typeface="+mj-ea"/>
                <a:cs typeface="+mj-cs"/>
              </a:rPr>
            </a:br>
            <a:br>
              <a:rPr lang="en-US" dirty="0">
                <a:ea typeface="+mj-ea"/>
                <a:cs typeface="+mj-cs"/>
              </a:rPr>
            </a:br>
            <a:r>
              <a:rPr lang="en-US" dirty="0"/>
              <a:t>innovative practices</a:t>
            </a:r>
            <a:endParaRPr lang="en-US" dirty="0">
              <a:ea typeface="+mj-ea"/>
              <a:cs typeface="+mj-cs"/>
            </a:endParaRPr>
          </a:p>
        </p:txBody>
      </p:sp>
      <p:sp>
        <p:nvSpPr>
          <p:cNvPr id="3" name="Subtitle 2">
            <a:extLst>
              <a:ext uri="{FF2B5EF4-FFF2-40B4-BE49-F238E27FC236}">
                <a16:creationId xmlns:a16="http://schemas.microsoft.com/office/drawing/2014/main" id="{FF88D0EF-4435-9942-92D4-A41F08F3C163}"/>
              </a:ext>
            </a:extLst>
          </p:cNvPr>
          <p:cNvSpPr>
            <a:spLocks noGrp="1"/>
          </p:cNvSpPr>
          <p:nvPr>
            <p:ph type="subTitle" idx="1"/>
          </p:nvPr>
        </p:nvSpPr>
        <p:spPr>
          <a:xfrm>
            <a:off x="685800" y="3505200"/>
            <a:ext cx="7630616" cy="2804120"/>
          </a:xfrm>
        </p:spPr>
        <p:txBody>
          <a:bodyPr rtlCol="0">
            <a:normAutofit lnSpcReduction="10000"/>
          </a:bodyPr>
          <a:lstStyle/>
          <a:p>
            <a:pPr algn="ctr" fontAlgn="auto">
              <a:spcAft>
                <a:spcPts val="0"/>
              </a:spcAft>
              <a:defRPr/>
            </a:pPr>
            <a:r>
              <a:rPr lang="en-US" sz="2000" b="1" dirty="0">
                <a:ea typeface="+mn-ea"/>
                <a:cs typeface="+mn-cs"/>
              </a:rPr>
              <a:t>By Nick </a:t>
            </a:r>
            <a:r>
              <a:rPr lang="en-US" sz="2000" b="1" dirty="0" err="1">
                <a:ea typeface="+mn-ea"/>
                <a:cs typeface="+mn-cs"/>
              </a:rPr>
              <a:t>Falvo</a:t>
            </a:r>
            <a:r>
              <a:rPr lang="en-US" sz="2000" b="1" dirty="0">
                <a:ea typeface="+mn-ea"/>
                <a:cs typeface="+mn-cs"/>
              </a:rPr>
              <a:t>, PhD</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Homelessness 101</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Prepared for </a:t>
            </a:r>
          </a:p>
          <a:p>
            <a:pPr algn="ctr" fontAlgn="auto">
              <a:spcAft>
                <a:spcPts val="0"/>
              </a:spcAft>
              <a:defRPr/>
            </a:pPr>
            <a:r>
              <a:rPr lang="en-US" sz="2000" dirty="0">
                <a:ea typeface="+mn-ea"/>
                <a:cs typeface="+mn-cs"/>
              </a:rPr>
              <a:t>Healthcare Excellence Canada</a:t>
            </a:r>
          </a:p>
          <a:p>
            <a:pPr algn="ctr" fontAlgn="auto">
              <a:spcAft>
                <a:spcPts val="0"/>
              </a:spcAft>
              <a:defRPr/>
            </a:pPr>
            <a:endParaRPr lang="en-US" sz="2000" dirty="0">
              <a:ea typeface="+mn-ea"/>
              <a:cs typeface="+mn-cs"/>
            </a:endParaRPr>
          </a:p>
          <a:p>
            <a:pPr algn="ctr" fontAlgn="auto">
              <a:spcAft>
                <a:spcPts val="0"/>
              </a:spcAft>
              <a:defRPr/>
            </a:pPr>
            <a:r>
              <a:rPr lang="en-US" sz="2000" dirty="0">
                <a:ea typeface="+mn-ea"/>
                <a:cs typeface="+mn-cs"/>
              </a:rPr>
              <a:t>Oct 8-9, 2024</a:t>
            </a:r>
          </a:p>
          <a:p>
            <a:pPr algn="ctr" fontAlgn="auto">
              <a:spcAft>
                <a:spcPts val="0"/>
              </a:spcAft>
              <a:defRPr/>
            </a:pPr>
            <a:endParaRPr lang="en-US" sz="2000" dirty="0">
              <a:ea typeface="+mn-ea"/>
              <a:cs typeface="+mn-cs"/>
            </a:endParaRPr>
          </a:p>
          <a:p>
            <a:pPr fontAlgn="auto">
              <a:spcAft>
                <a:spcPts val="0"/>
              </a:spcAft>
              <a:defRPr/>
            </a:pPr>
            <a:endParaRPr lang="en-US" sz="1800" b="1" dirty="0">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0804-7470-3245-9B38-B7CDDFC7493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B48CDD1-87D6-C64B-9418-339F03003AF3}"/>
              </a:ext>
            </a:extLst>
          </p:cNvPr>
          <p:cNvSpPr>
            <a:spLocks noGrp="1"/>
          </p:cNvSpPr>
          <p:nvPr>
            <p:ph idx="1"/>
          </p:nvPr>
        </p:nvSpPr>
        <p:spPr/>
        <p:txBody>
          <a:bodyPr/>
          <a:lstStyle/>
          <a:p>
            <a:endParaRPr lang="en-US" dirty="0"/>
          </a:p>
          <a:p>
            <a:r>
              <a:rPr lang="en-US" dirty="0"/>
              <a:t>We’re now going to talk about four innovative practices in homelessness, happening right now in Canada.</a:t>
            </a:r>
          </a:p>
          <a:p>
            <a:pPr marL="0" indent="0">
              <a:buNone/>
            </a:pPr>
            <a:endParaRPr lang="en-US" dirty="0"/>
          </a:p>
          <a:p>
            <a:r>
              <a:rPr lang="en-US" dirty="0"/>
              <a:t>My intention is not to make you love them; but nor is it to make you hate them.</a:t>
            </a:r>
          </a:p>
          <a:p>
            <a:pPr marL="0" indent="0">
              <a:buNone/>
            </a:pPr>
            <a:endParaRPr lang="en-US" dirty="0"/>
          </a:p>
          <a:p>
            <a:r>
              <a:rPr lang="en-US" dirty="0"/>
              <a:t>Rather, it is to bring you some information to which you may not have previously had access.</a:t>
            </a:r>
          </a:p>
          <a:p>
            <a:endParaRPr lang="en-US" dirty="0"/>
          </a:p>
          <a:p>
            <a:endParaRPr lang="en-US" dirty="0"/>
          </a:p>
        </p:txBody>
      </p:sp>
    </p:spTree>
    <p:extLst>
      <p:ext uri="{BB962C8B-B14F-4D97-AF65-F5344CB8AC3E}">
        <p14:creationId xmlns:p14="http://schemas.microsoft.com/office/powerpoint/2010/main" val="1635766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6745-1A25-2149-A888-4F4C49DC4534}"/>
              </a:ext>
            </a:extLst>
          </p:cNvPr>
          <p:cNvSpPr>
            <a:spLocks noGrp="1"/>
          </p:cNvSpPr>
          <p:nvPr>
            <p:ph type="title"/>
          </p:nvPr>
        </p:nvSpPr>
        <p:spPr/>
        <p:txBody>
          <a:bodyPr/>
          <a:lstStyle/>
          <a:p>
            <a:r>
              <a:rPr lang="en-US" dirty="0"/>
              <a:t>Overview (cont’d)</a:t>
            </a:r>
          </a:p>
        </p:txBody>
      </p:sp>
      <p:sp>
        <p:nvSpPr>
          <p:cNvPr id="3" name="Content Placeholder 2">
            <a:extLst>
              <a:ext uri="{FF2B5EF4-FFF2-40B4-BE49-F238E27FC236}">
                <a16:creationId xmlns:a16="http://schemas.microsoft.com/office/drawing/2014/main" id="{B8217944-463F-4A49-BA2C-3197AE2D79DD}"/>
              </a:ext>
            </a:extLst>
          </p:cNvPr>
          <p:cNvSpPr>
            <a:spLocks noGrp="1"/>
          </p:cNvSpPr>
          <p:nvPr>
            <p:ph idx="1"/>
          </p:nvPr>
        </p:nvSpPr>
        <p:spPr/>
        <p:txBody>
          <a:bodyPr/>
          <a:lstStyle/>
          <a:p>
            <a:pPr marL="457200" indent="-457200">
              <a:lnSpc>
                <a:spcPct val="150000"/>
              </a:lnSpc>
              <a:buFont typeface="+mj-lt"/>
              <a:buAutoNum type="arabicPeriod"/>
            </a:pPr>
            <a:endParaRPr lang="en-US" dirty="0"/>
          </a:p>
          <a:p>
            <a:pPr marL="457200" indent="-457200">
              <a:lnSpc>
                <a:spcPct val="150000"/>
              </a:lnSpc>
              <a:buFont typeface="+mj-lt"/>
              <a:buAutoNum type="arabicPeriod"/>
            </a:pPr>
            <a:r>
              <a:rPr lang="en-US" dirty="0"/>
              <a:t>Modular supportive housing</a:t>
            </a:r>
          </a:p>
          <a:p>
            <a:pPr marL="457200" indent="-457200">
              <a:lnSpc>
                <a:spcPct val="150000"/>
              </a:lnSpc>
              <a:buFont typeface="+mj-lt"/>
              <a:buAutoNum type="arabicPeriod"/>
            </a:pPr>
            <a:r>
              <a:rPr lang="en-US" dirty="0"/>
              <a:t>90 Dunn Avenue </a:t>
            </a:r>
          </a:p>
          <a:p>
            <a:pPr marL="457200" indent="-457200">
              <a:lnSpc>
                <a:spcPct val="150000"/>
              </a:lnSpc>
              <a:buFont typeface="+mj-lt"/>
              <a:buAutoNum type="arabicPeriod"/>
            </a:pPr>
            <a:r>
              <a:rPr lang="en-US" dirty="0"/>
              <a:t>Hospital coding</a:t>
            </a:r>
          </a:p>
          <a:p>
            <a:pPr marL="457200" indent="-457200">
              <a:lnSpc>
                <a:spcPct val="150000"/>
              </a:lnSpc>
              <a:buFont typeface="+mj-lt"/>
              <a:buAutoNum type="arabicPeriod"/>
            </a:pPr>
            <a:r>
              <a:rPr lang="en-US" dirty="0"/>
              <a:t>Artificial Intelligence</a:t>
            </a:r>
          </a:p>
          <a:p>
            <a:pPr marL="457200" indent="-457200">
              <a:lnSpc>
                <a:spcPct val="150000"/>
              </a:lnSpc>
              <a:buFont typeface="+mj-lt"/>
              <a:buAutoNum type="arabicPeriod"/>
            </a:pPr>
            <a:endParaRPr lang="en-US" dirty="0"/>
          </a:p>
        </p:txBody>
      </p:sp>
    </p:spTree>
    <p:extLst>
      <p:ext uri="{BB962C8B-B14F-4D97-AF65-F5344CB8AC3E}">
        <p14:creationId xmlns:p14="http://schemas.microsoft.com/office/powerpoint/2010/main" val="5435198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FDF9-3929-1F76-65B6-DA91B15D3E06}"/>
              </a:ext>
            </a:extLst>
          </p:cNvPr>
          <p:cNvSpPr>
            <a:spLocks noGrp="1"/>
          </p:cNvSpPr>
          <p:nvPr>
            <p:ph type="title"/>
          </p:nvPr>
        </p:nvSpPr>
        <p:spPr/>
        <p:txBody>
          <a:bodyPr/>
          <a:lstStyle/>
          <a:p>
            <a:r>
              <a:rPr lang="en-US" dirty="0"/>
              <a:t>Overview (cont’d)</a:t>
            </a:r>
          </a:p>
        </p:txBody>
      </p:sp>
      <p:sp>
        <p:nvSpPr>
          <p:cNvPr id="3" name="Content Placeholder 2">
            <a:extLst>
              <a:ext uri="{FF2B5EF4-FFF2-40B4-BE49-F238E27FC236}">
                <a16:creationId xmlns:a16="http://schemas.microsoft.com/office/drawing/2014/main" id="{E916D5DF-7478-1E3E-3645-C06DE46928A8}"/>
              </a:ext>
            </a:extLst>
          </p:cNvPr>
          <p:cNvSpPr>
            <a:spLocks noGrp="1"/>
          </p:cNvSpPr>
          <p:nvPr>
            <p:ph idx="1"/>
          </p:nvPr>
        </p:nvSpPr>
        <p:spPr/>
        <p:txBody>
          <a:bodyPr/>
          <a:lstStyle/>
          <a:p>
            <a:endParaRPr lang="en-US" dirty="0"/>
          </a:p>
          <a:p>
            <a:pPr marL="0" indent="0">
              <a:buNone/>
            </a:pPr>
            <a:endParaRPr lang="en-US" dirty="0"/>
          </a:p>
          <a:p>
            <a:pPr marL="0" indent="0">
              <a:buNone/>
            </a:pPr>
            <a:r>
              <a:rPr lang="en-US" dirty="0"/>
              <a:t>5. STARS</a:t>
            </a:r>
          </a:p>
          <a:p>
            <a:pPr marL="0" indent="0">
              <a:buNone/>
            </a:pPr>
            <a:endParaRPr lang="en-US" dirty="0"/>
          </a:p>
          <a:p>
            <a:pPr marL="0" indent="0">
              <a:buNone/>
            </a:pPr>
            <a:r>
              <a:rPr lang="en-US" dirty="0"/>
              <a:t>6. Bridge housing</a:t>
            </a:r>
          </a:p>
          <a:p>
            <a:pPr marL="0" indent="0">
              <a:buNone/>
            </a:pPr>
            <a:endParaRPr lang="en-US" dirty="0"/>
          </a:p>
          <a:p>
            <a:pPr marL="0" indent="0">
              <a:buNone/>
            </a:pPr>
            <a:r>
              <a:rPr lang="en-US" dirty="0"/>
              <a:t>7. </a:t>
            </a:r>
            <a:r>
              <a:rPr lang="en-US" dirty="0" err="1"/>
              <a:t>StreetLink</a:t>
            </a:r>
            <a:endParaRPr lang="en-US" dirty="0"/>
          </a:p>
        </p:txBody>
      </p:sp>
    </p:spTree>
    <p:extLst>
      <p:ext uri="{BB962C8B-B14F-4D97-AF65-F5344CB8AC3E}">
        <p14:creationId xmlns:p14="http://schemas.microsoft.com/office/powerpoint/2010/main" val="128595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D6D1-E53A-F74F-898B-3B1C63967432}"/>
              </a:ext>
            </a:extLst>
          </p:cNvPr>
          <p:cNvSpPr>
            <a:spLocks noGrp="1"/>
          </p:cNvSpPr>
          <p:nvPr>
            <p:ph type="title"/>
          </p:nvPr>
        </p:nvSpPr>
        <p:spPr/>
        <p:txBody>
          <a:bodyPr/>
          <a:lstStyle/>
          <a:p>
            <a:r>
              <a:rPr lang="en-US" dirty="0"/>
              <a:t>Nichols &amp; </a:t>
            </a:r>
            <a:r>
              <a:rPr lang="en-US" dirty="0" err="1"/>
              <a:t>Doberstein</a:t>
            </a:r>
            <a:r>
              <a:rPr lang="en-US" dirty="0"/>
              <a:t> 2016 (cont’d)</a:t>
            </a:r>
          </a:p>
        </p:txBody>
      </p:sp>
      <p:sp>
        <p:nvSpPr>
          <p:cNvPr id="3" name="Content Placeholder 2">
            <a:extLst>
              <a:ext uri="{FF2B5EF4-FFF2-40B4-BE49-F238E27FC236}">
                <a16:creationId xmlns:a16="http://schemas.microsoft.com/office/drawing/2014/main" id="{A7C95D5D-CC7F-104F-AE38-4680C6026B4A}"/>
              </a:ext>
            </a:extLst>
          </p:cNvPr>
          <p:cNvSpPr>
            <a:spLocks noGrp="1"/>
          </p:cNvSpPr>
          <p:nvPr>
            <p:ph idx="1"/>
          </p:nvPr>
        </p:nvSpPr>
        <p:spPr/>
        <p:txBody>
          <a:bodyPr/>
          <a:lstStyle/>
          <a:p>
            <a:endParaRPr lang="en-US" dirty="0"/>
          </a:p>
          <a:p>
            <a:r>
              <a:rPr lang="en-US" dirty="0"/>
              <a:t>Writing about Calgary in the same book, Dressler notes: </a:t>
            </a:r>
          </a:p>
          <a:p>
            <a:pPr marL="0" indent="0">
              <a:buNone/>
            </a:pPr>
            <a:endParaRPr lang="en-US" dirty="0"/>
          </a:p>
          <a:p>
            <a:r>
              <a:rPr lang="en-US" dirty="0"/>
              <a:t>“Prior to the implementation of [Calgary’s coordinated access] program in 2013, the numerous homeless-serving agencies and programs in Calgary were operating relatively independently of one another, with little coordination regarding client intake or shared clients. </a:t>
            </a:r>
          </a:p>
        </p:txBody>
      </p:sp>
    </p:spTree>
    <p:extLst>
      <p:ext uri="{BB962C8B-B14F-4D97-AF65-F5344CB8AC3E}">
        <p14:creationId xmlns:p14="http://schemas.microsoft.com/office/powerpoint/2010/main" val="963146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5013-855A-6A40-ABCB-033065C589FC}"/>
              </a:ext>
            </a:extLst>
          </p:cNvPr>
          <p:cNvSpPr>
            <a:spLocks noGrp="1"/>
          </p:cNvSpPr>
          <p:nvPr>
            <p:ph type="title"/>
          </p:nvPr>
        </p:nvSpPr>
        <p:spPr/>
        <p:txBody>
          <a:bodyPr/>
          <a:lstStyle/>
          <a:p>
            <a:r>
              <a:rPr lang="en-US" dirty="0"/>
              <a:t>Modular supportive housing</a:t>
            </a:r>
          </a:p>
        </p:txBody>
      </p:sp>
      <p:sp>
        <p:nvSpPr>
          <p:cNvPr id="3" name="Content Placeholder 2">
            <a:extLst>
              <a:ext uri="{FF2B5EF4-FFF2-40B4-BE49-F238E27FC236}">
                <a16:creationId xmlns:a16="http://schemas.microsoft.com/office/drawing/2014/main" id="{19883D0E-EDC6-6646-B322-4C2B90BF9CB0}"/>
              </a:ext>
            </a:extLst>
          </p:cNvPr>
          <p:cNvSpPr>
            <a:spLocks noGrp="1"/>
          </p:cNvSpPr>
          <p:nvPr>
            <p:ph idx="1"/>
          </p:nvPr>
        </p:nvSpPr>
        <p:spPr/>
        <p:txBody>
          <a:bodyPr/>
          <a:lstStyle/>
          <a:p>
            <a:endParaRPr lang="en-US" dirty="0"/>
          </a:p>
          <a:p>
            <a:pPr marL="0" indent="0">
              <a:buNone/>
            </a:pPr>
            <a:r>
              <a:rPr lang="en-US" u="sng" dirty="0"/>
              <a:t>Definition</a:t>
            </a:r>
            <a:r>
              <a:rPr lang="en-US" dirty="0"/>
              <a:t>:</a:t>
            </a:r>
          </a:p>
          <a:p>
            <a:endParaRPr lang="en-US" dirty="0"/>
          </a:p>
          <a:p>
            <a:r>
              <a:rPr lang="en-US" dirty="0"/>
              <a:t>Modular housing is housing that is partially built in a plant, shipped to a development site, and placed on a foundation where the roof structure and exterior finishes are completed.</a:t>
            </a:r>
          </a:p>
        </p:txBody>
      </p:sp>
    </p:spTree>
    <p:extLst>
      <p:ext uri="{BB962C8B-B14F-4D97-AF65-F5344CB8AC3E}">
        <p14:creationId xmlns:p14="http://schemas.microsoft.com/office/powerpoint/2010/main" val="1270957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D5CE-F107-C147-84AF-A6FAB9AE9B09}"/>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989776E2-62B4-C240-B26D-FC762677973F}"/>
              </a:ext>
            </a:extLst>
          </p:cNvPr>
          <p:cNvSpPr>
            <a:spLocks noGrp="1"/>
          </p:cNvSpPr>
          <p:nvPr>
            <p:ph idx="1"/>
          </p:nvPr>
        </p:nvSpPr>
        <p:spPr/>
        <p:txBody>
          <a:bodyPr/>
          <a:lstStyle/>
          <a:p>
            <a:endParaRPr lang="en-US" dirty="0"/>
          </a:p>
          <a:p>
            <a:r>
              <a:rPr lang="en-US" dirty="0"/>
              <a:t>This innovation getting quite popular in Canada (including with the recent Rapid Housing Initiative).</a:t>
            </a:r>
          </a:p>
          <a:p>
            <a:pPr marL="0" indent="0">
              <a:buNone/>
            </a:pPr>
            <a:endParaRPr lang="en-US" dirty="0"/>
          </a:p>
          <a:p>
            <a:r>
              <a:rPr lang="en-US" dirty="0"/>
              <a:t>Very low vacancy rates in Vancouver, and high rents. Landlords getting very choosy. </a:t>
            </a:r>
          </a:p>
          <a:p>
            <a:pPr marL="0" indent="0">
              <a:buNone/>
            </a:pPr>
            <a:endParaRPr lang="en-US" dirty="0"/>
          </a:p>
          <a:p>
            <a:r>
              <a:rPr lang="en-US" dirty="0"/>
              <a:t>Cost is similar to traditional way. The speed is the difference.</a:t>
            </a:r>
          </a:p>
          <a:p>
            <a:endParaRPr lang="en-US" dirty="0"/>
          </a:p>
          <a:p>
            <a:endParaRPr lang="en-US" dirty="0"/>
          </a:p>
        </p:txBody>
      </p:sp>
    </p:spTree>
    <p:extLst>
      <p:ext uri="{BB962C8B-B14F-4D97-AF65-F5344CB8AC3E}">
        <p14:creationId xmlns:p14="http://schemas.microsoft.com/office/powerpoint/2010/main" val="899305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C234C-4966-934D-9C91-3297BF691F97}"/>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4A8075DA-7E1F-734E-A184-DF6E47208AC8}"/>
              </a:ext>
            </a:extLst>
          </p:cNvPr>
          <p:cNvSpPr>
            <a:spLocks noGrp="1"/>
          </p:cNvSpPr>
          <p:nvPr>
            <p:ph idx="1"/>
          </p:nvPr>
        </p:nvSpPr>
        <p:spPr/>
        <p:txBody>
          <a:bodyPr/>
          <a:lstStyle/>
          <a:p>
            <a:endParaRPr lang="en-US" dirty="0"/>
          </a:p>
          <a:p>
            <a:r>
              <a:rPr lang="en-US" dirty="0"/>
              <a:t>This can happen in 18 months, from the time funding is approved. </a:t>
            </a:r>
          </a:p>
          <a:p>
            <a:endParaRPr lang="en-US" dirty="0"/>
          </a:p>
          <a:p>
            <a:r>
              <a:rPr lang="en-US" dirty="0"/>
              <a:t>Typically built somewhere else and then transported on flatbed trucks. Cranes lifts them. </a:t>
            </a:r>
          </a:p>
          <a:p>
            <a:endParaRPr lang="en-US" dirty="0"/>
          </a:p>
          <a:p>
            <a:r>
              <a:rPr lang="en-US" dirty="0"/>
              <a:t>Built in a factory. There’s one factory on Vancouver Island, and one in Edmonton.</a:t>
            </a:r>
          </a:p>
          <a:p>
            <a:endParaRPr lang="en-US" dirty="0"/>
          </a:p>
          <a:p>
            <a:endParaRPr lang="en-US" dirty="0"/>
          </a:p>
        </p:txBody>
      </p:sp>
    </p:spTree>
    <p:extLst>
      <p:ext uri="{BB962C8B-B14F-4D97-AF65-F5344CB8AC3E}">
        <p14:creationId xmlns:p14="http://schemas.microsoft.com/office/powerpoint/2010/main" val="1318121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88DF-53C1-1445-A370-232DA4B8A81B}"/>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A22B3BBF-DD04-AF47-A159-0E86DF9DADBE}"/>
              </a:ext>
            </a:extLst>
          </p:cNvPr>
          <p:cNvSpPr>
            <a:spLocks noGrp="1"/>
          </p:cNvSpPr>
          <p:nvPr>
            <p:ph idx="1"/>
          </p:nvPr>
        </p:nvSpPr>
        <p:spPr/>
        <p:txBody>
          <a:bodyPr/>
          <a:lstStyle/>
          <a:p>
            <a:endParaRPr lang="en-US" dirty="0"/>
          </a:p>
          <a:p>
            <a:r>
              <a:rPr lang="en-US" dirty="0"/>
              <a:t>In BC, a small % of it is repurposed modular. Most is new.</a:t>
            </a:r>
          </a:p>
          <a:p>
            <a:endParaRPr lang="en-US" dirty="0"/>
          </a:p>
          <a:p>
            <a:r>
              <a:rPr lang="en-US" dirty="0"/>
              <a:t>Typically 325 sq ft per unit. Focus in BC has been on singles and couples.</a:t>
            </a:r>
          </a:p>
          <a:p>
            <a:pPr marL="0" indent="0">
              <a:buNone/>
            </a:pPr>
            <a:endParaRPr lang="en-US" dirty="0"/>
          </a:p>
          <a:p>
            <a:r>
              <a:rPr lang="en-US" dirty="0"/>
              <a:t>Washroom and small kitchen.</a:t>
            </a:r>
          </a:p>
          <a:p>
            <a:endParaRPr lang="en-US" dirty="0"/>
          </a:p>
          <a:p>
            <a:endParaRPr lang="en-US" dirty="0"/>
          </a:p>
        </p:txBody>
      </p:sp>
    </p:spTree>
    <p:extLst>
      <p:ext uri="{BB962C8B-B14F-4D97-AF65-F5344CB8AC3E}">
        <p14:creationId xmlns:p14="http://schemas.microsoft.com/office/powerpoint/2010/main" val="2247161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26D0-EEB9-1246-8A6B-4DB9FB27CA94}"/>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01D60AF9-F09E-794E-B85E-582F33A33BAB}"/>
              </a:ext>
            </a:extLst>
          </p:cNvPr>
          <p:cNvSpPr>
            <a:spLocks noGrp="1"/>
          </p:cNvSpPr>
          <p:nvPr>
            <p:ph idx="1"/>
          </p:nvPr>
        </p:nvSpPr>
        <p:spPr/>
        <p:txBody>
          <a:bodyPr/>
          <a:lstStyle/>
          <a:p>
            <a:endParaRPr lang="en-CA" dirty="0"/>
          </a:p>
          <a:p>
            <a:r>
              <a:rPr lang="en-CA" dirty="0"/>
              <a:t>BC’s involve a common area and commercial kitchen, with a common meal (and continental breakfast) per day.</a:t>
            </a:r>
          </a:p>
          <a:p>
            <a:endParaRPr lang="en-CA" dirty="0"/>
          </a:p>
          <a:p>
            <a:r>
              <a:rPr lang="en-CA" dirty="0"/>
              <a:t>BC’s are all staffed 24-7.</a:t>
            </a:r>
          </a:p>
          <a:p>
            <a:endParaRPr lang="en-CA" dirty="0"/>
          </a:p>
          <a:p>
            <a:r>
              <a:rPr lang="en-CA" dirty="0"/>
              <a:t>No housing readiness requirement in BC.</a:t>
            </a:r>
          </a:p>
          <a:p>
            <a:endParaRPr lang="en-US" dirty="0"/>
          </a:p>
        </p:txBody>
      </p:sp>
    </p:spTree>
    <p:extLst>
      <p:ext uri="{BB962C8B-B14F-4D97-AF65-F5344CB8AC3E}">
        <p14:creationId xmlns:p14="http://schemas.microsoft.com/office/powerpoint/2010/main" val="3988604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42436-67F4-C049-B2AA-13B76A4BCCED}"/>
              </a:ext>
            </a:extLst>
          </p:cNvPr>
          <p:cNvSpPr>
            <a:spLocks noGrp="1"/>
          </p:cNvSpPr>
          <p:nvPr>
            <p:ph type="title"/>
          </p:nvPr>
        </p:nvSpPr>
        <p:spPr/>
        <p:txBody>
          <a:bodyPr/>
          <a:lstStyle/>
          <a:p>
            <a:r>
              <a:rPr lang="en-US" dirty="0"/>
              <a:t>Modular supportive housing (cont’d)</a:t>
            </a:r>
          </a:p>
        </p:txBody>
      </p:sp>
      <p:pic>
        <p:nvPicPr>
          <p:cNvPr id="5" name="Content Placeholder 4" descr="A picture containing sky, outdoor, building, road&#10;&#10;Description automatically generated">
            <a:extLst>
              <a:ext uri="{FF2B5EF4-FFF2-40B4-BE49-F238E27FC236}">
                <a16:creationId xmlns:a16="http://schemas.microsoft.com/office/drawing/2014/main" id="{8CF28625-5300-004E-AE79-460CD31149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4541" y="1600200"/>
            <a:ext cx="5894917" cy="4421188"/>
          </a:xfrm>
        </p:spPr>
      </p:pic>
    </p:spTree>
    <p:extLst>
      <p:ext uri="{BB962C8B-B14F-4D97-AF65-F5344CB8AC3E}">
        <p14:creationId xmlns:p14="http://schemas.microsoft.com/office/powerpoint/2010/main" val="2495170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F972-582E-7D43-BCAE-C458A0123152}"/>
              </a:ext>
            </a:extLst>
          </p:cNvPr>
          <p:cNvSpPr>
            <a:spLocks noGrp="1"/>
          </p:cNvSpPr>
          <p:nvPr>
            <p:ph type="title"/>
          </p:nvPr>
        </p:nvSpPr>
        <p:spPr/>
        <p:txBody>
          <a:bodyPr/>
          <a:lstStyle/>
          <a:p>
            <a:r>
              <a:rPr lang="en-US" dirty="0"/>
              <a:t>Modular supportive housing (cont’d)</a:t>
            </a:r>
          </a:p>
        </p:txBody>
      </p:sp>
      <p:pic>
        <p:nvPicPr>
          <p:cNvPr id="7" name="Content Placeholder 6" descr="A picture containing road, tree, outdoor, street&#10;&#10;Description automatically generated">
            <a:extLst>
              <a:ext uri="{FF2B5EF4-FFF2-40B4-BE49-F238E27FC236}">
                <a16:creationId xmlns:a16="http://schemas.microsoft.com/office/drawing/2014/main" id="{6228A5C7-47DF-C347-94EE-99CAF07B5D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2967" y="1600200"/>
            <a:ext cx="7858066" cy="4421188"/>
          </a:xfrm>
        </p:spPr>
      </p:pic>
    </p:spTree>
    <p:extLst>
      <p:ext uri="{BB962C8B-B14F-4D97-AF65-F5344CB8AC3E}">
        <p14:creationId xmlns:p14="http://schemas.microsoft.com/office/powerpoint/2010/main" val="445908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2436-8FC1-7342-980C-2E5B4C6669BD}"/>
              </a:ext>
            </a:extLst>
          </p:cNvPr>
          <p:cNvSpPr>
            <a:spLocks noGrp="1"/>
          </p:cNvSpPr>
          <p:nvPr>
            <p:ph type="title"/>
          </p:nvPr>
        </p:nvSpPr>
        <p:spPr/>
        <p:txBody>
          <a:bodyPr/>
          <a:lstStyle/>
          <a:p>
            <a:r>
              <a:rPr lang="en-US" dirty="0"/>
              <a:t>Modular supportive housing (cont’d)</a:t>
            </a:r>
          </a:p>
        </p:txBody>
      </p:sp>
      <p:pic>
        <p:nvPicPr>
          <p:cNvPr id="5" name="Content Placeholder 4" descr="A picture containing text, outdoor, ground, building&#10;&#10;Description automatically generated">
            <a:extLst>
              <a:ext uri="{FF2B5EF4-FFF2-40B4-BE49-F238E27FC236}">
                <a16:creationId xmlns:a16="http://schemas.microsoft.com/office/drawing/2014/main" id="{DBF63762-6DD1-2E47-8806-237CD52531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4541" y="1600200"/>
            <a:ext cx="5894917" cy="4421188"/>
          </a:xfrm>
        </p:spPr>
      </p:pic>
    </p:spTree>
    <p:extLst>
      <p:ext uri="{BB962C8B-B14F-4D97-AF65-F5344CB8AC3E}">
        <p14:creationId xmlns:p14="http://schemas.microsoft.com/office/powerpoint/2010/main" val="3493519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FA61-81FF-2D44-A65E-C5FCC9E803E3}"/>
              </a:ext>
            </a:extLst>
          </p:cNvPr>
          <p:cNvSpPr>
            <a:spLocks noGrp="1"/>
          </p:cNvSpPr>
          <p:nvPr>
            <p:ph type="title"/>
          </p:nvPr>
        </p:nvSpPr>
        <p:spPr/>
        <p:txBody>
          <a:bodyPr/>
          <a:lstStyle/>
          <a:p>
            <a:r>
              <a:rPr lang="en-US" dirty="0"/>
              <a:t>Modular supportive housing (cont’d)</a:t>
            </a:r>
          </a:p>
        </p:txBody>
      </p:sp>
      <p:pic>
        <p:nvPicPr>
          <p:cNvPr id="5" name="Content Placeholder 4" descr="A picture containing building, outdoor, apartment building&#10;&#10;Description automatically generated">
            <a:extLst>
              <a:ext uri="{FF2B5EF4-FFF2-40B4-BE49-F238E27FC236}">
                <a16:creationId xmlns:a16="http://schemas.microsoft.com/office/drawing/2014/main" id="{03FFFFF8-B9CB-504E-81F2-921647DB38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2622" y="1600200"/>
            <a:ext cx="7838756" cy="4421188"/>
          </a:xfrm>
        </p:spPr>
      </p:pic>
    </p:spTree>
    <p:extLst>
      <p:ext uri="{BB962C8B-B14F-4D97-AF65-F5344CB8AC3E}">
        <p14:creationId xmlns:p14="http://schemas.microsoft.com/office/powerpoint/2010/main" val="2562046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994C-3E6E-A046-8D87-6A7D1B7C7068}"/>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A190D474-7E20-F742-916B-034D2551E437}"/>
              </a:ext>
            </a:extLst>
          </p:cNvPr>
          <p:cNvSpPr>
            <a:spLocks noGrp="1"/>
          </p:cNvSpPr>
          <p:nvPr>
            <p:ph idx="1"/>
          </p:nvPr>
        </p:nvSpPr>
        <p:spPr/>
        <p:txBody>
          <a:bodyPr/>
          <a:lstStyle/>
          <a:p>
            <a:endParaRPr lang="en-US" dirty="0"/>
          </a:p>
          <a:p>
            <a:r>
              <a:rPr lang="en-US" dirty="0"/>
              <a:t>Modular supportive housing is also gaining popularity in Toronto.</a:t>
            </a:r>
          </a:p>
          <a:p>
            <a:endParaRPr lang="en-US" dirty="0"/>
          </a:p>
          <a:p>
            <a:r>
              <a:rPr lang="en-US" dirty="0"/>
              <a:t>They currently have two sites operating, with five more planned.</a:t>
            </a:r>
          </a:p>
          <a:p>
            <a:endParaRPr lang="en-US" dirty="0"/>
          </a:p>
          <a:p>
            <a:r>
              <a:rPr lang="en-US" dirty="0"/>
              <a:t>All of Toronto’s units so far are for singles.</a:t>
            </a:r>
          </a:p>
        </p:txBody>
      </p:sp>
    </p:spTree>
    <p:extLst>
      <p:ext uri="{BB962C8B-B14F-4D97-AF65-F5344CB8AC3E}">
        <p14:creationId xmlns:p14="http://schemas.microsoft.com/office/powerpoint/2010/main" val="421654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4C71-5A72-F343-B196-516ACD9AD23A}"/>
              </a:ext>
            </a:extLst>
          </p:cNvPr>
          <p:cNvSpPr>
            <a:spLocks noGrp="1"/>
          </p:cNvSpPr>
          <p:nvPr>
            <p:ph type="title"/>
          </p:nvPr>
        </p:nvSpPr>
        <p:spPr/>
        <p:txBody>
          <a:bodyPr/>
          <a:lstStyle/>
          <a:p>
            <a:r>
              <a:rPr lang="en-US" dirty="0"/>
              <a:t>Nichols &amp; </a:t>
            </a:r>
            <a:r>
              <a:rPr lang="en-US" dirty="0" err="1"/>
              <a:t>Doberstein</a:t>
            </a:r>
            <a:r>
              <a:rPr lang="en-US" dirty="0"/>
              <a:t> 2016 (cont’d)</a:t>
            </a:r>
          </a:p>
        </p:txBody>
      </p:sp>
      <p:sp>
        <p:nvSpPr>
          <p:cNvPr id="3" name="Content Placeholder 2">
            <a:extLst>
              <a:ext uri="{FF2B5EF4-FFF2-40B4-BE49-F238E27FC236}">
                <a16:creationId xmlns:a16="http://schemas.microsoft.com/office/drawing/2014/main" id="{64DC520E-B6D6-C042-B3DC-4693FF3527C4}"/>
              </a:ext>
            </a:extLst>
          </p:cNvPr>
          <p:cNvSpPr>
            <a:spLocks noGrp="1"/>
          </p:cNvSpPr>
          <p:nvPr>
            <p:ph idx="1"/>
          </p:nvPr>
        </p:nvSpPr>
        <p:spPr/>
        <p:txBody>
          <a:bodyPr/>
          <a:lstStyle/>
          <a:p>
            <a:endParaRPr lang="en-US" dirty="0"/>
          </a:p>
          <a:p>
            <a:r>
              <a:rPr lang="en-US" dirty="0"/>
              <a:t>Agencies and programs in the system of care included emergency shelters and programs offering transitional housing, permanent housing, rapid rehousing, prevention, outreach, affordable housing and support services. Combined, they did not resemble a system, but rather a fragmented collection of agencies and programs...</a:t>
            </a:r>
          </a:p>
        </p:txBody>
      </p:sp>
    </p:spTree>
    <p:extLst>
      <p:ext uri="{BB962C8B-B14F-4D97-AF65-F5344CB8AC3E}">
        <p14:creationId xmlns:p14="http://schemas.microsoft.com/office/powerpoint/2010/main" val="3851204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BBE5-B3A1-574A-BFDB-2F5D0DE8BB8C}"/>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8A7A1D37-7327-E543-8433-0D3F7ED095A8}"/>
              </a:ext>
            </a:extLst>
          </p:cNvPr>
          <p:cNvSpPr>
            <a:spLocks noGrp="1"/>
          </p:cNvSpPr>
          <p:nvPr>
            <p:ph idx="1"/>
          </p:nvPr>
        </p:nvSpPr>
        <p:spPr/>
        <p:txBody>
          <a:bodyPr/>
          <a:lstStyle/>
          <a:p>
            <a:endParaRPr lang="en-US" dirty="0"/>
          </a:p>
          <a:p>
            <a:r>
              <a:rPr lang="en-US" dirty="0"/>
              <a:t>With all of the Toronto units created so far, the City received Ministerial Zoning Orders (essentially a fast-tracking of zoning approvals). </a:t>
            </a:r>
          </a:p>
          <a:p>
            <a:endParaRPr lang="en-US" dirty="0"/>
          </a:p>
          <a:p>
            <a:r>
              <a:rPr lang="en-US" dirty="0"/>
              <a:t>The pandemic made that easier. </a:t>
            </a:r>
          </a:p>
          <a:p>
            <a:endParaRPr lang="en-US" dirty="0"/>
          </a:p>
          <a:p>
            <a:r>
              <a:rPr lang="en-US" dirty="0"/>
              <a:t>These orders cannot be appealed.</a:t>
            </a:r>
          </a:p>
        </p:txBody>
      </p:sp>
    </p:spTree>
    <p:extLst>
      <p:ext uri="{BB962C8B-B14F-4D97-AF65-F5344CB8AC3E}">
        <p14:creationId xmlns:p14="http://schemas.microsoft.com/office/powerpoint/2010/main" val="19347466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1646-C14C-B04E-A227-22A22C3E1349}"/>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3BE2159D-2A7D-EE4F-A1A4-D39CB9604CB6}"/>
              </a:ext>
            </a:extLst>
          </p:cNvPr>
          <p:cNvSpPr>
            <a:spLocks noGrp="1"/>
          </p:cNvSpPr>
          <p:nvPr>
            <p:ph idx="1"/>
          </p:nvPr>
        </p:nvSpPr>
        <p:spPr/>
        <p:txBody>
          <a:bodyPr/>
          <a:lstStyle/>
          <a:p>
            <a:endParaRPr lang="en-US" dirty="0"/>
          </a:p>
          <a:p>
            <a:r>
              <a:rPr lang="en-US" dirty="0"/>
              <a:t>The City has worked with NRB Modular Solutions, which has one factory in Grimsby and one in Cambridge. </a:t>
            </a:r>
          </a:p>
          <a:p>
            <a:endParaRPr lang="en-US" dirty="0"/>
          </a:p>
          <a:p>
            <a:r>
              <a:rPr lang="en-US" dirty="0"/>
              <a:t>City staff were able to bring Mayor Tory and senior city staff to the factories.</a:t>
            </a:r>
          </a:p>
          <a:p>
            <a:endParaRPr lang="en-US" dirty="0"/>
          </a:p>
          <a:p>
            <a:r>
              <a:rPr lang="en-US" dirty="0"/>
              <a:t>There’s a lot of pressure on these factories right now, at least in Ontario.</a:t>
            </a:r>
          </a:p>
          <a:p>
            <a:endParaRPr lang="en-US" dirty="0"/>
          </a:p>
          <a:p>
            <a:endParaRPr lang="en-US" dirty="0"/>
          </a:p>
        </p:txBody>
      </p:sp>
    </p:spTree>
    <p:extLst>
      <p:ext uri="{BB962C8B-B14F-4D97-AF65-F5344CB8AC3E}">
        <p14:creationId xmlns:p14="http://schemas.microsoft.com/office/powerpoint/2010/main" val="210523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2EF4-17FF-7D44-8A4A-E0F2D1D9772E}"/>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5A754192-E17C-804F-AE61-E724458F2814}"/>
              </a:ext>
            </a:extLst>
          </p:cNvPr>
          <p:cNvSpPr>
            <a:spLocks noGrp="1"/>
          </p:cNvSpPr>
          <p:nvPr>
            <p:ph idx="1"/>
          </p:nvPr>
        </p:nvSpPr>
        <p:spPr/>
        <p:txBody>
          <a:bodyPr/>
          <a:lstStyle/>
          <a:p>
            <a:endParaRPr lang="en-US" dirty="0"/>
          </a:p>
          <a:p>
            <a:r>
              <a:rPr lang="en-US" dirty="0"/>
              <a:t>One key advantage that Toronto has found is that the planning approvals can be received as the housing is being built. </a:t>
            </a:r>
          </a:p>
          <a:p>
            <a:endParaRPr lang="en-US" dirty="0"/>
          </a:p>
          <a:p>
            <a:r>
              <a:rPr lang="en-US" dirty="0"/>
              <a:t>Ordinarily, you’d have to get the approvals for the site </a:t>
            </a:r>
            <a:r>
              <a:rPr lang="en-US" u="sng" dirty="0"/>
              <a:t>before</a:t>
            </a:r>
            <a:r>
              <a:rPr lang="en-US" dirty="0"/>
              <a:t> the construction begins. </a:t>
            </a:r>
          </a:p>
          <a:p>
            <a:endParaRPr lang="en-US" dirty="0"/>
          </a:p>
          <a:p>
            <a:r>
              <a:rPr lang="en-US" dirty="0"/>
              <a:t>You can’t start doing the construction on site until all approvals are in place.</a:t>
            </a:r>
          </a:p>
        </p:txBody>
      </p:sp>
    </p:spTree>
    <p:extLst>
      <p:ext uri="{BB962C8B-B14F-4D97-AF65-F5344CB8AC3E}">
        <p14:creationId xmlns:p14="http://schemas.microsoft.com/office/powerpoint/2010/main" val="1357611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ADA0-BCC6-004C-AE3B-730B8CB714C5}"/>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06052D51-744C-964E-8314-934A59A64D58}"/>
              </a:ext>
            </a:extLst>
          </p:cNvPr>
          <p:cNvSpPr>
            <a:spLocks noGrp="1"/>
          </p:cNvSpPr>
          <p:nvPr>
            <p:ph idx="1"/>
          </p:nvPr>
        </p:nvSpPr>
        <p:spPr/>
        <p:txBody>
          <a:bodyPr/>
          <a:lstStyle/>
          <a:p>
            <a:endParaRPr lang="en-US" dirty="0"/>
          </a:p>
          <a:p>
            <a:r>
              <a:rPr lang="en-US" u="sng" dirty="0"/>
              <a:t>Another key advantage</a:t>
            </a:r>
            <a:r>
              <a:rPr lang="en-US" dirty="0"/>
              <a:t>: less disruptive to community in terms of construction.</a:t>
            </a:r>
          </a:p>
        </p:txBody>
      </p:sp>
    </p:spTree>
    <p:extLst>
      <p:ext uri="{BB962C8B-B14F-4D97-AF65-F5344CB8AC3E}">
        <p14:creationId xmlns:p14="http://schemas.microsoft.com/office/powerpoint/2010/main" val="3650261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B0509-2C23-764F-8FD1-3407216AF1A9}"/>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014A7CA5-4C67-E94D-A57C-E4CF55A6FC08}"/>
              </a:ext>
            </a:extLst>
          </p:cNvPr>
          <p:cNvSpPr>
            <a:spLocks noGrp="1"/>
          </p:cNvSpPr>
          <p:nvPr>
            <p:ph idx="1"/>
          </p:nvPr>
        </p:nvSpPr>
        <p:spPr/>
        <p:txBody>
          <a:bodyPr/>
          <a:lstStyle/>
          <a:p>
            <a:pPr marL="0" indent="0">
              <a:buNone/>
            </a:pPr>
            <a:r>
              <a:rPr lang="en-US" u="sng" dirty="0"/>
              <a:t>Operating cost for one emergency shelter bed in Toronto </a:t>
            </a:r>
          </a:p>
          <a:p>
            <a:endParaRPr lang="en-US" dirty="0"/>
          </a:p>
          <a:p>
            <a:r>
              <a:rPr lang="en-US" dirty="0"/>
              <a:t>Pre-pandemic: $3K/month</a:t>
            </a:r>
          </a:p>
          <a:p>
            <a:endParaRPr lang="en-US" dirty="0"/>
          </a:p>
          <a:p>
            <a:r>
              <a:rPr lang="en-US" dirty="0"/>
              <a:t>During pandemic: $6K/month</a:t>
            </a:r>
          </a:p>
          <a:p>
            <a:pPr marL="0" indent="0">
              <a:buNone/>
            </a:pPr>
            <a:endParaRPr lang="en-US" dirty="0"/>
          </a:p>
          <a:p>
            <a:pPr marL="0" indent="0">
              <a:buNone/>
            </a:pPr>
            <a:r>
              <a:rPr lang="en-US" u="sng" dirty="0"/>
              <a:t>Operating cost for one unit of modular supportive housing in Toronto </a:t>
            </a:r>
          </a:p>
          <a:p>
            <a:pPr marL="0" indent="0">
              <a:buNone/>
            </a:pPr>
            <a:endParaRPr lang="en-US" dirty="0"/>
          </a:p>
          <a:p>
            <a:r>
              <a:rPr lang="en-US" dirty="0"/>
              <a:t>$2K/month [</a:t>
            </a:r>
            <a:r>
              <a:rPr lang="en-US"/>
              <a:t>includes cost of wraparound </a:t>
            </a:r>
            <a:r>
              <a:rPr lang="en-US" dirty="0"/>
              <a:t>supports]</a:t>
            </a:r>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572463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0572-6965-924A-9F81-10401BD79A6E}"/>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CD2F88A0-648C-6947-84F2-65D6496DBD92}"/>
              </a:ext>
            </a:extLst>
          </p:cNvPr>
          <p:cNvSpPr>
            <a:spLocks noGrp="1"/>
          </p:cNvSpPr>
          <p:nvPr>
            <p:ph idx="1"/>
          </p:nvPr>
        </p:nvSpPr>
        <p:spPr/>
        <p:txBody>
          <a:bodyPr/>
          <a:lstStyle/>
          <a:p>
            <a:endParaRPr lang="en-US" dirty="0"/>
          </a:p>
          <a:p>
            <a:r>
              <a:rPr lang="en-US" dirty="0"/>
              <a:t>The City of Edmonton has developed 210 units of modular supportive housing.</a:t>
            </a:r>
          </a:p>
          <a:p>
            <a:endParaRPr lang="en-US" dirty="0"/>
          </a:p>
          <a:p>
            <a:r>
              <a:rPr lang="en-US" dirty="0"/>
              <a:t>Five sites total, 30-54 units per building.</a:t>
            </a:r>
          </a:p>
          <a:p>
            <a:endParaRPr lang="en-US" dirty="0"/>
          </a:p>
          <a:p>
            <a:r>
              <a:rPr lang="en-US" dirty="0"/>
              <a:t>These buildings are between 4 and 5 stories high.</a:t>
            </a:r>
          </a:p>
          <a:p>
            <a:endParaRPr lang="en-US" dirty="0"/>
          </a:p>
          <a:p>
            <a:r>
              <a:rPr lang="en-US" dirty="0"/>
              <a:t>Expected completion date: April 2022.</a:t>
            </a:r>
          </a:p>
        </p:txBody>
      </p:sp>
    </p:spTree>
    <p:extLst>
      <p:ext uri="{BB962C8B-B14F-4D97-AF65-F5344CB8AC3E}">
        <p14:creationId xmlns:p14="http://schemas.microsoft.com/office/powerpoint/2010/main" val="1999546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B921-4E95-2B4C-8952-E3B7CFA28C49}"/>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F4F41DF3-52B4-1247-8507-5BADAAB25363}"/>
              </a:ext>
            </a:extLst>
          </p:cNvPr>
          <p:cNvSpPr>
            <a:spLocks noGrp="1"/>
          </p:cNvSpPr>
          <p:nvPr>
            <p:ph idx="1"/>
          </p:nvPr>
        </p:nvSpPr>
        <p:spPr/>
        <p:txBody>
          <a:bodyPr/>
          <a:lstStyle/>
          <a:p>
            <a:r>
              <a:rPr lang="en-US" dirty="0"/>
              <a:t>All 210 of Edmonton’s units are geared toward people experiencing long-term homelessness.</a:t>
            </a:r>
          </a:p>
          <a:p>
            <a:endParaRPr lang="en-US" dirty="0"/>
          </a:p>
          <a:p>
            <a:r>
              <a:rPr lang="en-US" dirty="0"/>
              <a:t>City developed them with RHI funding (as well as some City and </a:t>
            </a:r>
            <a:r>
              <a:rPr lang="en-US" dirty="0" err="1"/>
              <a:t>GoA</a:t>
            </a:r>
            <a:r>
              <a:rPr lang="en-US" dirty="0"/>
              <a:t> funding as well).</a:t>
            </a:r>
          </a:p>
          <a:p>
            <a:endParaRPr lang="en-US" dirty="0"/>
          </a:p>
          <a:p>
            <a:r>
              <a:rPr lang="en-US" dirty="0"/>
              <a:t>Homeward Trust Edmonton helped with </a:t>
            </a:r>
            <a:r>
              <a:rPr lang="en-US" dirty="0" err="1"/>
              <a:t>neighbourhood</a:t>
            </a:r>
            <a:r>
              <a:rPr lang="en-US" dirty="0"/>
              <a:t> engagement. </a:t>
            </a:r>
          </a:p>
          <a:p>
            <a:endParaRPr lang="en-US" dirty="0"/>
          </a:p>
          <a:p>
            <a:r>
              <a:rPr lang="en-US" dirty="0"/>
              <a:t>Homeward Trust will: own the units; RFP the support services; find the tenants (via Coordinated Access).</a:t>
            </a:r>
          </a:p>
        </p:txBody>
      </p:sp>
    </p:spTree>
    <p:extLst>
      <p:ext uri="{BB962C8B-B14F-4D97-AF65-F5344CB8AC3E}">
        <p14:creationId xmlns:p14="http://schemas.microsoft.com/office/powerpoint/2010/main" val="3244790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E4EF-C6FB-7648-AA18-6EB9C1D57CEF}"/>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E22C7D4B-C1DD-C641-8D27-997FE5FC2340}"/>
              </a:ext>
            </a:extLst>
          </p:cNvPr>
          <p:cNvSpPr>
            <a:spLocks noGrp="1"/>
          </p:cNvSpPr>
          <p:nvPr>
            <p:ph idx="1"/>
          </p:nvPr>
        </p:nvSpPr>
        <p:spPr/>
        <p:txBody>
          <a:bodyPr/>
          <a:lstStyle/>
          <a:p>
            <a:endParaRPr lang="en-US" dirty="0"/>
          </a:p>
          <a:p>
            <a:r>
              <a:rPr lang="en-US" dirty="0"/>
              <a:t>There were internal discussions in Edmonton as to whether each building required its own commercial kitchen (which comes at a cost).</a:t>
            </a:r>
          </a:p>
          <a:p>
            <a:endParaRPr lang="en-US" dirty="0"/>
          </a:p>
          <a:p>
            <a:r>
              <a:rPr lang="en-US" dirty="0"/>
              <a:t>They decided to have one commercial kitchen for the one building with the highest level of acuity.</a:t>
            </a:r>
          </a:p>
          <a:p>
            <a:endParaRPr lang="en-US" dirty="0"/>
          </a:p>
          <a:p>
            <a:endParaRPr lang="en-US" dirty="0"/>
          </a:p>
        </p:txBody>
      </p:sp>
    </p:spTree>
    <p:extLst>
      <p:ext uri="{BB962C8B-B14F-4D97-AF65-F5344CB8AC3E}">
        <p14:creationId xmlns:p14="http://schemas.microsoft.com/office/powerpoint/2010/main" val="18069042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5B7E-B838-5B46-88F4-6A2B9B8FA57A}"/>
              </a:ext>
            </a:extLst>
          </p:cNvPr>
          <p:cNvSpPr>
            <a:spLocks noGrp="1"/>
          </p:cNvSpPr>
          <p:nvPr>
            <p:ph type="title"/>
          </p:nvPr>
        </p:nvSpPr>
        <p:spPr/>
        <p:txBody>
          <a:bodyPr/>
          <a:lstStyle/>
          <a:p>
            <a:r>
              <a:rPr lang="en-US" dirty="0"/>
              <a:t>Modular supportive housing (cont’d)</a:t>
            </a:r>
          </a:p>
        </p:txBody>
      </p:sp>
      <p:sp>
        <p:nvSpPr>
          <p:cNvPr id="3" name="Content Placeholder 2">
            <a:extLst>
              <a:ext uri="{FF2B5EF4-FFF2-40B4-BE49-F238E27FC236}">
                <a16:creationId xmlns:a16="http://schemas.microsoft.com/office/drawing/2014/main" id="{6F333AD7-BBAE-2746-BA72-1EF7D172C666}"/>
              </a:ext>
            </a:extLst>
          </p:cNvPr>
          <p:cNvSpPr>
            <a:spLocks noGrp="1"/>
          </p:cNvSpPr>
          <p:nvPr>
            <p:ph idx="1"/>
          </p:nvPr>
        </p:nvSpPr>
        <p:spPr/>
        <p:txBody>
          <a:bodyPr/>
          <a:lstStyle/>
          <a:p>
            <a:endParaRPr lang="en-US" dirty="0"/>
          </a:p>
          <a:p>
            <a:r>
              <a:rPr lang="en-US" dirty="0"/>
              <a:t>We’ve covered a lot of ground here.</a:t>
            </a:r>
          </a:p>
          <a:p>
            <a:endParaRPr lang="en-US" dirty="0"/>
          </a:p>
          <a:p>
            <a:r>
              <a:rPr lang="en-US" dirty="0"/>
              <a:t>Any initial reactions?</a:t>
            </a:r>
          </a:p>
        </p:txBody>
      </p:sp>
    </p:spTree>
    <p:extLst>
      <p:ext uri="{BB962C8B-B14F-4D97-AF65-F5344CB8AC3E}">
        <p14:creationId xmlns:p14="http://schemas.microsoft.com/office/powerpoint/2010/main" val="1340284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F34B-FCB4-E0DF-0E32-D93E21ADCE60}"/>
              </a:ext>
            </a:extLst>
          </p:cNvPr>
          <p:cNvSpPr>
            <a:spLocks noGrp="1"/>
          </p:cNvSpPr>
          <p:nvPr>
            <p:ph type="title"/>
          </p:nvPr>
        </p:nvSpPr>
        <p:spPr>
          <a:xfrm>
            <a:off x="457200" y="533400"/>
            <a:ext cx="8229600" cy="990600"/>
          </a:xfrm>
        </p:spPr>
        <p:txBody>
          <a:bodyPr anchor="ctr">
            <a:normAutofit/>
          </a:bodyPr>
          <a:lstStyle/>
          <a:p>
            <a:r>
              <a:rPr lang="en-US" dirty="0"/>
              <a:t>90 Dunn Avenue</a:t>
            </a:r>
          </a:p>
        </p:txBody>
      </p:sp>
      <p:pic>
        <p:nvPicPr>
          <p:cNvPr id="6" name="Content Placeholder 5" descr="A building with a wooden fence&#10;&#10;Description automatically generated">
            <a:extLst>
              <a:ext uri="{FF2B5EF4-FFF2-40B4-BE49-F238E27FC236}">
                <a16:creationId xmlns:a16="http://schemas.microsoft.com/office/drawing/2014/main" id="{54198357-A4B9-D7E4-DB44-844CCD0BF03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23584" r="5578" b="-1"/>
          <a:stretch/>
        </p:blipFill>
        <p:spPr>
          <a:xfrm>
            <a:off x="457200" y="1673352"/>
            <a:ext cx="4038600" cy="4275928"/>
          </a:xfrm>
          <a:noFill/>
        </p:spPr>
      </p:pic>
      <p:pic>
        <p:nvPicPr>
          <p:cNvPr id="8" name="Content Placeholder 7" descr="A sign on a wood wall&#10;&#10;Description automatically generated">
            <a:extLst>
              <a:ext uri="{FF2B5EF4-FFF2-40B4-BE49-F238E27FC236}">
                <a16:creationId xmlns:a16="http://schemas.microsoft.com/office/drawing/2014/main" id="{61DF21A3-EC4F-DA56-1C3B-1C8C9184519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06401" y="1673225"/>
            <a:ext cx="3522197" cy="4276725"/>
          </a:xfrm>
        </p:spPr>
      </p:pic>
    </p:spTree>
    <p:extLst>
      <p:ext uri="{BB962C8B-B14F-4D97-AF65-F5344CB8AC3E}">
        <p14:creationId xmlns:p14="http://schemas.microsoft.com/office/powerpoint/2010/main" val="3765383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4E7B-A077-AA46-BC1C-0015113B5F28}"/>
              </a:ext>
            </a:extLst>
          </p:cNvPr>
          <p:cNvSpPr>
            <a:spLocks noGrp="1"/>
          </p:cNvSpPr>
          <p:nvPr>
            <p:ph type="title"/>
          </p:nvPr>
        </p:nvSpPr>
        <p:spPr/>
        <p:txBody>
          <a:bodyPr/>
          <a:lstStyle/>
          <a:p>
            <a:r>
              <a:rPr lang="en-US" dirty="0"/>
              <a:t>Nichols &amp; </a:t>
            </a:r>
            <a:r>
              <a:rPr lang="en-US" dirty="0" err="1"/>
              <a:t>Doberstein</a:t>
            </a:r>
            <a:r>
              <a:rPr lang="en-US" dirty="0"/>
              <a:t> 2016 (cont’d)</a:t>
            </a:r>
          </a:p>
        </p:txBody>
      </p:sp>
      <p:sp>
        <p:nvSpPr>
          <p:cNvPr id="3" name="Content Placeholder 2">
            <a:extLst>
              <a:ext uri="{FF2B5EF4-FFF2-40B4-BE49-F238E27FC236}">
                <a16:creationId xmlns:a16="http://schemas.microsoft.com/office/drawing/2014/main" id="{994C7436-FE78-3F4C-9FD6-2FB96FA53378}"/>
              </a:ext>
            </a:extLst>
          </p:cNvPr>
          <p:cNvSpPr>
            <a:spLocks noGrp="1"/>
          </p:cNvSpPr>
          <p:nvPr>
            <p:ph idx="1"/>
          </p:nvPr>
        </p:nvSpPr>
        <p:spPr/>
        <p:txBody>
          <a:bodyPr/>
          <a:lstStyle/>
          <a:p>
            <a:endParaRPr lang="en-US" dirty="0"/>
          </a:p>
          <a:p>
            <a:r>
              <a:rPr lang="en-US" dirty="0"/>
              <a:t>Homeless individuals were often being served by multiple agencies and sat on multiple waitlists for housing, each of which was accessible only through the program itself.” </a:t>
            </a:r>
          </a:p>
          <a:p>
            <a:endParaRPr lang="en-US" dirty="0"/>
          </a:p>
          <a:p>
            <a:r>
              <a:rPr lang="en-US" dirty="0"/>
              <a:t>She continues…</a:t>
            </a:r>
          </a:p>
        </p:txBody>
      </p:sp>
    </p:spTree>
    <p:extLst>
      <p:ext uri="{BB962C8B-B14F-4D97-AF65-F5344CB8AC3E}">
        <p14:creationId xmlns:p14="http://schemas.microsoft.com/office/powerpoint/2010/main" val="26236609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6D90-C42C-1B4F-DEF5-F4A547BD518F}"/>
              </a:ext>
            </a:extLst>
          </p:cNvPr>
          <p:cNvSpPr>
            <a:spLocks noGrp="1"/>
          </p:cNvSpPr>
          <p:nvPr>
            <p:ph type="title"/>
          </p:nvPr>
        </p:nvSpPr>
        <p:spPr/>
        <p:txBody>
          <a:bodyPr/>
          <a:lstStyle/>
          <a:p>
            <a:r>
              <a:rPr lang="en-US" dirty="0"/>
              <a:t>90 Dunn Avenue (cont’d) </a:t>
            </a:r>
          </a:p>
        </p:txBody>
      </p:sp>
      <p:sp>
        <p:nvSpPr>
          <p:cNvPr id="3" name="Content Placeholder 2">
            <a:extLst>
              <a:ext uri="{FF2B5EF4-FFF2-40B4-BE49-F238E27FC236}">
                <a16:creationId xmlns:a16="http://schemas.microsoft.com/office/drawing/2014/main" id="{DC93774A-11B1-21F1-65B3-42EF2C126C15}"/>
              </a:ext>
            </a:extLst>
          </p:cNvPr>
          <p:cNvSpPr>
            <a:spLocks noGrp="1"/>
          </p:cNvSpPr>
          <p:nvPr>
            <p:ph idx="1"/>
          </p:nvPr>
        </p:nvSpPr>
        <p:spPr/>
        <p:txBody>
          <a:bodyPr/>
          <a:lstStyle/>
          <a:p>
            <a:endParaRPr lang="en-US" dirty="0"/>
          </a:p>
          <a:p>
            <a:r>
              <a:rPr lang="en-US" dirty="0"/>
              <a:t>New RHI-funded development in Toronto.</a:t>
            </a:r>
          </a:p>
          <a:p>
            <a:endParaRPr lang="en-US" dirty="0"/>
          </a:p>
          <a:p>
            <a:r>
              <a:rPr lang="en-US" dirty="0"/>
              <a:t>UHN owns land (they lease it to the City of Toronto).</a:t>
            </a:r>
          </a:p>
          <a:p>
            <a:endParaRPr lang="en-US" dirty="0"/>
          </a:p>
          <a:p>
            <a:r>
              <a:rPr lang="en-US" dirty="0"/>
              <a:t>Fred Victor subleases it from the City.</a:t>
            </a:r>
          </a:p>
          <a:p>
            <a:endParaRPr lang="en-US" dirty="0"/>
          </a:p>
          <a:p>
            <a:r>
              <a:rPr lang="en-US" dirty="0"/>
              <a:t>Supportive housing, to be operated by Fred Victor (24-hr staffing).</a:t>
            </a:r>
          </a:p>
          <a:p>
            <a:endParaRPr lang="en-US" dirty="0"/>
          </a:p>
        </p:txBody>
      </p:sp>
    </p:spTree>
    <p:extLst>
      <p:ext uri="{BB962C8B-B14F-4D97-AF65-F5344CB8AC3E}">
        <p14:creationId xmlns:p14="http://schemas.microsoft.com/office/powerpoint/2010/main" val="2874361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B9E3E-8ADB-01F1-B98E-438FD97C1652}"/>
              </a:ext>
            </a:extLst>
          </p:cNvPr>
          <p:cNvSpPr>
            <a:spLocks noGrp="1"/>
          </p:cNvSpPr>
          <p:nvPr>
            <p:ph type="title"/>
          </p:nvPr>
        </p:nvSpPr>
        <p:spPr/>
        <p:txBody>
          <a:bodyPr/>
          <a:lstStyle/>
          <a:p>
            <a:r>
              <a:rPr lang="en-US" dirty="0"/>
              <a:t>90 Dunn Avenue (cont’d)</a:t>
            </a:r>
          </a:p>
        </p:txBody>
      </p:sp>
      <p:sp>
        <p:nvSpPr>
          <p:cNvPr id="3" name="Content Placeholder 2">
            <a:extLst>
              <a:ext uri="{FF2B5EF4-FFF2-40B4-BE49-F238E27FC236}">
                <a16:creationId xmlns:a16="http://schemas.microsoft.com/office/drawing/2014/main" id="{8BD821D5-BF7D-01E9-15FB-8EB961492E23}"/>
              </a:ext>
            </a:extLst>
          </p:cNvPr>
          <p:cNvSpPr>
            <a:spLocks noGrp="1"/>
          </p:cNvSpPr>
          <p:nvPr>
            <p:ph idx="1"/>
          </p:nvPr>
        </p:nvSpPr>
        <p:spPr/>
        <p:txBody>
          <a:bodyPr/>
          <a:lstStyle/>
          <a:p>
            <a:endParaRPr lang="en-US" dirty="0"/>
          </a:p>
          <a:p>
            <a:r>
              <a:rPr lang="en-US" dirty="0"/>
              <a:t>UHN refers clients to Toronto’s Coordinated Access system. </a:t>
            </a:r>
          </a:p>
          <a:p>
            <a:endParaRPr lang="en-US" dirty="0"/>
          </a:p>
          <a:p>
            <a:r>
              <a:rPr lang="en-US" dirty="0"/>
              <a:t>It must be determined that the client needs wraparound supports.</a:t>
            </a:r>
          </a:p>
          <a:p>
            <a:endParaRPr lang="en-US" dirty="0"/>
          </a:p>
          <a:p>
            <a:r>
              <a:rPr lang="en-US" b="1" u="sng" dirty="0"/>
              <a:t>Major focus here is with clients/patients who show up at UHN’s Emergency Department with great frequency</a:t>
            </a:r>
            <a:r>
              <a:rPr lang="en-US" dirty="0"/>
              <a:t>.</a:t>
            </a:r>
          </a:p>
          <a:p>
            <a:endParaRPr lang="en-US" dirty="0"/>
          </a:p>
          <a:p>
            <a:endParaRPr lang="en-US" dirty="0"/>
          </a:p>
        </p:txBody>
      </p:sp>
    </p:spTree>
    <p:extLst>
      <p:ext uri="{BB962C8B-B14F-4D97-AF65-F5344CB8AC3E}">
        <p14:creationId xmlns:p14="http://schemas.microsoft.com/office/powerpoint/2010/main" val="34555281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C33E-98E8-3AD6-97E0-4D36332B74A7}"/>
              </a:ext>
            </a:extLst>
          </p:cNvPr>
          <p:cNvSpPr>
            <a:spLocks noGrp="1"/>
          </p:cNvSpPr>
          <p:nvPr>
            <p:ph type="title"/>
          </p:nvPr>
        </p:nvSpPr>
        <p:spPr/>
        <p:txBody>
          <a:bodyPr>
            <a:normAutofit/>
          </a:bodyPr>
          <a:lstStyle/>
          <a:p>
            <a:r>
              <a:rPr lang="en-US" dirty="0"/>
              <a:t>90 Dunn Avenue (cont’d)</a:t>
            </a:r>
          </a:p>
        </p:txBody>
      </p:sp>
      <p:sp>
        <p:nvSpPr>
          <p:cNvPr id="3" name="Content Placeholder 2">
            <a:extLst>
              <a:ext uri="{FF2B5EF4-FFF2-40B4-BE49-F238E27FC236}">
                <a16:creationId xmlns:a16="http://schemas.microsoft.com/office/drawing/2014/main" id="{A50D5A95-45C4-951B-C7C4-57AE7FB472FD}"/>
              </a:ext>
            </a:extLst>
          </p:cNvPr>
          <p:cNvSpPr>
            <a:spLocks noGrp="1"/>
          </p:cNvSpPr>
          <p:nvPr>
            <p:ph idx="1"/>
          </p:nvPr>
        </p:nvSpPr>
        <p:spPr/>
        <p:txBody>
          <a:bodyPr/>
          <a:lstStyle/>
          <a:p>
            <a:endParaRPr lang="en-US" dirty="0"/>
          </a:p>
          <a:p>
            <a:r>
              <a:rPr lang="en-US" dirty="0"/>
              <a:t>UHN makes available considerable health supports (far more than a FV supportive housing site would typically get):</a:t>
            </a:r>
          </a:p>
          <a:p>
            <a:endParaRPr lang="en-US" dirty="0"/>
          </a:p>
          <a:p>
            <a:r>
              <a:rPr lang="en-US" dirty="0"/>
              <a:t>Nurse practitioner (2X/week)</a:t>
            </a:r>
          </a:p>
          <a:p>
            <a:pPr marL="0" indent="0">
              <a:buNone/>
            </a:pPr>
            <a:endParaRPr lang="en-US" dirty="0"/>
          </a:p>
          <a:p>
            <a:r>
              <a:rPr lang="en-US" dirty="0"/>
              <a:t>Two health navigators, M-F 9-5 (to assist the client to navigate health systems—i.e., accompany, refer, and liaise with hospital).</a:t>
            </a:r>
          </a:p>
        </p:txBody>
      </p:sp>
    </p:spTree>
    <p:extLst>
      <p:ext uri="{BB962C8B-B14F-4D97-AF65-F5344CB8AC3E}">
        <p14:creationId xmlns:p14="http://schemas.microsoft.com/office/powerpoint/2010/main" val="23579745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F631-BAD8-5DBE-E8CF-5C927CEF53B5}"/>
              </a:ext>
            </a:extLst>
          </p:cNvPr>
          <p:cNvSpPr>
            <a:spLocks noGrp="1"/>
          </p:cNvSpPr>
          <p:nvPr>
            <p:ph type="title"/>
          </p:nvPr>
        </p:nvSpPr>
        <p:spPr/>
        <p:txBody>
          <a:bodyPr/>
          <a:lstStyle/>
          <a:p>
            <a:r>
              <a:rPr lang="en-US" dirty="0"/>
              <a:t>90 Dunn Avenue (cont’d)</a:t>
            </a:r>
          </a:p>
        </p:txBody>
      </p:sp>
      <p:sp>
        <p:nvSpPr>
          <p:cNvPr id="3" name="Content Placeholder 2">
            <a:extLst>
              <a:ext uri="{FF2B5EF4-FFF2-40B4-BE49-F238E27FC236}">
                <a16:creationId xmlns:a16="http://schemas.microsoft.com/office/drawing/2014/main" id="{F6949C3E-1E74-7BC8-AB99-1D3AA1B0654B}"/>
              </a:ext>
            </a:extLst>
          </p:cNvPr>
          <p:cNvSpPr>
            <a:spLocks noGrp="1"/>
          </p:cNvSpPr>
          <p:nvPr>
            <p:ph idx="1"/>
          </p:nvPr>
        </p:nvSpPr>
        <p:spPr/>
        <p:txBody>
          <a:bodyPr/>
          <a:lstStyle/>
          <a:p>
            <a:endParaRPr lang="en-US" dirty="0"/>
          </a:p>
          <a:p>
            <a:r>
              <a:rPr lang="en-US" dirty="0"/>
              <a:t>Chiropodist</a:t>
            </a:r>
          </a:p>
          <a:p>
            <a:pPr marL="0" indent="0">
              <a:buNone/>
            </a:pPr>
            <a:endParaRPr lang="en-US" dirty="0"/>
          </a:p>
          <a:p>
            <a:r>
              <a:rPr lang="en-US" dirty="0"/>
              <a:t>Pharmacist</a:t>
            </a:r>
          </a:p>
          <a:p>
            <a:pPr marL="0" indent="0">
              <a:buNone/>
            </a:pPr>
            <a:endParaRPr lang="en-US" dirty="0"/>
          </a:p>
          <a:p>
            <a:r>
              <a:rPr lang="en-US" dirty="0"/>
              <a:t>Psychiatrist (once a week)</a:t>
            </a:r>
          </a:p>
          <a:p>
            <a:endParaRPr lang="en-US" dirty="0"/>
          </a:p>
          <a:p>
            <a:endParaRPr lang="en-US" dirty="0"/>
          </a:p>
        </p:txBody>
      </p:sp>
    </p:spTree>
    <p:extLst>
      <p:ext uri="{BB962C8B-B14F-4D97-AF65-F5344CB8AC3E}">
        <p14:creationId xmlns:p14="http://schemas.microsoft.com/office/powerpoint/2010/main" val="42156119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715B-A0E6-7D58-6328-C94839517365}"/>
              </a:ext>
            </a:extLst>
          </p:cNvPr>
          <p:cNvSpPr>
            <a:spLocks noGrp="1"/>
          </p:cNvSpPr>
          <p:nvPr>
            <p:ph type="title"/>
          </p:nvPr>
        </p:nvSpPr>
        <p:spPr/>
        <p:txBody>
          <a:bodyPr/>
          <a:lstStyle/>
          <a:p>
            <a:r>
              <a:rPr lang="en-US" dirty="0"/>
              <a:t>90 Dunn Avenue (cont’d)</a:t>
            </a:r>
          </a:p>
        </p:txBody>
      </p:sp>
      <p:sp>
        <p:nvSpPr>
          <p:cNvPr id="3" name="Content Placeholder 2">
            <a:extLst>
              <a:ext uri="{FF2B5EF4-FFF2-40B4-BE49-F238E27FC236}">
                <a16:creationId xmlns:a16="http://schemas.microsoft.com/office/drawing/2014/main" id="{DB889999-EC98-DC75-002B-4E607CB7EB69}"/>
              </a:ext>
            </a:extLst>
          </p:cNvPr>
          <p:cNvSpPr>
            <a:spLocks noGrp="1"/>
          </p:cNvSpPr>
          <p:nvPr>
            <p:ph idx="1"/>
          </p:nvPr>
        </p:nvSpPr>
        <p:spPr/>
        <p:txBody>
          <a:bodyPr/>
          <a:lstStyle/>
          <a:p>
            <a:endParaRPr lang="en-US" dirty="0"/>
          </a:p>
          <a:p>
            <a:r>
              <a:rPr lang="en-US" dirty="0"/>
              <a:t>UHN has lots of land (as do other hospitals), meaning there’s potential to do more like this.</a:t>
            </a:r>
          </a:p>
          <a:p>
            <a:endParaRPr lang="en-US" dirty="0"/>
          </a:p>
          <a:p>
            <a:endParaRPr lang="en-US" dirty="0"/>
          </a:p>
        </p:txBody>
      </p:sp>
    </p:spTree>
    <p:extLst>
      <p:ext uri="{BB962C8B-B14F-4D97-AF65-F5344CB8AC3E}">
        <p14:creationId xmlns:p14="http://schemas.microsoft.com/office/powerpoint/2010/main" val="1827439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A5A3-B2F8-5649-964B-AB8833B9D1BB}"/>
              </a:ext>
            </a:extLst>
          </p:cNvPr>
          <p:cNvSpPr>
            <a:spLocks noGrp="1"/>
          </p:cNvSpPr>
          <p:nvPr>
            <p:ph type="title"/>
          </p:nvPr>
        </p:nvSpPr>
        <p:spPr/>
        <p:txBody>
          <a:bodyPr>
            <a:normAutofit/>
          </a:bodyPr>
          <a:lstStyle/>
          <a:p>
            <a:r>
              <a:rPr lang="en-US" dirty="0"/>
              <a:t>90 Dunn Avenue (cont’d)</a:t>
            </a:r>
          </a:p>
        </p:txBody>
      </p:sp>
      <p:sp>
        <p:nvSpPr>
          <p:cNvPr id="3" name="Content Placeholder 2">
            <a:extLst>
              <a:ext uri="{FF2B5EF4-FFF2-40B4-BE49-F238E27FC236}">
                <a16:creationId xmlns:a16="http://schemas.microsoft.com/office/drawing/2014/main" id="{65FF95D4-0704-6345-B4FA-BBD556D6D71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200" dirty="0"/>
              <a:t>Thoughts?</a:t>
            </a:r>
          </a:p>
        </p:txBody>
      </p:sp>
    </p:spTree>
    <p:extLst>
      <p:ext uri="{BB962C8B-B14F-4D97-AF65-F5344CB8AC3E}">
        <p14:creationId xmlns:p14="http://schemas.microsoft.com/office/powerpoint/2010/main" val="416057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384A-A703-DDCE-AF13-F87C323F1112}"/>
              </a:ext>
            </a:extLst>
          </p:cNvPr>
          <p:cNvSpPr>
            <a:spLocks noGrp="1"/>
          </p:cNvSpPr>
          <p:nvPr>
            <p:ph type="title"/>
          </p:nvPr>
        </p:nvSpPr>
        <p:spPr/>
        <p:txBody>
          <a:bodyPr/>
          <a:lstStyle/>
          <a:p>
            <a:r>
              <a:rPr lang="en-US" dirty="0"/>
              <a:t>Hospital coding</a:t>
            </a:r>
          </a:p>
        </p:txBody>
      </p:sp>
      <p:sp>
        <p:nvSpPr>
          <p:cNvPr id="3" name="Content Placeholder 2">
            <a:extLst>
              <a:ext uri="{FF2B5EF4-FFF2-40B4-BE49-F238E27FC236}">
                <a16:creationId xmlns:a16="http://schemas.microsoft.com/office/drawing/2014/main" id="{613EFE00-F947-00A8-7F76-FC3ECE8E3EB4}"/>
              </a:ext>
            </a:extLst>
          </p:cNvPr>
          <p:cNvSpPr>
            <a:spLocks noGrp="1"/>
          </p:cNvSpPr>
          <p:nvPr>
            <p:ph idx="1"/>
          </p:nvPr>
        </p:nvSpPr>
        <p:spPr/>
        <p:txBody>
          <a:bodyPr/>
          <a:lstStyle/>
          <a:p>
            <a:endParaRPr lang="en-US" dirty="0"/>
          </a:p>
          <a:p>
            <a:r>
              <a:rPr lang="en-US" dirty="0"/>
              <a:t>When at a hospital or community health </a:t>
            </a:r>
            <a:r>
              <a:rPr lang="en-US" dirty="0" err="1"/>
              <a:t>centre</a:t>
            </a:r>
            <a:r>
              <a:rPr lang="en-US" dirty="0"/>
              <a:t> in Ontario, patient may mention that they’re homeless. Now, it’s required that the abstractor includes that in the abstract in the chart.</a:t>
            </a:r>
          </a:p>
          <a:p>
            <a:endParaRPr lang="en-US" dirty="0"/>
          </a:p>
          <a:p>
            <a:r>
              <a:rPr lang="en-US" dirty="0"/>
              <a:t>Standardized abstract (like a summary of the visit) gets sent to the Canadian Institute for Health Information (CIHI), which is in turn sent to places like ICES for use in system management, evaluation and research. </a:t>
            </a:r>
          </a:p>
        </p:txBody>
      </p:sp>
    </p:spTree>
    <p:extLst>
      <p:ext uri="{BB962C8B-B14F-4D97-AF65-F5344CB8AC3E}">
        <p14:creationId xmlns:p14="http://schemas.microsoft.com/office/powerpoint/2010/main" val="21789061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7FD8-093D-17E5-6755-47291D0930F8}"/>
              </a:ext>
            </a:extLst>
          </p:cNvPr>
          <p:cNvSpPr>
            <a:spLocks noGrp="1"/>
          </p:cNvSpPr>
          <p:nvPr>
            <p:ph type="title"/>
          </p:nvPr>
        </p:nvSpPr>
        <p:spPr/>
        <p:txBody>
          <a:bodyPr/>
          <a:lstStyle/>
          <a:p>
            <a:r>
              <a:rPr lang="en-US" dirty="0"/>
              <a:t>Hospital coding (cont’d)</a:t>
            </a:r>
          </a:p>
        </p:txBody>
      </p:sp>
      <p:sp>
        <p:nvSpPr>
          <p:cNvPr id="3" name="Content Placeholder 2">
            <a:extLst>
              <a:ext uri="{FF2B5EF4-FFF2-40B4-BE49-F238E27FC236}">
                <a16:creationId xmlns:a16="http://schemas.microsoft.com/office/drawing/2014/main" id="{18B28325-F361-1D04-72E7-6DD2BC95B7AF}"/>
              </a:ext>
            </a:extLst>
          </p:cNvPr>
          <p:cNvSpPr>
            <a:spLocks noGrp="1"/>
          </p:cNvSpPr>
          <p:nvPr>
            <p:ph idx="1"/>
          </p:nvPr>
        </p:nvSpPr>
        <p:spPr/>
        <p:txBody>
          <a:bodyPr/>
          <a:lstStyle/>
          <a:p>
            <a:r>
              <a:rPr lang="en-US" dirty="0"/>
              <a:t>The innovation has been focused on Toronto, with MAP Health researchers (e.g., Stephen Hwang and Lucie Richard) leading it.</a:t>
            </a:r>
          </a:p>
          <a:p>
            <a:endParaRPr lang="en-US" dirty="0"/>
          </a:p>
          <a:p>
            <a:r>
              <a:rPr lang="en-US" dirty="0"/>
              <a:t>CIHI took the initiative. They consulted with homelessness experts. They were asked how to improve homelessness data.</a:t>
            </a:r>
          </a:p>
          <a:p>
            <a:endParaRPr lang="en-US" dirty="0"/>
          </a:p>
          <a:p>
            <a:r>
              <a:rPr lang="en-US" dirty="0"/>
              <a:t>It was about making existing codes mandatory. So it went from being optional to mandatory. That’s the gist of the 2018 change.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103560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649C-5F2E-A8E2-62A1-4B0889988B36}"/>
              </a:ext>
            </a:extLst>
          </p:cNvPr>
          <p:cNvSpPr>
            <a:spLocks noGrp="1"/>
          </p:cNvSpPr>
          <p:nvPr>
            <p:ph type="title"/>
          </p:nvPr>
        </p:nvSpPr>
        <p:spPr/>
        <p:txBody>
          <a:bodyPr/>
          <a:lstStyle/>
          <a:p>
            <a:r>
              <a:rPr lang="en-US" dirty="0"/>
              <a:t>Hospital coding (cont’d)</a:t>
            </a:r>
          </a:p>
        </p:txBody>
      </p:sp>
      <p:sp>
        <p:nvSpPr>
          <p:cNvPr id="3" name="Content Placeholder 2">
            <a:extLst>
              <a:ext uri="{FF2B5EF4-FFF2-40B4-BE49-F238E27FC236}">
                <a16:creationId xmlns:a16="http://schemas.microsoft.com/office/drawing/2014/main" id="{51994E0F-CFC4-D54F-2BD2-53F7D3988835}"/>
              </a:ext>
            </a:extLst>
          </p:cNvPr>
          <p:cNvSpPr>
            <a:spLocks noGrp="1"/>
          </p:cNvSpPr>
          <p:nvPr>
            <p:ph idx="1"/>
          </p:nvPr>
        </p:nvSpPr>
        <p:spPr/>
        <p:txBody>
          <a:bodyPr/>
          <a:lstStyle/>
          <a:p>
            <a:endParaRPr lang="en-US" dirty="0"/>
          </a:p>
          <a:p>
            <a:r>
              <a:rPr lang="en-US" dirty="0"/>
              <a:t>Previously, about 25% of those who ought to have received the code receive it. Now, about 75% of those who should be getting the code are getting it. </a:t>
            </a:r>
          </a:p>
          <a:p>
            <a:endParaRPr lang="en-US" dirty="0"/>
          </a:p>
          <a:p>
            <a:r>
              <a:rPr lang="en-US" dirty="0"/>
              <a:t>Researchers think that captures about 53% of people who are homeless over a 180-day window (keeping in mind that some people don’t use health care – and by health care here, we mean primarily hospitals – and community health </a:t>
            </a:r>
            <a:r>
              <a:rPr lang="en-US" dirty="0" err="1"/>
              <a:t>centres</a:t>
            </a:r>
            <a:r>
              <a:rPr lang="en-US" dirty="0"/>
              <a:t> in the case of Ontario).</a:t>
            </a:r>
          </a:p>
        </p:txBody>
      </p:sp>
    </p:spTree>
    <p:extLst>
      <p:ext uri="{BB962C8B-B14F-4D97-AF65-F5344CB8AC3E}">
        <p14:creationId xmlns:p14="http://schemas.microsoft.com/office/powerpoint/2010/main" val="57035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C67C-58CC-B661-A8C9-34EB9CC05195}"/>
              </a:ext>
            </a:extLst>
          </p:cNvPr>
          <p:cNvSpPr>
            <a:spLocks noGrp="1"/>
          </p:cNvSpPr>
          <p:nvPr>
            <p:ph type="title"/>
          </p:nvPr>
        </p:nvSpPr>
        <p:spPr/>
        <p:txBody>
          <a:bodyPr/>
          <a:lstStyle/>
          <a:p>
            <a:r>
              <a:rPr lang="en-US" dirty="0"/>
              <a:t>Hospital coding (cont’d)</a:t>
            </a:r>
          </a:p>
        </p:txBody>
      </p:sp>
      <p:sp>
        <p:nvSpPr>
          <p:cNvPr id="3" name="Content Placeholder 2">
            <a:extLst>
              <a:ext uri="{FF2B5EF4-FFF2-40B4-BE49-F238E27FC236}">
                <a16:creationId xmlns:a16="http://schemas.microsoft.com/office/drawing/2014/main" id="{DCBB00C7-5710-E305-F8C0-2E4C7B7ED18F}"/>
              </a:ext>
            </a:extLst>
          </p:cNvPr>
          <p:cNvSpPr>
            <a:spLocks noGrp="1"/>
          </p:cNvSpPr>
          <p:nvPr>
            <p:ph idx="1"/>
          </p:nvPr>
        </p:nvSpPr>
        <p:spPr/>
        <p:txBody>
          <a:bodyPr/>
          <a:lstStyle/>
          <a:p>
            <a:endParaRPr lang="en-US" dirty="0"/>
          </a:p>
          <a:p>
            <a:r>
              <a:rPr lang="en-US" dirty="0"/>
              <a:t>So now, health researchers are able to use this for research. They can look into health disparities.</a:t>
            </a:r>
          </a:p>
          <a:p>
            <a:pPr marL="0" indent="0">
              <a:buNone/>
            </a:pPr>
            <a:endParaRPr lang="en-US" dirty="0"/>
          </a:p>
          <a:p>
            <a:r>
              <a:rPr lang="en-US" dirty="0"/>
              <a:t>They look at trends in EDs of people experiencing homelessness. </a:t>
            </a:r>
          </a:p>
          <a:p>
            <a:endParaRPr lang="en-US" dirty="0"/>
          </a:p>
          <a:p>
            <a:endParaRPr lang="en-US" dirty="0"/>
          </a:p>
        </p:txBody>
      </p:sp>
    </p:spTree>
    <p:extLst>
      <p:ext uri="{BB962C8B-B14F-4D97-AF65-F5344CB8AC3E}">
        <p14:creationId xmlns:p14="http://schemas.microsoft.com/office/powerpoint/2010/main" val="25447428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NFC_THEME" id="{69B92CF1-4FD0-40FB-9609-F586933B280D}" vid="{7F2CDE7F-91B8-4DD2-B7BE-79D6084D8A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A13B329E2A194FA3BEBE768ACA7A24" ma:contentTypeVersion="18" ma:contentTypeDescription="Create a new document." ma:contentTypeScope="" ma:versionID="4abd4d492c7cd9662c3a88db18bc471c">
  <xsd:schema xmlns:xsd="http://www.w3.org/2001/XMLSchema" xmlns:xs="http://www.w3.org/2001/XMLSchema" xmlns:p="http://schemas.microsoft.com/office/2006/metadata/properties" xmlns:ns2="501cb0fe-3e73-4cac-aace-bb417978870e" xmlns:ns3="1c2d5024-d063-49bc-9df2-e9dd7583ded3" targetNamespace="http://schemas.microsoft.com/office/2006/metadata/properties" ma:root="true" ma:fieldsID="303c572704af46ad659ef90d0f1b69d2" ns2:_="" ns3:_="">
    <xsd:import namespace="501cb0fe-3e73-4cac-aace-bb417978870e"/>
    <xsd:import namespace="1c2d5024-d063-49bc-9df2-e9dd7583de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1cb0fe-3e73-4cac-aace-bb41797887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bde02f-0584-40b5-9add-4084884bb6e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2d5024-d063-49bc-9df2-e9dd7583de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1b79dae-d421-4994-8d6b-bc6fd25dc647}" ma:internalName="TaxCatchAll" ma:showField="CatchAllData" ma:web="1c2d5024-d063-49bc-9df2-e9dd7583d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2d5024-d063-49bc-9df2-e9dd7583ded3" xsi:nil="true"/>
    <lcf76f155ced4ddcb4097134ff3c332f xmlns="501cb0fe-3e73-4cac-aace-bb41797887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AFF052-53F1-447C-90A6-B36ED8B573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1cb0fe-3e73-4cac-aace-bb417978870e"/>
    <ds:schemaRef ds:uri="1c2d5024-d063-49bc-9df2-e9dd7583d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AF1082-47D1-4AC6-BDE4-1C71FB510A6D}">
  <ds:schemaRefs>
    <ds:schemaRef ds:uri="http://schemas.microsoft.com/sharepoint/v3/contenttype/forms"/>
  </ds:schemaRefs>
</ds:datastoreItem>
</file>

<file path=customXml/itemProps3.xml><?xml version="1.0" encoding="utf-8"?>
<ds:datastoreItem xmlns:ds="http://schemas.openxmlformats.org/officeDocument/2006/customXml" ds:itemID="{3F2BB1D7-7037-4B9E-B291-131F84CAFB5D}">
  <ds:schemaRefs>
    <ds:schemaRef ds:uri="http://schemas.microsoft.com/office/2006/documentManagement/types"/>
    <ds:schemaRef ds:uri="http://schemas.microsoft.com/office/2006/metadata/properties"/>
    <ds:schemaRef ds:uri="http://purl.org/dc/terms/"/>
    <ds:schemaRef ds:uri="1c2d5024-d063-49bc-9df2-e9dd7583ded3"/>
    <ds:schemaRef ds:uri="http://schemas.microsoft.com/office/infopath/2007/PartnerControls"/>
    <ds:schemaRef ds:uri="http://purl.org/dc/elements/1.1/"/>
    <ds:schemaRef ds:uri="501cb0fe-3e73-4cac-aace-bb417978870e"/>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Clarity</Template>
  <TotalTime>3870</TotalTime>
  <Words>5923</Words>
  <Application>Microsoft Macintosh PowerPoint</Application>
  <PresentationFormat>On-screen Show (4:3)</PresentationFormat>
  <Paragraphs>829</Paragraphs>
  <Slides>140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140</vt:i4>
      </vt:variant>
    </vt:vector>
  </HeadingPairs>
  <TitlesOfParts>
    <vt:vector size="144" baseType="lpstr">
      <vt:lpstr>MS PGothic</vt:lpstr>
      <vt:lpstr>Arial</vt:lpstr>
      <vt:lpstr>Calibri</vt:lpstr>
      <vt:lpstr>Clarity</vt:lpstr>
      <vt:lpstr>Homelessness 101 - Day 2</vt:lpstr>
      <vt:lpstr>   system planning</vt:lpstr>
      <vt:lpstr>Overview</vt:lpstr>
      <vt:lpstr>Nichols &amp; Doberstein 2016</vt:lpstr>
      <vt:lpstr>Nichols &amp; Doberstein 2016</vt:lpstr>
      <vt:lpstr>Nichols &amp; Doberstein 2016</vt:lpstr>
      <vt:lpstr>Nichols &amp; Doberstein 2016 (cont’d)</vt:lpstr>
      <vt:lpstr>Nichols &amp; Doberstein 2016 (cont’d)</vt:lpstr>
      <vt:lpstr>Nichols &amp; Doberstein 2016 (cont’d)</vt:lpstr>
      <vt:lpstr>Nichols &amp; Doberstein 2016 (cont’d)</vt:lpstr>
      <vt:lpstr>Nichols &amp; Doberstein 2016 (cont’d)</vt:lpstr>
      <vt:lpstr>Pushback</vt:lpstr>
      <vt:lpstr>Question for you</vt:lpstr>
      <vt:lpstr>Doberstein 2016</vt:lpstr>
      <vt:lpstr>Doberstein 2016</vt:lpstr>
      <vt:lpstr>Doberstein 2016 (cont’d)</vt:lpstr>
      <vt:lpstr>Doberstein 2016 (cont’d)</vt:lpstr>
      <vt:lpstr>Calgary</vt:lpstr>
      <vt:lpstr>End of Module</vt:lpstr>
      <vt:lpstr>   staffing</vt:lpstr>
      <vt:lpstr>Overview</vt:lpstr>
      <vt:lpstr>Waegemakers Schiff and Lane, 2019</vt:lpstr>
      <vt:lpstr>Waegemakers Schiff and Lane, 2019 (cont’d)</vt:lpstr>
      <vt:lpstr>Waegemakers Schiff and Lane, 2019 (cont’d)</vt:lpstr>
      <vt:lpstr>Possible factors </vt:lpstr>
      <vt:lpstr>Possible factors (cont’d) </vt:lpstr>
      <vt:lpstr>PowerPoint Presentation</vt:lpstr>
      <vt:lpstr>Brandy Payne, Workplace Mental Health Consultant</vt:lpstr>
      <vt:lpstr>Brandy Payne, Workplace Mental Health Consultant (cont’d)</vt:lpstr>
      <vt:lpstr>Brandy Payne, Workplace Mental Health Consultant (cont’d)</vt:lpstr>
      <vt:lpstr>Brandy Payne, Workplace Mental Health Consultant (cont’d)</vt:lpstr>
      <vt:lpstr>Brandy Payne, Workplace Mental Health Consultant (cont’d)</vt:lpstr>
      <vt:lpstr>Brandy Payne, Workplace Mental Health Consultant (cont’d)</vt:lpstr>
      <vt:lpstr>Brandy Payne, Workplace Mental Health Consultant (cont’d)</vt:lpstr>
      <vt:lpstr>Brandy Payne, Workplace Mental Health Consultant (cont’d)</vt:lpstr>
      <vt:lpstr>Brandy Payne, Workplace Mental Health Consultant (cont’d)</vt:lpstr>
      <vt:lpstr>Brandy Payne, Workplace Mental Health Consultant (cont’d)</vt:lpstr>
      <vt:lpstr>Other considerations</vt:lpstr>
      <vt:lpstr>End of Module</vt:lpstr>
      <vt:lpstr>   harm reduction</vt:lpstr>
      <vt:lpstr>Overview</vt:lpstr>
      <vt:lpstr>Definition</vt:lpstr>
      <vt:lpstr>Overdose crisis (this is 2023 data) </vt:lpstr>
      <vt:lpstr>Overdose crisis (cont’d)</vt:lpstr>
      <vt:lpstr>Evidence</vt:lpstr>
      <vt:lpstr>Question</vt:lpstr>
      <vt:lpstr>Trauma</vt:lpstr>
      <vt:lpstr>Trauma (cont’d)</vt:lpstr>
      <vt:lpstr>Trauma (cont’d)</vt:lpstr>
      <vt:lpstr>Emergency shelters</vt:lpstr>
      <vt:lpstr>Emergency shelters (cont’d)</vt:lpstr>
      <vt:lpstr>Emergency shelters (cont’d)</vt:lpstr>
      <vt:lpstr>Emergency shelters (cont’d)</vt:lpstr>
      <vt:lpstr>Emergency shelters (cont’d)</vt:lpstr>
      <vt:lpstr>Emergency shelters (cont’d)</vt:lpstr>
      <vt:lpstr>Emergency shelters (cont’d)</vt:lpstr>
      <vt:lpstr>Emergency shelters (cont’d)</vt:lpstr>
      <vt:lpstr>Emergency shelters (cont’d)</vt:lpstr>
      <vt:lpstr>Emergency shelters (cont’d)</vt:lpstr>
      <vt:lpstr>Supervised consumption services</vt:lpstr>
      <vt:lpstr>Supervised consumption services (cont’d)</vt:lpstr>
      <vt:lpstr>BC Housing</vt:lpstr>
      <vt:lpstr>BC Housing (cont’d)</vt:lpstr>
      <vt:lpstr>BC Housing (cont’d)</vt:lpstr>
      <vt:lpstr>End of Module</vt:lpstr>
      <vt:lpstr>   innovative practices</vt:lpstr>
      <vt:lpstr>Overview</vt:lpstr>
      <vt:lpstr>Overview (cont’d)</vt:lpstr>
      <vt:lpstr>Overview (cont’d)</vt:lpstr>
      <vt:lpstr>Modular supportive housing</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Modular supportive housing (cont’d)</vt:lpstr>
      <vt:lpstr>90 Dunn Avenue</vt:lpstr>
      <vt:lpstr>90 Dunn Avenue (cont’d) </vt:lpstr>
      <vt:lpstr>90 Dunn Avenue (cont’d)</vt:lpstr>
      <vt:lpstr>90 Dunn Avenue (cont’d)</vt:lpstr>
      <vt:lpstr>90 Dunn Avenue (cont’d)</vt:lpstr>
      <vt:lpstr>90 Dunn Avenue (cont’d)</vt:lpstr>
      <vt:lpstr>90 Dunn Avenue (cont’d)</vt:lpstr>
      <vt:lpstr>Hospital coding</vt:lpstr>
      <vt:lpstr>Hospital coding (cont’d)</vt:lpstr>
      <vt:lpstr>Hospital coding (cont’d)</vt:lpstr>
      <vt:lpstr>Hospital coding (cont’d)</vt:lpstr>
      <vt:lpstr>Hospital coding (cont’d)</vt:lpstr>
      <vt:lpstr>Hospital coding (cont’d)</vt:lpstr>
      <vt:lpstr>Artificial Intelligence</vt:lpstr>
      <vt:lpstr>Artificial Intelligence (cont’d)</vt:lpstr>
      <vt:lpstr>Artificial Intelligence (cont’d)</vt:lpstr>
      <vt:lpstr>Artificial Intelligence (cont’d)</vt:lpstr>
      <vt:lpstr>Artificial Intelligence (cont’d)</vt:lpstr>
      <vt:lpstr>Artificial Intelligence (cont’d)</vt:lpstr>
      <vt:lpstr>Artificial Intelligence (cont’d)</vt:lpstr>
      <vt:lpstr>Artificial Intelligence (cont’d)</vt:lpstr>
      <vt:lpstr>Artificial Intelligence (cont’d)</vt:lpstr>
      <vt:lpstr>Artificial Intelligence (cont’d)</vt:lpstr>
      <vt:lpstr>Artificial Intelligence (cont’d)</vt:lpstr>
      <vt:lpstr>Artificial Intelligence (cont’d)</vt:lpstr>
      <vt:lpstr>Artificial Intelligence (cont’d)</vt:lpstr>
      <vt:lpstr>Artificial Intelligence (cont’d)</vt:lpstr>
      <vt:lpstr>STARS</vt:lpstr>
      <vt:lpstr>STARS (cont’d)</vt:lpstr>
      <vt:lpstr>STARS (cont’d)</vt:lpstr>
      <vt:lpstr>STARS (cont’d)</vt:lpstr>
      <vt:lpstr>STARS (cont’d)</vt:lpstr>
      <vt:lpstr>STARS (cont’d)</vt:lpstr>
      <vt:lpstr>STARS (cont’d) </vt:lpstr>
      <vt:lpstr>STARS (cont’d)</vt:lpstr>
      <vt:lpstr>STARS (cont’d)</vt:lpstr>
      <vt:lpstr>STARS (cont’d)</vt:lpstr>
      <vt:lpstr>Bridge Housing</vt:lpstr>
      <vt:lpstr>Bridge Housing (cont’d)</vt:lpstr>
      <vt:lpstr>Bridge Housing (cont’d)</vt:lpstr>
      <vt:lpstr>Bridge Housing (cont’d)</vt:lpstr>
      <vt:lpstr>Bridge Housing (cont’d)</vt:lpstr>
      <vt:lpstr>StreetLink </vt:lpstr>
      <vt:lpstr>StreetLink (cont’d)</vt:lpstr>
      <vt:lpstr>StreetLink (cont’d)</vt:lpstr>
      <vt:lpstr>StreetLink (cont’d)</vt:lpstr>
      <vt:lpstr>End of Module</vt:lpstr>
      <vt:lpstr>   last word</vt:lpstr>
      <vt:lpstr>Slides</vt:lpstr>
      <vt:lpstr>Last word</vt:lpstr>
      <vt:lpstr>Further opportunities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Nick Falvo</dc:creator>
  <cp:keywords/>
  <dc:description/>
  <cp:lastModifiedBy>Nick Falvo</cp:lastModifiedBy>
  <cp:revision>123</cp:revision>
  <dcterms:created xsi:type="dcterms:W3CDTF">2019-08-19T21:05:27Z</dcterms:created>
  <dcterms:modified xsi:type="dcterms:W3CDTF">2024-10-09T18:06:25Z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0x01010074A13B329E2A194FA3BEBE768ACA7A24</vt:lpwstr>
  </property>
  <property fmtid="{D5CDD505-2E9C-101B-9397-08002B2CF9AE}" pid="3" name="MediaServiceImageTags">
    <vt:lpwstr/>
  </property>
</Properties>
</file>