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79" r:id="rId4"/>
    <p:sldId id="260" r:id="rId5"/>
    <p:sldId id="262" r:id="rId6"/>
    <p:sldId id="278" r:id="rId7"/>
    <p:sldId id="266" r:id="rId8"/>
    <p:sldId id="263" r:id="rId9"/>
    <p:sldId id="264" r:id="rId10"/>
    <p:sldId id="273" r:id="rId11"/>
    <p:sldId id="276" r:id="rId12"/>
    <p:sldId id="275" r:id="rId13"/>
    <p:sldId id="261" r:id="rId14"/>
    <p:sldId id="267" r:id="rId15"/>
    <p:sldId id="268" r:id="rId16"/>
    <p:sldId id="272" r:id="rId17"/>
    <p:sldId id="271" r:id="rId18"/>
    <p:sldId id="270" r:id="rId19"/>
    <p:sldId id="269" r:id="rId20"/>
    <p:sldId id="274" r:id="rId21"/>
    <p:sldId id="25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13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5DE46-045A-E34C-9224-E6E87E88BE9D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1BD7F-9721-7947-B0D9-36B88B7D5D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329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u="sng" dirty="0" smtClean="0">
                <a:latin typeface="Calibri" charset="0"/>
              </a:rPr>
              <a:t>Note</a:t>
            </a:r>
            <a:r>
              <a:rPr lang="en-US" dirty="0" smtClean="0">
                <a:latin typeface="Calibri" charset="0"/>
              </a:rPr>
              <a:t>: Zoe Dodd, protesting shelter conditions in Toronto.  Photo was taken in March 2013 at a Metro Hall protest.  I copied and pasted the photo from Dodd’s Facebook status update on 5 April 2013.</a:t>
            </a:r>
          </a:p>
          <a:p>
            <a:pPr eaLnBrk="1" hangingPunct="1">
              <a:spcBef>
                <a:spcPct val="0"/>
              </a:spcBef>
            </a:pPr>
            <a:endParaRPr lang="en-US" dirty="0" smtClean="0">
              <a:latin typeface="Calibri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u="sng" dirty="0" smtClean="0">
                <a:latin typeface="Calibri" charset="0"/>
              </a:rPr>
              <a:t>Background</a:t>
            </a:r>
            <a:r>
              <a:rPr lang="en-US" dirty="0" smtClean="0">
                <a:latin typeface="Calibri" charset="0"/>
              </a:rPr>
              <a:t>: http://</a:t>
            </a:r>
            <a:r>
              <a:rPr lang="en-US" dirty="0" err="1" smtClean="0">
                <a:latin typeface="Calibri" charset="0"/>
              </a:rPr>
              <a:t>www.thestar.com</a:t>
            </a:r>
            <a:r>
              <a:rPr lang="en-US" dirty="0" smtClean="0">
                <a:latin typeface="Calibri" charset="0"/>
              </a:rPr>
              <a:t>/news/</a:t>
            </a:r>
            <a:r>
              <a:rPr lang="en-US" dirty="0" err="1" smtClean="0">
                <a:latin typeface="Calibri" charset="0"/>
              </a:rPr>
              <a:t>city_hall</a:t>
            </a:r>
            <a:r>
              <a:rPr lang="en-US" dirty="0" smtClean="0">
                <a:latin typeface="Calibri" charset="0"/>
              </a:rPr>
              <a:t>/2013/04/04/toronto_council_tells_city_to_aim_for_more_homeless_shelter_space.html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1BD7F-9721-7947-B0D9-36B88B7D5D2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2118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4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7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63D44A1-98B3-D643-832B-16E453923128}" type="datetimeFigureOut">
              <a:rPr lang="en-US" smtClean="0"/>
              <a:t>17-01-25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78655E55-EB3D-CC4E-84EF-A700E546937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otdocslibrary.ca/en/detail.cfm?filmId=1662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Homelessness advocacy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#3 of 3 Slide </a:t>
            </a:r>
            <a:r>
              <a:rPr lang="en-US" altLang="en-US" dirty="0">
                <a:solidFill>
                  <a:schemeClr val="tx1"/>
                </a:solidFill>
              </a:rPr>
              <a:t>Decks Prepared for Certificate in Working with </a:t>
            </a:r>
            <a:r>
              <a:rPr lang="en-US" altLang="en-US" dirty="0" smtClean="0">
                <a:solidFill>
                  <a:schemeClr val="tx1"/>
                </a:solidFill>
              </a:rPr>
              <a:t>Homeless </a:t>
            </a:r>
            <a:r>
              <a:rPr lang="en-US" altLang="en-US" dirty="0">
                <a:solidFill>
                  <a:schemeClr val="tx1"/>
                </a:solidFill>
              </a:rPr>
              <a:t>Populations</a:t>
            </a: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January 24, 2017</a:t>
            </a:r>
          </a:p>
          <a:p>
            <a:pPr>
              <a:defRPr/>
            </a:pPr>
            <a:endParaRPr lang="en-US" alt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altLang="en-US" dirty="0">
                <a:solidFill>
                  <a:schemeClr val="tx1"/>
                </a:solidFill>
              </a:rPr>
              <a:t>By:  Nick Falvo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32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Professionalized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Frequent meetings with elected officials—sometimes elected officials even seek out the group in question. </a:t>
            </a:r>
          </a:p>
          <a:p>
            <a:endParaRPr lang="en-US" dirty="0"/>
          </a:p>
          <a:p>
            <a:r>
              <a:rPr lang="en-US" dirty="0" smtClean="0"/>
              <a:t>Such groups typically have multiple paid staff and sufficient resources to plan large events (such as conferences), hire consultants, commission research and produce web-based resources.  </a:t>
            </a:r>
          </a:p>
          <a:p>
            <a:endParaRPr lang="en-US" dirty="0"/>
          </a:p>
          <a:p>
            <a:r>
              <a:rPr lang="en-US" dirty="0" smtClean="0"/>
              <a:t>Such organizations often provide services to their members (e.g. webinars</a:t>
            </a:r>
            <a:r>
              <a:rPr lang="en-US" smtClean="0"/>
              <a:t>, trainings).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97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Professionalized </a:t>
            </a:r>
            <a:r>
              <a:rPr lang="en-US" dirty="0" smtClean="0"/>
              <a:t>Advocacy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/>
              <a:t>Also, big emphasis on positive messaging with government (i.e. praising good </a:t>
            </a:r>
            <a:r>
              <a:rPr lang="en-US" dirty="0" err="1"/>
              <a:t>behaviour</a:t>
            </a:r>
            <a:r>
              <a:rPr lang="en-US" dirty="0"/>
              <a:t>, positive reinforcement).  For </a:t>
            </a:r>
            <a:r>
              <a:rPr lang="en-US" dirty="0" smtClean="0"/>
              <a:t>example, they might emphasize </a:t>
            </a:r>
            <a:r>
              <a:rPr lang="en-US" dirty="0"/>
              <a:t>how exciting and innovative Housing First </a:t>
            </a:r>
            <a:r>
              <a:rPr lang="en-US" dirty="0" smtClean="0"/>
              <a:t>is, or they might emphasize how many people </a:t>
            </a:r>
            <a:r>
              <a:rPr lang="en-US" i="1" dirty="0" smtClean="0"/>
              <a:t>have</a:t>
            </a:r>
            <a:r>
              <a:rPr lang="en-US" dirty="0" smtClean="0"/>
              <a:t> been housed recently. </a:t>
            </a:r>
          </a:p>
          <a:p>
            <a:endParaRPr lang="en-US" dirty="0"/>
          </a:p>
          <a:p>
            <a:r>
              <a:rPr lang="en-US" dirty="0" smtClean="0"/>
              <a:t>They might also </a:t>
            </a:r>
            <a:r>
              <a:rPr lang="en-US" dirty="0"/>
              <a:t>emphasize what the homeless sector can do better </a:t>
            </a:r>
            <a:r>
              <a:rPr lang="en-US" dirty="0" smtClean="0"/>
              <a:t>(not </a:t>
            </a:r>
            <a:r>
              <a:rPr lang="en-US" dirty="0"/>
              <a:t>just what senior orders of government can do better).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80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Professionalized </a:t>
            </a:r>
            <a:r>
              <a:rPr lang="en-US" dirty="0" smtClean="0"/>
              <a:t>Advocacy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177800">
              <a:buNone/>
            </a:pPr>
            <a:r>
              <a:rPr lang="en-US" u="sng" dirty="0"/>
              <a:t>Examples</a:t>
            </a:r>
            <a:r>
              <a:rPr lang="en-US" dirty="0"/>
              <a:t>:</a:t>
            </a:r>
          </a:p>
          <a:p>
            <a:endParaRPr lang="en-US" dirty="0"/>
          </a:p>
          <a:p>
            <a:r>
              <a:rPr lang="en-US" dirty="0"/>
              <a:t>Canadian Alliance to End Homelessness</a:t>
            </a:r>
          </a:p>
          <a:p>
            <a:r>
              <a:rPr lang="en-US" dirty="0"/>
              <a:t>Canadian Housing and Renewal Association</a:t>
            </a:r>
          </a:p>
          <a:p>
            <a:r>
              <a:rPr lang="en-US" dirty="0"/>
              <a:t>Housing Partnership Canada</a:t>
            </a:r>
          </a:p>
          <a:p>
            <a:r>
              <a:rPr lang="en-US" dirty="0"/>
              <a:t>Ontario Non-Profit Housing Association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731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Policy-Based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u="sng" dirty="0" smtClean="0"/>
          </a:p>
          <a:p>
            <a:r>
              <a:rPr lang="en-US" u="sng" dirty="0" smtClean="0"/>
              <a:t>Definition</a:t>
            </a:r>
            <a:r>
              <a:rPr lang="en-US" dirty="0"/>
              <a:t>:  </a:t>
            </a:r>
            <a:r>
              <a:rPr lang="en-US" dirty="0" smtClean="0"/>
              <a:t>A bunch of dorks like myself use a specific policy or funding pitch to galvanize attention and lobby government.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177800" indent="0">
              <a:buNone/>
            </a:pPr>
            <a:r>
              <a:rPr lang="en-US" u="sng" dirty="0" smtClean="0"/>
              <a:t>Examples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1% Solution</a:t>
            </a:r>
          </a:p>
          <a:p>
            <a:r>
              <a:rPr lang="en-US" dirty="0" smtClean="0"/>
              <a:t>Alternative Federal Budget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256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5400" dirty="0" smtClean="0"/>
              <a:t>Glass half-full </a:t>
            </a:r>
            <a:r>
              <a:rPr lang="en-US" sz="5400" dirty="0" err="1" smtClean="0"/>
              <a:t>vs</a:t>
            </a:r>
            <a:r>
              <a:rPr lang="en-US" sz="5400" dirty="0" smtClean="0"/>
              <a:t> glass half-empty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49265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tone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Beginning in the mid-2000s, I observed a change in tone in terms of how many homelessness advocates began making their cases to senior orders of government in Canada.</a:t>
            </a:r>
          </a:p>
          <a:p>
            <a:endParaRPr lang="en-US" dirty="0"/>
          </a:p>
          <a:p>
            <a:r>
              <a:rPr lang="en-US" dirty="0" smtClean="0"/>
              <a:t>Suddenly, advocates talked about what could be done rather than what wasn’t being done. This approach was especially popular among those </a:t>
            </a:r>
            <a:r>
              <a:rPr lang="en-US" dirty="0" err="1" smtClean="0"/>
              <a:t>practising</a:t>
            </a:r>
            <a:r>
              <a:rPr lang="en-US" dirty="0" smtClean="0"/>
              <a:t> the professionalized approach; it has </a:t>
            </a:r>
            <a:r>
              <a:rPr lang="en-US" i="1" dirty="0" smtClean="0"/>
              <a:t>not</a:t>
            </a:r>
            <a:r>
              <a:rPr lang="en-US" dirty="0" smtClean="0"/>
              <a:t> been popular within the direct action movement.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397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in </a:t>
            </a:r>
            <a:r>
              <a:rPr lang="en-US" dirty="0" smtClean="0"/>
              <a:t>tone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/>
              <a:t>By saying the problem keeps getting worse, we weren’t getting resources. By focusing on solutions, we got more resources.”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— Nan Roman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Homelessness 101 - January 28,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87CCE-2278-644A-86E5-E01957190B4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92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Ex’s Glass Half Empty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Waiting lists for social housing are very long!</a:t>
            </a:r>
          </a:p>
          <a:p>
            <a:endParaRPr lang="en-US" dirty="0"/>
          </a:p>
          <a:p>
            <a:r>
              <a:rPr lang="en-US" dirty="0" smtClean="0"/>
              <a:t>Social assistance benefit levels are too low!</a:t>
            </a:r>
          </a:p>
          <a:p>
            <a:endParaRPr lang="en-US" dirty="0"/>
          </a:p>
          <a:p>
            <a:r>
              <a:rPr lang="en-US" dirty="0" smtClean="0"/>
              <a:t>Not enough affordable housing is being created!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032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Ex’s of Glass Half Full Messages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Let’s have a “plan to end homelessness!”</a:t>
            </a:r>
          </a:p>
          <a:p>
            <a:endParaRPr lang="en-US" dirty="0"/>
          </a:p>
          <a:p>
            <a:r>
              <a:rPr lang="en-US" dirty="0" smtClean="0"/>
              <a:t>Let’s start doing Housing First!</a:t>
            </a:r>
          </a:p>
          <a:p>
            <a:endParaRPr lang="en-US" dirty="0"/>
          </a:p>
          <a:p>
            <a:r>
              <a:rPr lang="en-US" dirty="0" smtClean="0"/>
              <a:t>Let’s keep tabs on how many homeless persons are placed into housing each month!</a:t>
            </a:r>
          </a:p>
          <a:p>
            <a:endParaRPr lang="en-US" dirty="0"/>
          </a:p>
          <a:p>
            <a:r>
              <a:rPr lang="en-US" dirty="0" smtClean="0"/>
              <a:t>Let’s start using a new kind of wait list!</a:t>
            </a:r>
          </a:p>
          <a:p>
            <a:endParaRPr lang="en-US" dirty="0"/>
          </a:p>
          <a:p>
            <a:r>
              <a:rPr lang="en-US" dirty="0" smtClean="0"/>
              <a:t>Let’s end veterans’ homelessness!</a:t>
            </a:r>
          </a:p>
        </p:txBody>
      </p:sp>
    </p:spTree>
    <p:extLst>
      <p:ext uri="{BB962C8B-B14F-4D97-AF65-F5344CB8AC3E}">
        <p14:creationId xmlns:p14="http://schemas.microsoft.com/office/powerpoint/2010/main" val="1248944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Room for all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There’s no inherent reason why all of these approaches can’t co-exist.</a:t>
            </a:r>
          </a:p>
          <a:p>
            <a:endParaRPr lang="en-US" dirty="0"/>
          </a:p>
          <a:p>
            <a:r>
              <a:rPr lang="en-US" dirty="0" smtClean="0"/>
              <a:t>Not only do they not need to compete; they can actual complement and reinforce each other.</a:t>
            </a:r>
          </a:p>
          <a:p>
            <a:endParaRPr lang="en-US" dirty="0"/>
          </a:p>
          <a:p>
            <a:r>
              <a:rPr lang="en-US" dirty="0" smtClean="0"/>
              <a:t>I would argue, for example, that direct action approaches ‘create space’ for professionalized approaches.</a:t>
            </a:r>
          </a:p>
          <a:p>
            <a:endParaRPr lang="en-US" dirty="0"/>
          </a:p>
          <a:p>
            <a:r>
              <a:rPr lang="en-US" dirty="0" smtClean="0"/>
              <a:t>What’s more, some people and groups may choose to </a:t>
            </a:r>
            <a:r>
              <a:rPr lang="en-US" dirty="0" err="1" smtClean="0"/>
              <a:t>practise</a:t>
            </a:r>
            <a:r>
              <a:rPr lang="en-US" dirty="0" smtClean="0"/>
              <a:t> a variety of these approaches.</a:t>
            </a:r>
          </a:p>
        </p:txBody>
      </p:sp>
    </p:spTree>
    <p:extLst>
      <p:ext uri="{BB962C8B-B14F-4D97-AF65-F5344CB8AC3E}">
        <p14:creationId xmlns:p14="http://schemas.microsoft.com/office/powerpoint/2010/main" val="552953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Grassroots advocacy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Direct action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Rights-based advocacy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Government-to-government advocacy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Advocacy within Parliament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Professionalized advocacy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Policy-based advocacy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7425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Great Documentary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Shelter from the </a:t>
            </a:r>
            <a:r>
              <a:rPr lang="en-US" dirty="0" smtClean="0"/>
              <a:t>Storm</a:t>
            </a:r>
          </a:p>
          <a:p>
            <a:endParaRPr lang="en-US" dirty="0"/>
          </a:p>
          <a:p>
            <a:r>
              <a:rPr lang="en-US" dirty="0"/>
              <a:t>URL:  </a:t>
            </a:r>
            <a:r>
              <a:rPr lang="en-US" dirty="0">
                <a:hlinkClick r:id="rId2"/>
              </a:rPr>
              <a:t>http://hotdocslibrary.ca/en/detail.cfm?filmId=</a:t>
            </a:r>
            <a:r>
              <a:rPr lang="en-US" dirty="0" smtClean="0">
                <a:hlinkClick r:id="rId2"/>
              </a:rPr>
              <a:t>1662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Year:  2001</a:t>
            </a:r>
          </a:p>
          <a:p>
            <a:endParaRPr lang="en-US" dirty="0"/>
          </a:p>
          <a:p>
            <a:r>
              <a:rPr lang="en-US" dirty="0" smtClean="0"/>
              <a:t>60 min’s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479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247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advocacy?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73038" indent="0">
              <a:buNone/>
            </a:pPr>
            <a:r>
              <a:rPr lang="en-US" u="sng" dirty="0" smtClean="0"/>
              <a:t>Definition</a:t>
            </a:r>
          </a:p>
          <a:p>
            <a:endParaRPr lang="en-US" dirty="0"/>
          </a:p>
          <a:p>
            <a:r>
              <a:rPr lang="en-US" dirty="0" smtClean="0"/>
              <a:t>For the purpose of today’s presentation, I’ll define is collective effort to bring about changes to legislation, regulations or policies.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719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Grassroots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73038" indent="0">
              <a:buNone/>
            </a:pPr>
            <a:r>
              <a:rPr lang="en-US" u="sng" dirty="0" smtClean="0"/>
              <a:t>Definition</a:t>
            </a:r>
            <a:r>
              <a:rPr lang="en-US" dirty="0" smtClean="0"/>
              <a:t>:  Run on a shoestring budget.  Informal, internal working relationships.  Strong volunteer component.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177800" indent="0">
              <a:buNone/>
            </a:pPr>
            <a:r>
              <a:rPr lang="en-US" u="sng" dirty="0" smtClean="0"/>
              <a:t>Examples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Calgary:  Client Action Committee (Calgary Homeless Foundation)</a:t>
            </a:r>
          </a:p>
          <a:p>
            <a:endParaRPr lang="en-US" dirty="0"/>
          </a:p>
          <a:p>
            <a:r>
              <a:rPr lang="en-US" dirty="0" smtClean="0"/>
              <a:t>Vancouver:  Carnegie Community Action Project</a:t>
            </a:r>
          </a:p>
          <a:p>
            <a:endParaRPr lang="en-US" dirty="0"/>
          </a:p>
          <a:p>
            <a:r>
              <a:rPr lang="en-US" dirty="0" smtClean="0"/>
              <a:t>Toronto:  Housing Action Now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Montreal:  Front </a:t>
            </a:r>
            <a:r>
              <a:rPr lang="en-US" dirty="0" err="1"/>
              <a:t>d’action</a:t>
            </a:r>
            <a:r>
              <a:rPr lang="en-US" dirty="0"/>
              <a:t> </a:t>
            </a:r>
            <a:r>
              <a:rPr lang="en-US" dirty="0" err="1"/>
              <a:t>populaire</a:t>
            </a:r>
            <a:r>
              <a:rPr lang="en-US" dirty="0"/>
              <a:t> en </a:t>
            </a:r>
            <a:r>
              <a:rPr lang="en-US" dirty="0" err="1"/>
              <a:t>réaménagement</a:t>
            </a:r>
            <a:r>
              <a:rPr lang="en-US" dirty="0"/>
              <a:t> </a:t>
            </a:r>
            <a:r>
              <a:rPr lang="en-US" dirty="0" err="1"/>
              <a:t>urbain</a:t>
            </a:r>
            <a:r>
              <a:rPr lang="en-US" dirty="0"/>
              <a:t> (FRAPRU)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Montreal:  </a:t>
            </a:r>
            <a:r>
              <a:rPr lang="en-US" dirty="0" err="1" smtClean="0"/>
              <a:t>Réseau</a:t>
            </a:r>
            <a:r>
              <a:rPr lang="en-US" dirty="0" smtClean="0"/>
              <a:t> </a:t>
            </a:r>
            <a:r>
              <a:rPr lang="en-US" dirty="0" err="1"/>
              <a:t>d'aide</a:t>
            </a:r>
            <a:r>
              <a:rPr lang="en-US" dirty="0"/>
              <a:t> aux </a:t>
            </a:r>
            <a:r>
              <a:rPr lang="en-US" dirty="0" err="1"/>
              <a:t>personnes</a:t>
            </a:r>
            <a:r>
              <a:rPr lang="en-US" dirty="0"/>
              <a:t> </a:t>
            </a:r>
            <a:r>
              <a:rPr lang="en-US" dirty="0" err="1"/>
              <a:t>seules</a:t>
            </a:r>
            <a:r>
              <a:rPr lang="en-US" dirty="0"/>
              <a:t> et </a:t>
            </a:r>
            <a:r>
              <a:rPr lang="en-US" dirty="0" err="1"/>
              <a:t>itinérantes</a:t>
            </a:r>
            <a:r>
              <a:rPr lang="en-US" dirty="0"/>
              <a:t> de Montréal (RAPSIM)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7315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u="sng" dirty="0" smtClean="0"/>
          </a:p>
          <a:p>
            <a:r>
              <a:rPr lang="en-US" u="sng" dirty="0" smtClean="0"/>
              <a:t>Definition</a:t>
            </a:r>
            <a:r>
              <a:rPr lang="en-US" dirty="0" smtClean="0"/>
              <a:t>:  Very willing and capable of being disruptive (i.e. sit-ins, protest, civil disobedience).  Little effort made to charm or cajole their audience.  Such tactics often receive a considerable amount of media attention.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77800" indent="0">
              <a:buNone/>
            </a:pPr>
            <a:r>
              <a:rPr lang="en-US" u="sng" dirty="0"/>
              <a:t>Examples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CLAC-Montréal</a:t>
            </a:r>
          </a:p>
          <a:p>
            <a:endParaRPr lang="en-US" dirty="0"/>
          </a:p>
          <a:p>
            <a:r>
              <a:rPr lang="en-US" dirty="0" smtClean="0"/>
              <a:t>Ontario Coalition Against Poverty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205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Direction Action (cont’d)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56" b="5556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2983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Rights-Based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u="sng" dirty="0" smtClean="0"/>
          </a:p>
          <a:p>
            <a:r>
              <a:rPr lang="en-US" u="sng" dirty="0" smtClean="0"/>
              <a:t>Definition</a:t>
            </a:r>
            <a:r>
              <a:rPr lang="en-US" dirty="0" smtClean="0"/>
              <a:t>:  Main argument is that individuals should receive a social benefit because it’s their legal right to have it.  Among other things, this means challenging interpretations of the Canadian Charter of Rights and Freedoms and international law.</a:t>
            </a:r>
            <a:endParaRPr lang="en-US" dirty="0"/>
          </a:p>
          <a:p>
            <a:pPr marL="177800" indent="0">
              <a:buNone/>
            </a:pPr>
            <a:endParaRPr lang="en-US" u="sng" dirty="0" smtClean="0"/>
          </a:p>
          <a:p>
            <a:pPr marL="177800" indent="0">
              <a:buNone/>
            </a:pPr>
            <a:endParaRPr lang="en-US" u="sng" dirty="0" smtClean="0"/>
          </a:p>
          <a:p>
            <a:pPr marL="177800" indent="0">
              <a:buNone/>
            </a:pPr>
            <a:r>
              <a:rPr lang="en-US" u="sng" dirty="0" smtClean="0"/>
              <a:t>Examples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Canada Without Poverty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Right </a:t>
            </a:r>
            <a:r>
              <a:rPr lang="en-US" dirty="0"/>
              <a:t>to Housing </a:t>
            </a:r>
            <a:r>
              <a:rPr lang="en-US" dirty="0" smtClean="0"/>
              <a:t>Coalition (organized by the Advocacy Centre for Tenants Ontario)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221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Government-to-Government Advocacy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u="sng" dirty="0" smtClean="0"/>
              <a:t>Definition</a:t>
            </a:r>
            <a:r>
              <a:rPr lang="en-US" dirty="0" smtClean="0"/>
              <a:t>:  This is self-explanatory</a:t>
            </a:r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u="sng" dirty="0" smtClean="0"/>
              <a:t>Examples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Federation of Canadian Municipalities</a:t>
            </a:r>
          </a:p>
          <a:p>
            <a:r>
              <a:rPr lang="en-US" dirty="0" smtClean="0"/>
              <a:t>Federal</a:t>
            </a:r>
            <a:r>
              <a:rPr lang="en-US" dirty="0"/>
              <a:t>-Provincial-Territorial Ministers' Forum on </a:t>
            </a:r>
            <a:r>
              <a:rPr lang="en-US" dirty="0" smtClean="0"/>
              <a:t>Housing</a:t>
            </a:r>
          </a:p>
          <a:p>
            <a:r>
              <a:rPr lang="en-US" dirty="0" smtClean="0"/>
              <a:t>Assembly of First Nations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259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Advocacy within Parliament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u="sng" dirty="0" smtClean="0"/>
              <a:t>Definition</a:t>
            </a:r>
            <a:r>
              <a:rPr lang="en-US" dirty="0" smtClean="0"/>
              <a:t>:  This is self-explanatory.</a:t>
            </a:r>
          </a:p>
          <a:p>
            <a:endParaRPr lang="en-US" dirty="0"/>
          </a:p>
          <a:p>
            <a:endParaRPr lang="en-US" dirty="0" smtClean="0"/>
          </a:p>
          <a:p>
            <a:pPr marL="177800" indent="0">
              <a:buNone/>
              <a:tabLst>
                <a:tab pos="177800" algn="l"/>
              </a:tabLst>
            </a:pPr>
            <a:r>
              <a:rPr lang="en-US" u="sng" dirty="0" smtClean="0"/>
              <a:t>Examples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r>
              <a:rPr lang="en-US" dirty="0" smtClean="0"/>
              <a:t>Question Period</a:t>
            </a:r>
          </a:p>
          <a:p>
            <a:r>
              <a:rPr lang="en-US" dirty="0" smtClean="0"/>
              <a:t>Debates</a:t>
            </a:r>
          </a:p>
          <a:p>
            <a:r>
              <a:rPr lang="en-US" dirty="0" smtClean="0"/>
              <a:t>Committee work</a:t>
            </a:r>
          </a:p>
          <a:p>
            <a:r>
              <a:rPr lang="en-US" dirty="0" smtClean="0"/>
              <a:t>Private Member’s bills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901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414</TotalTime>
  <Words>891</Words>
  <Application>Microsoft Macintosh PowerPoint</Application>
  <PresentationFormat>On-screen Show (4:3)</PresentationFormat>
  <Paragraphs>165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Clarity</vt:lpstr>
      <vt:lpstr>Homelessness advocacy</vt:lpstr>
      <vt:lpstr>Overview</vt:lpstr>
      <vt:lpstr>What is advocacy?</vt:lpstr>
      <vt:lpstr>Grassroots Advocacy</vt:lpstr>
      <vt:lpstr>Direct Action</vt:lpstr>
      <vt:lpstr>Direction Action (cont’d)</vt:lpstr>
      <vt:lpstr>Rights-Based Advocacy</vt:lpstr>
      <vt:lpstr>Government-to-Government Advocacy</vt:lpstr>
      <vt:lpstr>Advocacy within Parliament</vt:lpstr>
      <vt:lpstr>Professionalized Advocacy</vt:lpstr>
      <vt:lpstr>Professionalized Advocacy (cont’d)</vt:lpstr>
      <vt:lpstr>Professionalized Advocacy (cont’d)</vt:lpstr>
      <vt:lpstr>Policy-Based Advocacy</vt:lpstr>
      <vt:lpstr>PowerPoint Presentation</vt:lpstr>
      <vt:lpstr>Change in tone</vt:lpstr>
      <vt:lpstr>Change in tone (cont’d)</vt:lpstr>
      <vt:lpstr>Ex’s Glass Half Empty Messages</vt:lpstr>
      <vt:lpstr>Ex’s of Glass Half Full Messages</vt:lpstr>
      <vt:lpstr>Room for all approaches</vt:lpstr>
      <vt:lpstr>A Great Documentary</vt:lpstr>
      <vt:lpstr>Thank You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Homelessness advocacy</dc:title>
  <dc:creator>Nicholas Falvo</dc:creator>
  <cp:lastModifiedBy>Nicholas Falvo</cp:lastModifiedBy>
  <cp:revision>29</cp:revision>
  <dcterms:created xsi:type="dcterms:W3CDTF">2017-01-15T23:17:29Z</dcterms:created>
  <dcterms:modified xsi:type="dcterms:W3CDTF">2017-01-25T13:37:31Z</dcterms:modified>
</cp:coreProperties>
</file>