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87" r:id="rId1"/>
  </p:sldMasterIdLst>
  <p:notesMasterIdLst>
    <p:notesMasterId r:id="rId36"/>
  </p:notesMasterIdLst>
  <p:handoutMasterIdLst>
    <p:handoutMasterId r:id="rId37"/>
  </p:handoutMasterIdLst>
  <p:sldIdLst>
    <p:sldId id="418" r:id="rId2"/>
    <p:sldId id="300" r:id="rId3"/>
    <p:sldId id="336" r:id="rId4"/>
    <p:sldId id="421" r:id="rId5"/>
    <p:sldId id="473" r:id="rId6"/>
    <p:sldId id="426" r:id="rId7"/>
    <p:sldId id="474" r:id="rId8"/>
    <p:sldId id="427" r:id="rId9"/>
    <p:sldId id="345" r:id="rId10"/>
    <p:sldId id="420" r:id="rId11"/>
    <p:sldId id="455" r:id="rId12"/>
    <p:sldId id="456" r:id="rId13"/>
    <p:sldId id="457" r:id="rId14"/>
    <p:sldId id="452" r:id="rId15"/>
    <p:sldId id="453" r:id="rId16"/>
    <p:sldId id="478" r:id="rId17"/>
    <p:sldId id="477" r:id="rId18"/>
    <p:sldId id="360" r:id="rId19"/>
    <p:sldId id="468" r:id="rId20"/>
    <p:sldId id="469" r:id="rId21"/>
    <p:sldId id="481" r:id="rId22"/>
    <p:sldId id="479" r:id="rId23"/>
    <p:sldId id="480" r:id="rId24"/>
    <p:sldId id="470" r:id="rId25"/>
    <p:sldId id="471" r:id="rId26"/>
    <p:sldId id="472" r:id="rId27"/>
    <p:sldId id="461" r:id="rId28"/>
    <p:sldId id="462" r:id="rId29"/>
    <p:sldId id="374" r:id="rId30"/>
    <p:sldId id="400" r:id="rId31"/>
    <p:sldId id="475" r:id="rId32"/>
    <p:sldId id="414" r:id="rId33"/>
    <p:sldId id="460" r:id="rId34"/>
    <p:sldId id="351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7" autoAdjust="0"/>
    <p:restoredTop sz="89573" autoAdjust="0"/>
  </p:normalViewPr>
  <p:slideViewPr>
    <p:cSldViewPr>
      <p:cViewPr>
        <p:scale>
          <a:sx n="100" d="100"/>
          <a:sy n="100" d="100"/>
        </p:scale>
        <p:origin x="-101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7245E-963E-9845-9072-F8C06E46986F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A16DF-FB84-B945-B119-8CFC724E8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626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89CAF0-F583-D744-A72D-2680B880CFCC}" type="datetimeFigureOut">
              <a:rPr lang="en-US"/>
              <a:pPr/>
              <a:t>17-01-25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7DB126-ACB1-6D42-ACC7-B2EF997DF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756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AA6D81-523F-6D4A-A851-48E2D465C26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dirty="0">
                <a:latin typeface="Calibri" charset="0"/>
              </a:rPr>
              <a:t>Source</a:t>
            </a:r>
            <a:r>
              <a:rPr lang="en-US" dirty="0">
                <a:latin typeface="Calibri" charset="0"/>
              </a:rPr>
              <a:t>:  Data for this bar graph was derived by Focus Consulting </a:t>
            </a:r>
            <a:r>
              <a:rPr lang="en-US" dirty="0" err="1">
                <a:latin typeface="Calibri" charset="0"/>
              </a:rPr>
              <a:t>Inc</a:t>
            </a:r>
            <a:r>
              <a:rPr lang="en-US" dirty="0">
                <a:latin typeface="Calibri" charset="0"/>
              </a:rPr>
              <a:t>, from schedules to each PT agreement, with interpolation for missing provinces/territories.  It was shared with me by Steve Pomeroy.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0C0DB30-D30F-864A-8C4F-903FED184E1A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u="sng">
                <a:latin typeface="Calibri" charset="0"/>
              </a:rPr>
              <a:t>Source</a:t>
            </a:r>
            <a:r>
              <a:rPr lang="en-US">
                <a:latin typeface="Calibri" charset="0"/>
              </a:rPr>
              <a:t>:  Butler-Jones, David.  2010.  </a:t>
            </a:r>
            <a:r>
              <a:rPr lang="en-US" i="1">
                <a:latin typeface="Calibri" charset="0"/>
              </a:rPr>
              <a:t>Growing Older: Adding Life to Years</a:t>
            </a:r>
            <a:r>
              <a:rPr lang="en-US">
                <a:latin typeface="Calibri" charset="0"/>
              </a:rPr>
              <a:t>.  The Chief Public Health Officer’s Report on the State of Public Health in Canada 2010.   </a:t>
            </a:r>
            <a:r>
              <a:rPr lang="en-US" u="sng">
                <a:latin typeface="Calibri" charset="0"/>
              </a:rPr>
              <a:t>Primary Data Source</a:t>
            </a:r>
            <a:r>
              <a:rPr lang="en-US">
                <a:latin typeface="Calibri" charset="0"/>
              </a:rPr>
              <a:t>:  Statistics Canada.    </a:t>
            </a:r>
            <a:r>
              <a:rPr lang="en-US" u="sng">
                <a:latin typeface="Calibri" charset="0"/>
              </a:rPr>
              <a:t>Note</a:t>
            </a:r>
            <a:r>
              <a:rPr lang="en-US">
                <a:latin typeface="Calibri" charset="0"/>
              </a:rPr>
              <a:t>:  The 2038 figures refer to projected population.  This figure has been copied-and-pasted from p. 14 of the report.</a:t>
            </a: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9573EF1-636F-734E-9620-9D043581A526}" type="slidenum">
              <a:rPr lang="en-US"/>
              <a:pPr eaLnBrk="1" hangingPunct="1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Note</a:t>
            </a:r>
            <a:r>
              <a:rPr lang="en-US" dirty="0" smtClean="0"/>
              <a:t>:  This visual was provided to the author</a:t>
            </a:r>
            <a:r>
              <a:rPr lang="en-US" baseline="0" dirty="0" smtClean="0"/>
              <a:t> </a:t>
            </a:r>
            <a:r>
              <a:rPr lang="en-US" dirty="0" smtClean="0"/>
              <a:t>by</a:t>
            </a:r>
            <a:r>
              <a:rPr lang="en-US" baseline="0" dirty="0" smtClean="0"/>
              <a:t> John Rowland.  This data represent </a:t>
            </a:r>
            <a:r>
              <a:rPr lang="en-US" dirty="0" smtClean="0"/>
              <a:t>the total number of unique individuals in the age group in question who accessed the services of the DI in a month (any shelter service, including apartments) .  Each data point is for one month.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DB126-ACB1-6D42-ACC7-B2EF997DF5D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65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Source</a:t>
            </a:r>
            <a:r>
              <a:rPr lang="en-US" dirty="0" smtClean="0"/>
              <a:t>:  Canada Mortgage and Housing</a:t>
            </a:r>
            <a:r>
              <a:rPr lang="en-US" baseline="0" dirty="0" smtClean="0"/>
              <a:t> Corporation.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DB126-ACB1-6D42-ACC7-B2EF997DF5D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46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dirty="0" smtClean="0">
                <a:latin typeface="Calibri" charset="0"/>
              </a:rPr>
              <a:t>Source on first two bullets</a:t>
            </a:r>
            <a:r>
              <a:rPr lang="en-US" dirty="0" smtClean="0">
                <a:latin typeface="Calibri" charset="0"/>
              </a:rPr>
              <a:t>: </a:t>
            </a:r>
            <a:r>
              <a:rPr lang="en-US" dirty="0">
                <a:latin typeface="Calibri" charset="0"/>
              </a:rPr>
              <a:t>Falvo, N. (2009). </a:t>
            </a:r>
            <a:r>
              <a:rPr lang="en-US" i="1" dirty="0">
                <a:latin typeface="Calibri" charset="0"/>
              </a:rPr>
              <a:t>Homelessness, program responses, and an assessment of Toronto’s Streets to Homes program</a:t>
            </a:r>
            <a:r>
              <a:rPr lang="en-US" dirty="0">
                <a:latin typeface="Calibri" charset="0"/>
              </a:rPr>
              <a:t>. Retrieved from Canadian Policy Research Networks website: http://</a:t>
            </a:r>
            <a:r>
              <a:rPr lang="en-US" dirty="0" err="1">
                <a:latin typeface="Calibri" charset="0"/>
              </a:rPr>
              <a:t>www.cprn.org</a:t>
            </a:r>
            <a:r>
              <a:rPr lang="en-US" dirty="0">
                <a:latin typeface="Calibri" charset="0"/>
              </a:rPr>
              <a:t>/documents/50981_EN.pdf </a:t>
            </a:r>
            <a:endParaRPr lang="en-US" dirty="0" smtClean="0">
              <a:latin typeface="Calibri" charset="0"/>
            </a:endParaRPr>
          </a:p>
          <a:p>
            <a:endParaRPr lang="en-US" dirty="0" smtClean="0">
              <a:latin typeface="Calibri" charset="0"/>
            </a:endParaRPr>
          </a:p>
          <a:p>
            <a:r>
              <a:rPr lang="en-US" u="sng" dirty="0" smtClean="0">
                <a:latin typeface="Calibri" charset="0"/>
              </a:rPr>
              <a:t>Source on Alberta</a:t>
            </a:r>
            <a:r>
              <a:rPr lang="en-US" dirty="0" smtClean="0">
                <a:latin typeface="Calibri" charset="0"/>
              </a:rPr>
              <a:t>:  J. </a:t>
            </a:r>
            <a:r>
              <a:rPr lang="en-US" dirty="0" err="1" smtClean="0">
                <a:latin typeface="Calibri" charset="0"/>
              </a:rPr>
              <a:t>Waegemakers</a:t>
            </a:r>
            <a:r>
              <a:rPr lang="en-US" dirty="0" smtClean="0">
                <a:latin typeface="Calibri" charset="0"/>
              </a:rPr>
              <a:t> Schiff, personal communication, January</a:t>
            </a:r>
            <a:r>
              <a:rPr lang="en-US" baseline="0" dirty="0" smtClean="0">
                <a:latin typeface="Calibri" charset="0"/>
              </a:rPr>
              <a:t> 17, 2017.</a:t>
            </a:r>
            <a:endParaRPr lang="en-US" dirty="0">
              <a:latin typeface="Calibri" charset="0"/>
            </a:endParaRPr>
          </a:p>
          <a:p>
            <a:endParaRPr lang="en-US" dirty="0">
              <a:latin typeface="Calibri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F24F7500-A978-E341-8787-660969C00599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>
                <a:latin typeface="Calibri" charset="0"/>
              </a:rPr>
              <a:t>Source on first two bullets</a:t>
            </a:r>
            <a:r>
              <a:rPr lang="en-US" dirty="0" smtClean="0">
                <a:latin typeface="Calibri" charset="0"/>
              </a:rPr>
              <a:t>: Falvo, N. (2009). </a:t>
            </a:r>
            <a:r>
              <a:rPr lang="en-US" i="1" dirty="0" smtClean="0">
                <a:latin typeface="Calibri" charset="0"/>
              </a:rPr>
              <a:t>Homelessness, program responses, and an assessment of Toronto’s Streets to Homes program</a:t>
            </a:r>
            <a:r>
              <a:rPr lang="en-US" dirty="0" smtClean="0">
                <a:latin typeface="Calibri" charset="0"/>
              </a:rPr>
              <a:t>. Retrieved from Canadian Policy Research Networks website: http://</a:t>
            </a:r>
            <a:r>
              <a:rPr lang="en-US" dirty="0" err="1" smtClean="0">
                <a:latin typeface="Calibri" charset="0"/>
              </a:rPr>
              <a:t>www.cprn.org</a:t>
            </a:r>
            <a:r>
              <a:rPr lang="en-US" dirty="0" smtClean="0">
                <a:latin typeface="Calibri" charset="0"/>
              </a:rPr>
              <a:t>/documents/50981_EN.pdf </a:t>
            </a:r>
          </a:p>
          <a:p>
            <a:endParaRPr lang="en-US" dirty="0" smtClean="0">
              <a:latin typeface="Calibri" charset="0"/>
            </a:endParaRPr>
          </a:p>
          <a:p>
            <a:r>
              <a:rPr lang="en-US" u="sng" dirty="0" smtClean="0">
                <a:latin typeface="Calibri" charset="0"/>
              </a:rPr>
              <a:t>Source on Alberta</a:t>
            </a:r>
            <a:r>
              <a:rPr lang="en-US" dirty="0" smtClean="0">
                <a:latin typeface="Calibri" charset="0"/>
              </a:rPr>
              <a:t>:  J. </a:t>
            </a:r>
            <a:r>
              <a:rPr lang="en-US" dirty="0" err="1" smtClean="0">
                <a:latin typeface="Calibri" charset="0"/>
              </a:rPr>
              <a:t>Waegemakers</a:t>
            </a:r>
            <a:r>
              <a:rPr lang="en-US" dirty="0" smtClean="0">
                <a:latin typeface="Calibri" charset="0"/>
              </a:rPr>
              <a:t> Schiff, personal communication, January</a:t>
            </a:r>
            <a:r>
              <a:rPr lang="en-US" baseline="0" dirty="0" smtClean="0">
                <a:latin typeface="Calibri" charset="0"/>
              </a:rPr>
              <a:t> 17, 2017.</a:t>
            </a:r>
            <a:endParaRPr lang="en-US" dirty="0" smtClean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DB126-ACB1-6D42-ACC7-B2EF997DF5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42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>
                <a:latin typeface="Calibri" charset="0"/>
              </a:rPr>
              <a:t>Source on Alberta</a:t>
            </a:r>
            <a:r>
              <a:rPr lang="en-US" dirty="0" smtClean="0">
                <a:latin typeface="Calibri" charset="0"/>
              </a:rPr>
              <a:t>:  J. </a:t>
            </a:r>
            <a:r>
              <a:rPr lang="en-US" dirty="0" err="1" smtClean="0">
                <a:latin typeface="Calibri" charset="0"/>
              </a:rPr>
              <a:t>Waegemakers</a:t>
            </a:r>
            <a:r>
              <a:rPr lang="en-US" dirty="0" smtClean="0">
                <a:latin typeface="Calibri" charset="0"/>
              </a:rPr>
              <a:t> Schiff, personal communication, January</a:t>
            </a:r>
            <a:r>
              <a:rPr lang="en-US" baseline="0" dirty="0" smtClean="0">
                <a:latin typeface="Calibri" charset="0"/>
              </a:rPr>
              <a:t> 17, 2017.</a:t>
            </a:r>
            <a:endParaRPr lang="en-US" dirty="0" smtClean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DB126-ACB1-6D42-ACC7-B2EF997DF5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4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Source</a:t>
            </a:r>
            <a:r>
              <a:rPr lang="en-US" dirty="0" smtClean="0"/>
              <a:t>:</a:t>
            </a:r>
            <a:r>
              <a:rPr lang="en-US" baseline="0" dirty="0" smtClean="0"/>
              <a:t>  N Falvo. (2014, April 24). 10 ‘take </a:t>
            </a:r>
            <a:r>
              <a:rPr lang="en-US" baseline="0" dirty="0" err="1" smtClean="0"/>
              <a:t>aways</a:t>
            </a:r>
            <a:r>
              <a:rPr lang="en-US" baseline="0" dirty="0" smtClean="0"/>
              <a:t>’ from the final report of the At Home/Chez </a:t>
            </a:r>
            <a:r>
              <a:rPr lang="en-US" baseline="0" dirty="0" err="1" smtClean="0"/>
              <a:t>Soi</a:t>
            </a:r>
            <a:r>
              <a:rPr lang="en-US" baseline="0" dirty="0" smtClean="0"/>
              <a:t> Study [Web log post].  Retrieved from http://</a:t>
            </a:r>
            <a:r>
              <a:rPr lang="en-US" baseline="0" dirty="0" err="1" smtClean="0"/>
              <a:t>www.homelesshub.ca</a:t>
            </a:r>
            <a:r>
              <a:rPr lang="en-US" baseline="0" dirty="0" smtClean="0"/>
              <a:t>/blog/10-%E2%80%98take-aways%E2%80%99-final-report-homechez-soi-study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DB126-ACB1-6D42-ACC7-B2EF997DF5D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00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Source</a:t>
            </a:r>
            <a:r>
              <a:rPr lang="en-US" dirty="0" smtClean="0"/>
              <a:t>:</a:t>
            </a:r>
            <a:r>
              <a:rPr lang="en-US" baseline="0" dirty="0" smtClean="0"/>
              <a:t>  N Falvo. (2014, April 24). 10 ‘take </a:t>
            </a:r>
            <a:r>
              <a:rPr lang="en-US" baseline="0" dirty="0" err="1" smtClean="0"/>
              <a:t>aways</a:t>
            </a:r>
            <a:r>
              <a:rPr lang="en-US" baseline="0" dirty="0" smtClean="0"/>
              <a:t>’ from the final report of the At Home/Chez </a:t>
            </a:r>
            <a:r>
              <a:rPr lang="en-US" baseline="0" dirty="0" err="1" smtClean="0"/>
              <a:t>Soi</a:t>
            </a:r>
            <a:r>
              <a:rPr lang="en-US" baseline="0" dirty="0" smtClean="0"/>
              <a:t> Study [Web log post].  Retrieved from http://</a:t>
            </a:r>
            <a:r>
              <a:rPr lang="en-US" baseline="0" dirty="0" err="1" smtClean="0"/>
              <a:t>www.homelesshub.ca</a:t>
            </a:r>
            <a:r>
              <a:rPr lang="en-US" baseline="0" dirty="0" smtClean="0"/>
              <a:t>/blog/10-%E2%80%98take-aways%E2%80%99-final-report-homechez-soi-study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DB126-ACB1-6D42-ACC7-B2EF997DF5D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38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Read more</a:t>
            </a:r>
            <a:r>
              <a:rPr lang="en-US" dirty="0" smtClean="0"/>
              <a:t>: http://www.640toronto.com/</a:t>
            </a:r>
            <a:r>
              <a:rPr lang="en-US" dirty="0" err="1" smtClean="0"/>
              <a:t>syn</a:t>
            </a:r>
            <a:r>
              <a:rPr lang="en-US" dirty="0" smtClean="0"/>
              <a:t>/112/259845/</a:t>
            </a:r>
            <a:r>
              <a:rPr lang="en-US" dirty="0" err="1" smtClean="0"/>
              <a:t>city-of-victoria-pushes-back-goal-to-end-homelessness?platform</a:t>
            </a:r>
            <a:r>
              <a:rPr lang="en-US" dirty="0" smtClean="0"/>
              <a:t>=</a:t>
            </a:r>
            <a:r>
              <a:rPr lang="en-US" dirty="0" err="1" smtClean="0"/>
              <a:t>hootsuite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DB126-ACB1-6D42-ACC7-B2EF997DF5D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52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Source</a:t>
            </a:r>
            <a:r>
              <a:rPr lang="en-US" dirty="0" smtClean="0"/>
              <a:t>: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Hrvatin</a:t>
            </a:r>
            <a:r>
              <a:rPr lang="en-US" baseline="0" dirty="0" smtClean="0"/>
              <a:t>, V. (2017, January 19). Cities should be more realistic about homelessness: report.  </a:t>
            </a:r>
            <a:r>
              <a:rPr lang="en-US" i="1" baseline="0" dirty="0" smtClean="0"/>
              <a:t>The Globe and Mail</a:t>
            </a:r>
            <a:r>
              <a:rPr lang="en-US" baseline="0" dirty="0" smtClean="0"/>
              <a:t>.  Retrieved from http://</a:t>
            </a:r>
            <a:r>
              <a:rPr lang="en-US" baseline="0" dirty="0" err="1" smtClean="0"/>
              <a:t>www.theglobeandmail.com</a:t>
            </a:r>
            <a:r>
              <a:rPr lang="en-US" baseline="0" dirty="0" smtClean="0"/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DB126-ACB1-6D42-ACC7-B2EF997DF5D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69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DB126-ACB1-6D42-ACC7-B2EF997DF5D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7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75E13-AA85-C24D-AB19-63B239A9C1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AA764-EB2E-A74E-A464-2AD9134A96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1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E0091-8F3F-8241-859D-A05A8E7896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7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BC930-D41E-BE44-B06A-2D8B9F13F9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8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C6B1D-71B9-0F42-A394-2B1CE3E809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90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856F4-3FA0-044E-A6E5-88338899C8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3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7368E-69E4-2341-8B9C-3F51FED682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3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7CA49-441D-564C-B099-2DC3DBE1DB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2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89370-737F-1943-B5EB-5C5C8FBDD7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5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4B8B7-9E32-2D45-977F-AF266FE170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4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311E0-ED93-2B4B-8DDE-1F25A5E5AB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1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00873880-42FD-4847-9466-967FE6A1EC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33" r:id="rId2"/>
    <p:sldLayoutId id="2147484341" r:id="rId3"/>
    <p:sldLayoutId id="2147484334" r:id="rId4"/>
    <p:sldLayoutId id="2147484342" r:id="rId5"/>
    <p:sldLayoutId id="2147484335" r:id="rId6"/>
    <p:sldLayoutId id="2147484336" r:id="rId7"/>
    <p:sldLayoutId id="2147484343" r:id="rId8"/>
    <p:sldLayoutId id="2147484337" r:id="rId9"/>
    <p:sldLayoutId id="2147484338" r:id="rId10"/>
    <p:sldLayoutId id="214748433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fxNIM6eyVNA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ea typeface="+mj-ea"/>
                <a:cs typeface="+mj-cs"/>
              </a:rPr>
              <a:t>Recent and Emerging themes in homelessness</a:t>
            </a:r>
            <a:endParaRPr lang="en-US" sz="4400" dirty="0"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010400" cy="22098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200" dirty="0" smtClean="0">
                <a:solidFill>
                  <a:schemeClr val="tx1"/>
                </a:solidFill>
                <a:ea typeface="+mn-ea"/>
              </a:rPr>
              <a:t>#</a:t>
            </a:r>
            <a:r>
              <a:rPr lang="en-US" altLang="en-US" sz="3200" smtClean="0">
                <a:solidFill>
                  <a:schemeClr val="tx1"/>
                </a:solidFill>
                <a:ea typeface="+mn-ea"/>
              </a:rPr>
              <a:t>2 of 2 Slide </a:t>
            </a:r>
            <a:r>
              <a:rPr lang="en-US" altLang="en-US" sz="3200" dirty="0" smtClean="0">
                <a:solidFill>
                  <a:schemeClr val="tx1"/>
                </a:solidFill>
                <a:ea typeface="+mn-ea"/>
              </a:rPr>
              <a:t>Decks </a:t>
            </a:r>
            <a:r>
              <a:rPr lang="en-US" altLang="en-US" sz="3200" dirty="0">
                <a:solidFill>
                  <a:schemeClr val="tx1"/>
                </a:solidFill>
                <a:ea typeface="+mn-ea"/>
              </a:rPr>
              <a:t>Prepared for </a:t>
            </a:r>
            <a:r>
              <a:rPr lang="en-US" altLang="en-US" sz="3200" dirty="0" smtClean="0">
                <a:solidFill>
                  <a:schemeClr val="tx1"/>
                </a:solidFill>
                <a:ea typeface="+mn-ea"/>
              </a:rPr>
              <a:t>Certificate in Working </a:t>
            </a:r>
            <a:r>
              <a:rPr lang="en-US" altLang="en-US" sz="3200" smtClean="0">
                <a:solidFill>
                  <a:schemeClr val="tx1"/>
                </a:solidFill>
                <a:ea typeface="+mn-ea"/>
              </a:rPr>
              <a:t>with Homeless </a:t>
            </a:r>
            <a:r>
              <a:rPr lang="en-US" altLang="en-US" sz="3200" dirty="0" smtClean="0">
                <a:solidFill>
                  <a:schemeClr val="tx1"/>
                </a:solidFill>
                <a:ea typeface="+mn-ea"/>
              </a:rPr>
              <a:t>Populations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200" dirty="0" smtClean="0">
                <a:solidFill>
                  <a:schemeClr val="tx1"/>
                </a:solidFill>
                <a:ea typeface="+mn-ea"/>
              </a:rPr>
              <a:t> </a:t>
            </a:r>
            <a:endParaRPr lang="en-US" altLang="en-US" sz="3200" dirty="0">
              <a:solidFill>
                <a:schemeClr val="tx1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3200" dirty="0" smtClean="0">
                <a:solidFill>
                  <a:schemeClr val="tx1"/>
                </a:solidFill>
                <a:ea typeface="+mn-ea"/>
              </a:rPr>
              <a:t>January 24, 2017</a:t>
            </a:r>
            <a:endParaRPr lang="en-US" altLang="en-US" sz="32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3200" dirty="0">
              <a:solidFill>
                <a:schemeClr val="tx1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3200" dirty="0" smtClean="0">
                <a:solidFill>
                  <a:schemeClr val="tx1"/>
                </a:solidFill>
                <a:ea typeface="+mn-ea"/>
                <a:cs typeface="+mn-cs"/>
              </a:rPr>
              <a:t>By:  Nick </a:t>
            </a:r>
            <a:r>
              <a:rPr lang="en-US" altLang="en-US" sz="3200" dirty="0">
                <a:solidFill>
                  <a:schemeClr val="tx1"/>
                </a:solidFill>
                <a:ea typeface="+mn-ea"/>
                <a:cs typeface="+mn-cs"/>
              </a:rPr>
              <a:t>Falvo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356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First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charset="0"/>
            </a:endParaRPr>
          </a:p>
          <a:p>
            <a:endParaRPr lang="en-US" dirty="0" smtClean="0"/>
          </a:p>
          <a:p>
            <a:r>
              <a:rPr lang="en-US" dirty="0" smtClean="0"/>
              <a:t>This is consistent with my suggestion that HF is popular in part because it’s an effective narrative (as opposed to being popular because government suddenly has a genuine interest in providing immediate access to housing for all those in need).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50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 algn="ctr">
              <a:buFont typeface="Arial" charset="0"/>
              <a:buNone/>
            </a:pPr>
            <a:r>
              <a:rPr lang="en-US" sz="5400" dirty="0" smtClean="0">
                <a:latin typeface="Arial" charset="0"/>
              </a:rPr>
              <a:t>At Home/Chez </a:t>
            </a:r>
            <a:r>
              <a:rPr lang="en-US" sz="5400" dirty="0" err="1" smtClean="0">
                <a:latin typeface="Arial" charset="0"/>
              </a:rPr>
              <a:t>Soi</a:t>
            </a:r>
            <a:r>
              <a:rPr lang="en-US" sz="5400" dirty="0" smtClean="0">
                <a:latin typeface="Arial" charset="0"/>
              </a:rPr>
              <a:t> Study</a:t>
            </a:r>
            <a:endParaRPr lang="en-US" sz="5400" dirty="0">
              <a:latin typeface="Arial" charset="0"/>
            </a:endParaRP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B99309DF-8E8B-304D-868D-FF0121F4A694}" type="slidenum">
              <a:rPr lang="en-US">
                <a:solidFill>
                  <a:srgbClr val="FFFFFF"/>
                </a:solidFill>
              </a:rPr>
              <a:pPr/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71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Home/Chez </a:t>
            </a:r>
            <a:r>
              <a:rPr lang="en-US" dirty="0" err="1" smtClean="0"/>
              <a:t>Soi</a:t>
            </a:r>
            <a:r>
              <a:rPr lang="en-US" dirty="0" smtClean="0"/>
              <a:t>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Very </a:t>
            </a:r>
            <a:r>
              <a:rPr lang="en-US" dirty="0" err="1" smtClean="0"/>
              <a:t>favourable</a:t>
            </a:r>
            <a:r>
              <a:rPr lang="en-US" dirty="0" smtClean="0"/>
              <a:t> results re: Housing First.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Relatively deep monthly rent supplements ($400-$600) + professional staff support.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Across all participants</a:t>
            </a:r>
            <a:r>
              <a:rPr lang="en-US" dirty="0"/>
              <a:t>, every $1 invested in housing and </a:t>
            </a:r>
            <a:r>
              <a:rPr lang="en-US" dirty="0" smtClean="0"/>
              <a:t>supports yielded $</a:t>
            </a:r>
            <a:r>
              <a:rPr lang="en-US" dirty="0"/>
              <a:t>0.75 in savings on health, justice-related and social services.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93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AHCS </a:t>
            </a:r>
            <a:r>
              <a:rPr lang="en-US" dirty="0" smtClean="0"/>
              <a:t>Results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u="sng" dirty="0" smtClean="0"/>
          </a:p>
          <a:p>
            <a:r>
              <a:rPr lang="en-US" u="sng" dirty="0" smtClean="0"/>
              <a:t>However</a:t>
            </a:r>
            <a:r>
              <a:rPr lang="en-US" dirty="0"/>
              <a:t>: </a:t>
            </a:r>
            <a:r>
              <a:rPr lang="en-US" dirty="0" smtClean="0"/>
              <a:t>“the </a:t>
            </a:r>
            <a:r>
              <a:rPr lang="en-US" dirty="0"/>
              <a:t>department that pays and the department that saves are often not the same department.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u="sng" dirty="0" smtClean="0"/>
              <a:t>And </a:t>
            </a:r>
            <a:r>
              <a:rPr lang="en-US" u="sng" dirty="0"/>
              <a:t>n</a:t>
            </a:r>
            <a:r>
              <a:rPr lang="en-US" u="sng" dirty="0" smtClean="0"/>
              <a:t>ote</a:t>
            </a:r>
            <a:r>
              <a:rPr lang="en-US" dirty="0" smtClean="0"/>
              <a:t>:  16% of members of AHCS treatment group were not able to remain housed “for any significant length of time.”</a:t>
            </a:r>
          </a:p>
          <a:p>
            <a:endParaRPr lang="en-US" dirty="0"/>
          </a:p>
          <a:p>
            <a:r>
              <a:rPr lang="en-US" u="sng" dirty="0" smtClean="0"/>
              <a:t>Hence, a key question</a:t>
            </a:r>
            <a:r>
              <a:rPr lang="en-US" dirty="0" smtClean="0"/>
              <a:t>:  what’s the appropriate policy response for people for whom HF does </a:t>
            </a:r>
            <a:r>
              <a:rPr lang="en-US" i="1" dirty="0" smtClean="0"/>
              <a:t>not</a:t>
            </a:r>
            <a:r>
              <a:rPr lang="en-US" dirty="0" smtClean="0"/>
              <a:t> work?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65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5400" dirty="0" smtClean="0"/>
              <a:t>Recent Budgetary Announcements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0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Budget, 2016/17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ubstantial </a:t>
            </a:r>
            <a:r>
              <a:rPr lang="en-US" dirty="0"/>
              <a:t>new investments were announced for housing for First Nations, Inuit and Northern communities (approx. $370M annually for two years)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Annual funding for the Investment in Affordable Housing Initiative was doubled (for 2016/17 </a:t>
            </a:r>
            <a:r>
              <a:rPr lang="en-US" smtClean="0"/>
              <a:t>and </a:t>
            </a:r>
            <a:r>
              <a:rPr lang="en-US" smtClean="0"/>
              <a:t>2017/</a:t>
            </a:r>
            <a:r>
              <a:rPr lang="en-US" dirty="0" smtClean="0"/>
              <a:t>18).</a:t>
            </a:r>
          </a:p>
          <a:p>
            <a:endParaRPr lang="en-US" dirty="0"/>
          </a:p>
          <a:p>
            <a:r>
              <a:rPr lang="en-US" dirty="0" smtClean="0"/>
              <a:t>$100M in new annual funding for seniors housing was also announced (also for two years).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66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Budget, 2016/</a:t>
            </a:r>
            <a:r>
              <a:rPr lang="en-US" dirty="0" smtClean="0"/>
              <a:t>17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New funding </a:t>
            </a:r>
            <a:r>
              <a:rPr lang="en-US" dirty="0"/>
              <a:t>for renovations of existing social housing was announced.</a:t>
            </a:r>
          </a:p>
          <a:p>
            <a:endParaRPr lang="en-US" dirty="0"/>
          </a:p>
          <a:p>
            <a:r>
              <a:rPr lang="en-US" dirty="0"/>
              <a:t>Approx. $55M in new annual funding was announced for </a:t>
            </a:r>
            <a:r>
              <a:rPr lang="en-US" dirty="0" smtClean="0"/>
              <a:t>the Homelessness Partnering Strategy </a:t>
            </a:r>
            <a:r>
              <a:rPr lang="en-US" dirty="0"/>
              <a:t>(also for two years).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69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Alberta Budget, 2016/17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the 2016/17 Alberta budget, the </a:t>
            </a:r>
            <a:r>
              <a:rPr lang="en-US" dirty="0" err="1" smtClean="0"/>
              <a:t>Notley</a:t>
            </a:r>
            <a:r>
              <a:rPr lang="en-US" dirty="0" smtClean="0"/>
              <a:t> government announced the almost doubling of annual provincial spending for housing.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97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+mj-ea"/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 algn="ctr">
              <a:buFont typeface="Arial" charset="0"/>
              <a:buNone/>
            </a:pPr>
            <a:r>
              <a:rPr lang="en-US" sz="5400" dirty="0" smtClean="0">
                <a:latin typeface="Arial" charset="0"/>
              </a:rPr>
              <a:t>Five Themes to Watch</a:t>
            </a:r>
            <a:endParaRPr lang="en-US" sz="5400" dirty="0">
              <a:latin typeface="Arial" charset="0"/>
            </a:endParaRP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73CAEB0B-8911-DE46-B5BB-47A122EA68E0}" type="slidenum">
              <a:rPr lang="en-US">
                <a:solidFill>
                  <a:srgbClr val="FFFFFF"/>
                </a:solidFill>
              </a:rPr>
              <a:pPr/>
              <a:t>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400" dirty="0" smtClean="0"/>
              <a:t>1. 10-Year Plans Will Start to Sunset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04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Overview</a:t>
            </a:r>
            <a:endParaRPr lang="en-US" dirty="0">
              <a:ea typeface="+mj-ea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Housing First</a:t>
            </a: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Recent initiatives from government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Five themes to watch</a:t>
            </a:r>
            <a:endParaRPr lang="en-US" dirty="0">
              <a:latin typeface="Arial" charset="0"/>
            </a:endParaRP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4E485559-32D2-344C-A4FB-5FC552185587}" type="slidenum">
              <a:rPr lang="en-US">
                <a:solidFill>
                  <a:srgbClr val="FFFFFF"/>
                </a:solidFill>
              </a:rPr>
              <a:pPr/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to End Homelessness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Beginning in the late-2000s, several Canadian jurisdictions made plans to “end homelessness.”</a:t>
            </a:r>
          </a:p>
          <a:p>
            <a:endParaRPr lang="en-US" dirty="0"/>
          </a:p>
          <a:p>
            <a:r>
              <a:rPr lang="en-US" dirty="0" smtClean="0"/>
              <a:t>Most were 10-year plans; and those 10-year ‘deadlines’ are nearing.</a:t>
            </a:r>
          </a:p>
          <a:p>
            <a:endParaRPr lang="en-US" dirty="0"/>
          </a:p>
          <a:p>
            <a:r>
              <a:rPr lang="en-US" dirty="0" smtClean="0"/>
              <a:t>Chicken are coming home to roost, as it were.  </a:t>
            </a:r>
          </a:p>
          <a:p>
            <a:endParaRPr lang="en-US" dirty="0"/>
          </a:p>
          <a:p>
            <a:r>
              <a:rPr lang="en-US" dirty="0" smtClean="0"/>
              <a:t>Very recently, the City of Victoria announced it was pushing its ‘deadline’ back by three years.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41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to End </a:t>
            </a:r>
            <a:r>
              <a:rPr lang="en-US" dirty="0" smtClean="0"/>
              <a:t>Homelessness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2008, </a:t>
            </a:r>
            <a:r>
              <a:rPr lang="en-US" dirty="0" err="1" smtClean="0"/>
              <a:t>Gregor</a:t>
            </a:r>
            <a:r>
              <a:rPr lang="en-US" dirty="0" smtClean="0"/>
              <a:t> Robertson was elected Mayor of Vancouver on a pledge to “end street homelessness” by 2015.</a:t>
            </a:r>
          </a:p>
          <a:p>
            <a:endParaRPr lang="en-US" dirty="0"/>
          </a:p>
          <a:p>
            <a:r>
              <a:rPr lang="en-US" dirty="0" smtClean="0"/>
              <a:t>Yet, there is still a considerable amount of street homelessness in Vancouver.</a:t>
            </a:r>
          </a:p>
          <a:p>
            <a:endParaRPr lang="en-US" dirty="0"/>
          </a:p>
          <a:p>
            <a:r>
              <a:rPr lang="en-US" dirty="0" smtClean="0"/>
              <a:t>What’s more, homelessness as a whole has increased by almost 20% in Vancouver since Mayor Robertson was elected.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55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to End </a:t>
            </a:r>
            <a:r>
              <a:rPr lang="en-US" dirty="0" smtClean="0"/>
              <a:t>Homelessness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 October 2016 report—authored by well-known researchers—argues that such plans are overly ambitious and ill-advised without substantial new funding from senior orders of government.</a:t>
            </a:r>
          </a:p>
          <a:p>
            <a:endParaRPr lang="en-US" dirty="0"/>
          </a:p>
          <a:p>
            <a:r>
              <a:rPr lang="en-US" u="sng" dirty="0" smtClean="0"/>
              <a:t>That report can be downloaded here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177800" indent="0">
              <a:buNone/>
            </a:pPr>
            <a:r>
              <a:rPr lang="en-US" sz="2000" dirty="0"/>
              <a:t>https://</a:t>
            </a:r>
            <a:r>
              <a:rPr lang="en-US" sz="2000" dirty="0" err="1"/>
              <a:t>www.stmichaelshospital.com</a:t>
            </a:r>
            <a:r>
              <a:rPr lang="en-US" sz="2000" dirty="0"/>
              <a:t>/</a:t>
            </a:r>
            <a:r>
              <a:rPr lang="en-US" sz="2000" dirty="0" err="1"/>
              <a:t>pdf</a:t>
            </a:r>
            <a:r>
              <a:rPr lang="en-US" sz="2000" dirty="0"/>
              <a:t>/news/20161010.pdf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6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to End Homelessness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 think the ‘glass half full’ belief that communities can “end homelessness” with a ‘can do’ attitude is starting to wear thin.</a:t>
            </a:r>
          </a:p>
          <a:p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some observers, 10-year plans are starting to look like empty promises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 therefore predict we’ll see advocates place increased emphasis on the need for deep-seated changes to public policy in future years.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60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5400" dirty="0" smtClean="0"/>
              <a:t>2. Expiring Operating Agreements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6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CHRA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fxNIM6eyVNA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 min’s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56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Annual Funding is Declining</a:t>
            </a:r>
            <a:endParaRPr lang="en-US" dirty="0">
              <a:cs typeface="+mj-cs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pic>
        <p:nvPicPr>
          <p:cNvPr id="2150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600200"/>
            <a:ext cx="672306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472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 algn="ctr">
              <a:buFont typeface="Arial" charset="0"/>
              <a:buNone/>
            </a:pPr>
            <a:r>
              <a:rPr lang="en-US" sz="5400" dirty="0">
                <a:latin typeface="Arial" charset="0"/>
              </a:rPr>
              <a:t>3</a:t>
            </a:r>
            <a:r>
              <a:rPr lang="en-US" sz="5400" dirty="0" smtClean="0">
                <a:latin typeface="Arial" charset="0"/>
              </a:rPr>
              <a:t>. Canada’s National Housing Strategy </a:t>
            </a:r>
            <a:endParaRPr lang="en-US" sz="5400" dirty="0">
              <a:latin typeface="Arial" charset="0"/>
            </a:endParaRP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128A1BD5-DDFD-404E-983E-30296BFAA224}" type="slidenum">
              <a:rPr lang="en-US">
                <a:solidFill>
                  <a:srgbClr val="FFFFFF"/>
                </a:solidFill>
              </a:rPr>
              <a:pPr/>
              <a:t>28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3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LetsTalkHousing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Trudeau government is expected to release a “national housing strategy” in 2017.</a:t>
            </a:r>
          </a:p>
          <a:p>
            <a:endParaRPr lang="en-US" dirty="0"/>
          </a:p>
          <a:p>
            <a:r>
              <a:rPr lang="en-US" dirty="0" smtClean="0"/>
              <a:t>What will it look like?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95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 algn="ctr">
              <a:buFont typeface="Arial" charset="0"/>
              <a:buNone/>
            </a:pPr>
            <a:r>
              <a:rPr lang="en-US" sz="5400" dirty="0">
                <a:latin typeface="Arial" charset="0"/>
              </a:rPr>
              <a:t>4</a:t>
            </a:r>
            <a:r>
              <a:rPr lang="en-US" sz="5400" dirty="0" smtClean="0">
                <a:latin typeface="Arial" charset="0"/>
              </a:rPr>
              <a:t>. Seniors experiencing homelessness</a:t>
            </a:r>
            <a:endParaRPr lang="en-US" sz="5400" dirty="0">
              <a:latin typeface="Arial" charset="0"/>
            </a:endParaRPr>
          </a:p>
        </p:txBody>
      </p:sp>
      <p:sp>
        <p:nvSpPr>
          <p:cNvPr id="4608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D5A7859C-6862-834E-B7F2-D67E5118105F}" type="slidenum">
              <a:rPr lang="en-US">
                <a:solidFill>
                  <a:srgbClr val="FFFFFF"/>
                </a:solidFill>
              </a:rPr>
              <a:pPr/>
              <a:t>30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Housing First </a:t>
            </a:r>
            <a:endParaRPr lang="en-US" dirty="0">
              <a:ea typeface="+mj-ea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</a:t>
            </a:r>
            <a:r>
              <a:rPr lang="en-US" dirty="0" smtClean="0">
                <a:latin typeface="Arial" charset="0"/>
              </a:rPr>
              <a:t>he </a:t>
            </a:r>
            <a:r>
              <a:rPr lang="en-US" dirty="0">
                <a:latin typeface="Arial" charset="0"/>
              </a:rPr>
              <a:t>principle of providing a homeless person with </a:t>
            </a:r>
            <a:r>
              <a:rPr lang="en-US" dirty="0" smtClean="0">
                <a:latin typeface="Arial" charset="0"/>
              </a:rPr>
              <a:t>immediate access to permanent </a:t>
            </a:r>
            <a:r>
              <a:rPr lang="en-US" dirty="0">
                <a:latin typeface="Arial" charset="0"/>
              </a:rPr>
              <a:t>housing has been embraced and promoted </a:t>
            </a:r>
            <a:r>
              <a:rPr lang="en-US" dirty="0" smtClean="0">
                <a:latin typeface="Arial" charset="0"/>
              </a:rPr>
              <a:t>by </a:t>
            </a:r>
            <a:r>
              <a:rPr lang="en-US" i="1" dirty="0" smtClean="0">
                <a:latin typeface="Arial" charset="0"/>
              </a:rPr>
              <a:t>some</a:t>
            </a:r>
            <a:r>
              <a:rPr lang="en-US" dirty="0" smtClean="0">
                <a:latin typeface="Arial" charset="0"/>
              </a:rPr>
              <a:t> advocates since homelessness </a:t>
            </a:r>
            <a:r>
              <a:rPr lang="en-US" dirty="0">
                <a:latin typeface="Arial" charset="0"/>
              </a:rPr>
              <a:t>became a pressing public policy </a:t>
            </a:r>
            <a:r>
              <a:rPr lang="en-US" dirty="0" smtClean="0">
                <a:latin typeface="Arial" charset="0"/>
              </a:rPr>
              <a:t>issue in North America </a:t>
            </a:r>
            <a:r>
              <a:rPr lang="en-US" dirty="0">
                <a:latin typeface="Arial" charset="0"/>
              </a:rPr>
              <a:t>in the 1980s.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For example, supportive housing became very popular in Ontario beginning in the 1980s. </a:t>
            </a:r>
            <a:endParaRPr lang="en-US" dirty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Alberta does </a:t>
            </a:r>
            <a:r>
              <a:rPr lang="en-US" i="1" dirty="0" smtClean="0">
                <a:latin typeface="Arial" charset="0"/>
              </a:rPr>
              <a:t>not</a:t>
            </a:r>
            <a:r>
              <a:rPr lang="en-US" dirty="0" smtClean="0">
                <a:latin typeface="Arial" charset="0"/>
              </a:rPr>
              <a:t> have this rich history with supportive housing.  </a:t>
            </a:r>
            <a:endParaRPr lang="en-US" dirty="0">
              <a:latin typeface="Arial" charset="0"/>
            </a:endParaRPr>
          </a:p>
        </p:txBody>
      </p:sp>
      <p:sp>
        <p:nvSpPr>
          <p:cNvPr id="1229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D18A1FCC-3640-DD46-89B8-F4D36ACC274C}" type="slidenum">
              <a:rPr lang="en-US">
                <a:solidFill>
                  <a:srgbClr val="FFFFFF"/>
                </a:solidFill>
              </a:rPr>
              <a:pPr/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>
                <a:latin typeface="Arial" charset="0"/>
              </a:rPr>
              <a:t>Canada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Population, 1978 and 2038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47850"/>
            <a:ext cx="5249863" cy="428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711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53E5B356-DDF1-3E4C-9AEA-F15B4099F2B9}" type="slidenum">
              <a:rPr lang="en-US">
                <a:solidFill>
                  <a:srgbClr val="FFFFFF"/>
                </a:solidFill>
              </a:rPr>
              <a:pPr/>
              <a:t>31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9370-737F-1943-B5EB-5C5C8FBDD78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255" y="609600"/>
            <a:ext cx="8092345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71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 algn="ctr">
              <a:buFont typeface="Arial" charset="0"/>
              <a:buNone/>
            </a:pPr>
            <a:r>
              <a:rPr lang="en-US" sz="5400" dirty="0">
                <a:latin typeface="Arial" charset="0"/>
              </a:rPr>
              <a:t>5</a:t>
            </a:r>
            <a:r>
              <a:rPr lang="en-US" sz="5400" dirty="0" smtClean="0">
                <a:latin typeface="Arial" charset="0"/>
              </a:rPr>
              <a:t>. Calgary’s volatile housing market</a:t>
            </a:r>
            <a:endParaRPr lang="en-US" sz="5400" dirty="0">
              <a:latin typeface="Arial" charset="0"/>
            </a:endParaRPr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2714F7BE-B84F-AA46-8B07-217B179342F7}" type="slidenum">
              <a:rPr lang="en-US">
                <a:solidFill>
                  <a:srgbClr val="FFFFFF"/>
                </a:solidFill>
              </a:rPr>
              <a:pPr/>
              <a:t>33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Calgary’s volatile housing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Calgary’s economy is very dependent on the price of oil.  As a result, it has a volatile rental housing market; workers migrate in and out of the city in large numbers depending on job prospects (and Calgary has very few rental housing units).</a:t>
            </a:r>
          </a:p>
          <a:p>
            <a:endParaRPr lang="en-US" dirty="0"/>
          </a:p>
          <a:p>
            <a:r>
              <a:rPr lang="en-US" dirty="0" smtClean="0"/>
              <a:t>In October 2014, Calgary’s rental vacancy rate was a mere 1.4%.  As of October 2016, it was 7.0%.</a:t>
            </a:r>
          </a:p>
          <a:p>
            <a:endParaRPr lang="en-US" dirty="0"/>
          </a:p>
          <a:p>
            <a:r>
              <a:rPr lang="en-US" dirty="0" smtClean="0"/>
              <a:t>What will happen to the price of oil in 2017?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01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en-US" dirty="0" smtClean="0">
              <a:latin typeface="Arial" charset="0"/>
            </a:endParaRPr>
          </a:p>
          <a:p>
            <a:pPr marL="0" indent="0" algn="ctr">
              <a:buFont typeface="Arial" charset="0"/>
              <a:buNone/>
            </a:pPr>
            <a:r>
              <a:rPr lang="en-US" sz="5400" dirty="0" smtClean="0">
                <a:latin typeface="Arial" charset="0"/>
              </a:rPr>
              <a:t>Thank You</a:t>
            </a:r>
            <a:endParaRPr lang="en-US" sz="5400" dirty="0">
              <a:latin typeface="Arial" charset="0"/>
            </a:endParaRPr>
          </a:p>
        </p:txBody>
      </p:sp>
      <p:sp>
        <p:nvSpPr>
          <p:cNvPr id="5734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852C88A5-AD85-6C41-B83B-EE6EB6A4AED3}" type="slidenum">
              <a:rPr lang="en-US">
                <a:solidFill>
                  <a:srgbClr val="FFFFFF"/>
                </a:solidFill>
              </a:rPr>
              <a:pPr/>
              <a:t>35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First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Housing First (as a term) started to enter into the mainstream lexicon with New York City’s Pathways program in the 1990s.  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And it became popular in Canada with the advent of Toronto’s Streets to Homes program, which began in 2005.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I</a:t>
            </a:r>
            <a:r>
              <a:rPr lang="en-US" dirty="0" smtClean="0">
                <a:latin typeface="Arial" charset="0"/>
              </a:rPr>
              <a:t>t was around this time that Housing First started to catch on in Calgary.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41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First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2007, the Calgary Homeless Foundation </a:t>
            </a:r>
            <a:r>
              <a:rPr lang="en-US" dirty="0"/>
              <a:t>approached the </a:t>
            </a:r>
            <a:r>
              <a:rPr lang="en-US" dirty="0" smtClean="0"/>
              <a:t>Alex Community Health Centre </a:t>
            </a:r>
            <a:r>
              <a:rPr lang="en-US" dirty="0"/>
              <a:t>and requested that it develop a </a:t>
            </a:r>
            <a:r>
              <a:rPr lang="en-US" dirty="0" smtClean="0"/>
              <a:t>Housing First (HF) program.  It hired a director and spent considerable resources getting senior staff trained. </a:t>
            </a:r>
          </a:p>
          <a:p>
            <a:endParaRPr lang="en-US" dirty="0"/>
          </a:p>
          <a:p>
            <a:r>
              <a:rPr lang="en-US" dirty="0" smtClean="0"/>
              <a:t>This is believed to be the first example of HF in Alberta.</a:t>
            </a:r>
          </a:p>
          <a:p>
            <a:endParaRPr lang="en-US" dirty="0"/>
          </a:p>
          <a:p>
            <a:r>
              <a:rPr lang="en-US" dirty="0" smtClean="0"/>
              <a:t>A few years later, Edmonton </a:t>
            </a:r>
            <a:r>
              <a:rPr lang="en-US" dirty="0"/>
              <a:t>Homeward Trust </a:t>
            </a:r>
            <a:r>
              <a:rPr lang="en-US" dirty="0" smtClean="0"/>
              <a:t>initiated </a:t>
            </a:r>
            <a:r>
              <a:rPr lang="en-US" dirty="0"/>
              <a:t>a </a:t>
            </a:r>
            <a:r>
              <a:rPr lang="en-US" dirty="0" smtClean="0"/>
              <a:t>similar program </a:t>
            </a:r>
            <a:r>
              <a:rPr lang="en-US" dirty="0"/>
              <a:t>in Edmonton in partnership with </a:t>
            </a:r>
            <a:r>
              <a:rPr lang="en-US" dirty="0" smtClean="0"/>
              <a:t>Boyle McCauley </a:t>
            </a:r>
            <a:r>
              <a:rPr lang="en-US" dirty="0"/>
              <a:t>Health Centre.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60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First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Previously, advocates typically said: “In order to reduce homelessness, we must reduce poverty.  We must build a lot more social housing and provide more generous social assistance benefits, etc.”</a:t>
            </a:r>
          </a:p>
          <a:p>
            <a:endParaRPr lang="en-US" dirty="0"/>
          </a:p>
          <a:p>
            <a:r>
              <a:rPr lang="en-US" dirty="0" smtClean="0"/>
              <a:t>I think that intimidated elected officials.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63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First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contrast, Canada’ most outspoken and visible HF proponents do not put quite as much emphasis on the need to build more social housing or increase social assistance benefit levels.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Rather</a:t>
            </a:r>
            <a:r>
              <a:rPr lang="en-US" dirty="0"/>
              <a:t>, </a:t>
            </a:r>
            <a:r>
              <a:rPr lang="en-US" dirty="0" smtClean="0"/>
              <a:t>I find they </a:t>
            </a:r>
            <a:r>
              <a:rPr lang="en-US" dirty="0"/>
              <a:t>tend to focus </a:t>
            </a:r>
            <a:r>
              <a:rPr lang="en-US" dirty="0" smtClean="0"/>
              <a:t>their public messaging on </a:t>
            </a:r>
            <a:r>
              <a:rPr lang="en-US" dirty="0"/>
              <a:t>how innovating and exciting HF is.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4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First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Telling elected </a:t>
            </a:r>
            <a:r>
              <a:rPr lang="en-US" dirty="0"/>
              <a:t>officials that </a:t>
            </a:r>
            <a:r>
              <a:rPr lang="en-US" dirty="0" smtClean="0"/>
              <a:t>homelessness exists because bureaucrats and non-profit organizations haven’t managed it effectively </a:t>
            </a:r>
            <a:r>
              <a:rPr lang="en-US" dirty="0"/>
              <a:t>(and then proposing a more </a:t>
            </a:r>
            <a:r>
              <a:rPr lang="en-US" dirty="0" smtClean="0"/>
              <a:t>efficient </a:t>
            </a:r>
            <a:r>
              <a:rPr lang="en-US" dirty="0"/>
              <a:t>way to manage it</a:t>
            </a:r>
            <a:r>
              <a:rPr lang="en-US" dirty="0" smtClean="0"/>
              <a:t>) has been palatable to elected officials.</a:t>
            </a:r>
          </a:p>
          <a:p>
            <a:endParaRPr lang="en-US" dirty="0"/>
          </a:p>
          <a:p>
            <a:r>
              <a:rPr lang="en-US" dirty="0" smtClean="0"/>
              <a:t>The latter approach does not sound expensive or socialist or left.</a:t>
            </a:r>
          </a:p>
          <a:p>
            <a:endParaRPr lang="en-US" dirty="0"/>
          </a:p>
          <a:p>
            <a:r>
              <a:rPr lang="en-US" dirty="0" smtClean="0"/>
              <a:t>Rather, it sounds ‘business friendly,’ cost-effective and fiscally responsible.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930-D41E-BE44-B06A-2D8B9F13F9C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</a:rPr>
              <a:t>Housing First (cont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d)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Canada’s federal government, and possibly all provincial/territorial governments, have publicly supported the HF philosophy.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But that does not mean that any </a:t>
            </a:r>
            <a:r>
              <a:rPr lang="en-US" dirty="0" smtClean="0">
                <a:latin typeface="Arial" charset="0"/>
              </a:rPr>
              <a:t>government </a:t>
            </a:r>
            <a:r>
              <a:rPr lang="en-US" dirty="0">
                <a:latin typeface="Arial" charset="0"/>
              </a:rPr>
              <a:t>in Canada has committed to acting with the </a:t>
            </a:r>
            <a:r>
              <a:rPr lang="en-US" u="sng" dirty="0">
                <a:latin typeface="Arial" charset="0"/>
              </a:rPr>
              <a:t>scale necessary</a:t>
            </a:r>
            <a:r>
              <a:rPr lang="en-US" dirty="0">
                <a:latin typeface="Arial" charset="0"/>
              </a:rPr>
              <a:t> (i.e. with a sufficient amount of resources) to </a:t>
            </a:r>
            <a:r>
              <a:rPr lang="en-US" dirty="0" smtClean="0">
                <a:latin typeface="Arial" charset="0"/>
              </a:rPr>
              <a:t>end homelessness </a:t>
            </a:r>
            <a:r>
              <a:rPr lang="en-US" dirty="0">
                <a:latin typeface="Arial" charset="0"/>
              </a:rPr>
              <a:t>at any point in the future.</a:t>
            </a:r>
          </a:p>
          <a:p>
            <a:endParaRPr lang="en-US" dirty="0" smtClean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1331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fld id="{B931D908-B615-CE42-8C15-D6A6EEFD8995}" type="slidenum">
              <a:rPr lang="en-US">
                <a:solidFill>
                  <a:srgbClr val="FFFFFF"/>
                </a:solidFill>
              </a:rPr>
              <a:pPr/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Falvo:  Recent &amp; Emerging Themes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3994</TotalTime>
  <Words>2017</Words>
  <Application>Microsoft Macintosh PowerPoint</Application>
  <PresentationFormat>On-screen Show (4:3)</PresentationFormat>
  <Paragraphs>267</Paragraphs>
  <Slides>34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Clarity</vt:lpstr>
      <vt:lpstr>Recent and Emerging themes in homelessness</vt:lpstr>
      <vt:lpstr>Overview</vt:lpstr>
      <vt:lpstr>Housing First </vt:lpstr>
      <vt:lpstr>Housing First (cont’d)</vt:lpstr>
      <vt:lpstr>Housing First (cont’d)</vt:lpstr>
      <vt:lpstr>Housing First (cont’d)</vt:lpstr>
      <vt:lpstr>Housing First (cont’d)</vt:lpstr>
      <vt:lpstr>Housing First (cont’d)</vt:lpstr>
      <vt:lpstr>Housing First (cont’d)</vt:lpstr>
      <vt:lpstr>Housing First (cont’d)</vt:lpstr>
      <vt:lpstr>PowerPoint Presentation</vt:lpstr>
      <vt:lpstr>At Home/Chez Soi Study</vt:lpstr>
      <vt:lpstr>AHCS Results (cont’d)</vt:lpstr>
      <vt:lpstr>PowerPoint Presentation</vt:lpstr>
      <vt:lpstr>Federal Budget, 2016/17</vt:lpstr>
      <vt:lpstr>Federal Budget, 2016/17 (cont’d)</vt:lpstr>
      <vt:lpstr>Alberta Budget, 2016/17</vt:lpstr>
      <vt:lpstr>PowerPoint Presentation</vt:lpstr>
      <vt:lpstr>PowerPoint Presentation</vt:lpstr>
      <vt:lpstr>Plans to End Homelessness</vt:lpstr>
      <vt:lpstr>Plans to End Homelessness (cont’d)</vt:lpstr>
      <vt:lpstr>Plans to End Homelessness (cont’d)</vt:lpstr>
      <vt:lpstr>Plans to End Homelessness (cont’d)</vt:lpstr>
      <vt:lpstr>PowerPoint Presentation</vt:lpstr>
      <vt:lpstr>CHRA Video</vt:lpstr>
      <vt:lpstr>Annual Funding is Declining</vt:lpstr>
      <vt:lpstr>PowerPoint Presentation</vt:lpstr>
      <vt:lpstr>#LetsTalkHousing</vt:lpstr>
      <vt:lpstr>PowerPoint Presentation</vt:lpstr>
      <vt:lpstr>Canada’s Population, 1978 and 2038</vt:lpstr>
      <vt:lpstr>PowerPoint Presentation</vt:lpstr>
      <vt:lpstr>PowerPoint Presentation</vt:lpstr>
      <vt:lpstr>Calgary’s volatile housing market</vt:lpstr>
      <vt:lpstr>PowerPoint Presentation</vt:lpstr>
    </vt:vector>
  </TitlesOfParts>
  <Company>Good Orginzation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Homelessness 101 Presentation to Rotary Club of  Charlottetown Royalty</dc:title>
  <dc:creator>owner</dc:creator>
  <cp:lastModifiedBy>Nicholas Falvo</cp:lastModifiedBy>
  <cp:revision>222</cp:revision>
  <dcterms:created xsi:type="dcterms:W3CDTF">2011-07-21T18:14:50Z</dcterms:created>
  <dcterms:modified xsi:type="dcterms:W3CDTF">2017-01-25T13:33:30Z</dcterms:modified>
</cp:coreProperties>
</file>