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5" r:id="rId3"/>
    <p:sldId id="261" r:id="rId4"/>
    <p:sldId id="263" r:id="rId5"/>
    <p:sldId id="264" r:id="rId6"/>
    <p:sldId id="259" r:id="rId7"/>
    <p:sldId id="266"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1"/>
    <p:restoredTop sz="88203"/>
  </p:normalViewPr>
  <p:slideViewPr>
    <p:cSldViewPr>
      <p:cViewPr>
        <p:scale>
          <a:sx n="75" d="100"/>
          <a:sy n="75" d="100"/>
        </p:scale>
        <p:origin x="2576" y="5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17D5D-073B-E341-9DF4-93C6145262A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AF0124-970C-724E-8C4B-A37744369FD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B6DFABC-9905-AC40-BB4C-6559B1C2CD7E}" type="datetimeFigureOut">
              <a:rPr lang="en-US" altLang="en-US"/>
              <a:pPr>
                <a:defRPr/>
              </a:pPr>
              <a:t>3/24/25</a:t>
            </a:fld>
            <a:endParaRPr lang="en-US" altLang="en-US"/>
          </a:p>
        </p:txBody>
      </p:sp>
      <p:sp>
        <p:nvSpPr>
          <p:cNvPr id="4" name="Slide Image Placeholder 3">
            <a:extLst>
              <a:ext uri="{FF2B5EF4-FFF2-40B4-BE49-F238E27FC236}">
                <a16:creationId xmlns:a16="http://schemas.microsoft.com/office/drawing/2014/main" id="{69B86C09-A027-274C-B860-6BE9B010D3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F38831-0054-3447-B24B-6CA99BA5B3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05E688-295B-B241-AF66-59181D3AF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062CD3-000D-DB43-8C25-6CA89D20C7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3A386A-7FE6-C444-9422-05F76F224545}" type="slidenum">
              <a:rPr lang="en-US" altLang="en-US"/>
              <a:pPr>
                <a:defRPr/>
              </a:pPr>
              <a:t>‹#›</a:t>
            </a:fld>
            <a:endParaRPr lang="en-US" altLang="en-US"/>
          </a:p>
        </p:txBody>
      </p:sp>
    </p:spTree>
    <p:extLst>
      <p:ext uri="{BB962C8B-B14F-4D97-AF65-F5344CB8AC3E}">
        <p14:creationId xmlns:p14="http://schemas.microsoft.com/office/powerpoint/2010/main" val="197833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a:t>
            </a:fld>
            <a:endParaRPr lang="en-US" altLang="en-US"/>
          </a:p>
        </p:txBody>
      </p:sp>
    </p:spTree>
    <p:extLst>
      <p:ext uri="{BB962C8B-B14F-4D97-AF65-F5344CB8AC3E}">
        <p14:creationId xmlns:p14="http://schemas.microsoft.com/office/powerpoint/2010/main" val="3346942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AB02DD-9804-2647-BC01-65D649C6FC43}"/>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864819C-AFCA-CB42-927B-70653AC19922}"/>
              </a:ext>
            </a:extLst>
          </p:cNvPr>
          <p:cNvSpPr>
            <a:spLocks noGrp="1"/>
          </p:cNvSpPr>
          <p:nvPr>
            <p:ph type="dt" sz="half" idx="10"/>
          </p:nvPr>
        </p:nvSpPr>
        <p:spPr/>
        <p:txBody>
          <a:bodyPr/>
          <a:lstStyle>
            <a:lvl1pPr>
              <a:defRPr smtClean="0"/>
            </a:lvl1pPr>
          </a:lstStyle>
          <a:p>
            <a:pPr>
              <a:defRPr/>
            </a:pPr>
            <a:fld id="{2F4B1B71-3FE1-8342-9139-E32FBE6FDF63}"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D159B2E2-F639-8644-B4D0-3EE5492D9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625FF9-BEEA-C046-AE80-DC5FE3BAC9C6}"/>
              </a:ext>
            </a:extLst>
          </p:cNvPr>
          <p:cNvSpPr>
            <a:spLocks noGrp="1"/>
          </p:cNvSpPr>
          <p:nvPr>
            <p:ph type="sldNum" sz="quarter" idx="12"/>
          </p:nvPr>
        </p:nvSpPr>
        <p:spPr/>
        <p:txBody>
          <a:bodyPr/>
          <a:lstStyle>
            <a:lvl1pPr>
              <a:defRPr smtClean="0"/>
            </a:lvl1pPr>
          </a:lstStyle>
          <a:p>
            <a:pPr>
              <a:defRPr/>
            </a:pPr>
            <a:fld id="{EF8FC694-872A-DD44-8771-0734AE59738D}" type="slidenum">
              <a:rPr lang="en-US" altLang="en-US"/>
              <a:pPr>
                <a:defRPr/>
              </a:pPr>
              <a:t>‹#›</a:t>
            </a:fld>
            <a:endParaRPr lang="en-US" altLang="en-US"/>
          </a:p>
        </p:txBody>
      </p:sp>
      <p:pic>
        <p:nvPicPr>
          <p:cNvPr id="8" name="Picture 7" descr="NFC_logo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A drawing of a face&#10;&#10;Description automatically generated">
            <a:extLst>
              <a:ext uri="{FF2B5EF4-FFF2-40B4-BE49-F238E27FC236}">
                <a16:creationId xmlns:a16="http://schemas.microsoft.com/office/drawing/2014/main" id="{0E569ED6-353D-4C62-968F-61847137DA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AF1C1E65-130A-4D20-8CB3-7854478D0F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92852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89819-7450-7A49-8FA0-F0D97356F127}"/>
              </a:ext>
            </a:extLst>
          </p:cNvPr>
          <p:cNvSpPr>
            <a:spLocks noGrp="1"/>
          </p:cNvSpPr>
          <p:nvPr>
            <p:ph type="dt" sz="half" idx="10"/>
          </p:nvPr>
        </p:nvSpPr>
        <p:spPr/>
        <p:txBody>
          <a:bodyPr/>
          <a:lstStyle>
            <a:lvl1pPr>
              <a:defRPr/>
            </a:lvl1pPr>
          </a:lstStyle>
          <a:p>
            <a:pPr>
              <a:defRPr/>
            </a:pPr>
            <a:fld id="{1F25571F-34A5-474B-9615-96FD29E6693F}" type="datetimeFigureOut">
              <a:rPr lang="en-US" altLang="en-US"/>
              <a:pPr>
                <a:defRPr/>
              </a:pPr>
              <a:t>3/24/25</a:t>
            </a:fld>
            <a:endParaRPr lang="en-US" altLang="en-US"/>
          </a:p>
        </p:txBody>
      </p:sp>
      <p:sp>
        <p:nvSpPr>
          <p:cNvPr id="5" name="Footer Placeholder 4">
            <a:extLst>
              <a:ext uri="{FF2B5EF4-FFF2-40B4-BE49-F238E27FC236}">
                <a16:creationId xmlns:a16="http://schemas.microsoft.com/office/drawing/2014/main" id="{BBC8301B-B0EF-CB4A-9515-4962C8234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309B9-3642-6942-AE11-225F99029CFF}"/>
              </a:ext>
            </a:extLst>
          </p:cNvPr>
          <p:cNvSpPr>
            <a:spLocks noGrp="1"/>
          </p:cNvSpPr>
          <p:nvPr>
            <p:ph type="sldNum" sz="quarter" idx="12"/>
          </p:nvPr>
        </p:nvSpPr>
        <p:spPr/>
        <p:txBody>
          <a:bodyPr/>
          <a:lstStyle>
            <a:lvl1pPr>
              <a:defRPr/>
            </a:lvl1pPr>
          </a:lstStyle>
          <a:p>
            <a:pPr>
              <a:defRPr/>
            </a:pPr>
            <a:fld id="{02C3D890-0BC3-D04B-8590-BCB56F8997D1}" type="slidenum">
              <a:rPr lang="en-US" altLang="en-US"/>
              <a:pPr>
                <a:defRPr/>
              </a:pPr>
              <a:t>‹#›</a:t>
            </a:fld>
            <a:endParaRPr lang="en-US" altLang="en-US"/>
          </a:p>
        </p:txBody>
      </p:sp>
      <p:cxnSp>
        <p:nvCxnSpPr>
          <p:cNvPr id="8" name="Straight Connector 7"/>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descr="NFC_logo_horizontal.eps">
            <a:extLst>
              <a:ext uri="{FF2B5EF4-FFF2-40B4-BE49-F238E27FC236}">
                <a16:creationId xmlns:a16="http://schemas.microsoft.com/office/drawing/2014/main" id="{4B763254-CFDF-4E5A-B290-379689CF8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424664"/>
            <a:ext cx="1440160" cy="308606"/>
          </a:xfrm>
          <a:prstGeom prst="rect">
            <a:avLst/>
          </a:prstGeom>
        </p:spPr>
      </p:pic>
      <p:pic>
        <p:nvPicPr>
          <p:cNvPr id="11" name="Picture 10" descr="A drawing of a face&#10;&#10;Description automatically generated">
            <a:extLst>
              <a:ext uri="{FF2B5EF4-FFF2-40B4-BE49-F238E27FC236}">
                <a16:creationId xmlns:a16="http://schemas.microsoft.com/office/drawing/2014/main" id="{429B1DEC-3C80-4498-AE19-466A54CF1C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3800" y="6314584"/>
            <a:ext cx="1207368" cy="476279"/>
          </a:xfrm>
          <a:prstGeom prst="rect">
            <a:avLst/>
          </a:prstGeom>
        </p:spPr>
      </p:pic>
      <p:pic>
        <p:nvPicPr>
          <p:cNvPr id="12" name="Picture 11">
            <a:extLst>
              <a:ext uri="{FF2B5EF4-FFF2-40B4-BE49-F238E27FC236}">
                <a16:creationId xmlns:a16="http://schemas.microsoft.com/office/drawing/2014/main" id="{1A99F9E0-D9E1-4583-A775-041A38D01F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9952" y="6280915"/>
            <a:ext cx="694479" cy="543619"/>
          </a:xfrm>
          <a:prstGeom prst="rect">
            <a:avLst/>
          </a:prstGeom>
        </p:spPr>
      </p:pic>
    </p:spTree>
    <p:extLst>
      <p:ext uri="{BB962C8B-B14F-4D97-AF65-F5344CB8AC3E}">
        <p14:creationId xmlns:p14="http://schemas.microsoft.com/office/powerpoint/2010/main" val="227561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285791B-4F29-F04B-83D7-1F89737617BD}"/>
              </a:ext>
            </a:extLst>
          </p:cNvPr>
          <p:cNvCxnSpPr/>
          <p:nvPr/>
        </p:nvCxnSpPr>
        <p:spPr>
          <a:xfrm>
            <a:off x="467544" y="4225628"/>
            <a:ext cx="8250918" cy="2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5644" y="1988840"/>
            <a:ext cx="8170812"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505644" y="4253504"/>
            <a:ext cx="8170812"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E969BBC-8354-FC48-930F-670DF5E6B28F}"/>
              </a:ext>
            </a:extLst>
          </p:cNvPr>
          <p:cNvSpPr>
            <a:spLocks noGrp="1"/>
          </p:cNvSpPr>
          <p:nvPr>
            <p:ph type="dt" sz="half" idx="10"/>
          </p:nvPr>
        </p:nvSpPr>
        <p:spPr/>
        <p:txBody>
          <a:bodyPr/>
          <a:lstStyle>
            <a:lvl1pPr>
              <a:defRPr smtClean="0"/>
            </a:lvl1pPr>
          </a:lstStyle>
          <a:p>
            <a:pPr>
              <a:defRPr/>
            </a:pPr>
            <a:fld id="{B74360FA-CF2E-E84B-B4B9-B93F01B41B5C}"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F16A5ABA-2C12-4641-8C36-8A341E082E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89E004-DC21-2243-9E6C-57CB6A9DEBBE}"/>
              </a:ext>
            </a:extLst>
          </p:cNvPr>
          <p:cNvSpPr>
            <a:spLocks noGrp="1"/>
          </p:cNvSpPr>
          <p:nvPr>
            <p:ph type="sldNum" sz="quarter" idx="12"/>
          </p:nvPr>
        </p:nvSpPr>
        <p:spPr/>
        <p:txBody>
          <a:bodyPr/>
          <a:lstStyle>
            <a:lvl1pPr>
              <a:defRPr smtClean="0"/>
            </a:lvl1pPr>
          </a:lstStyle>
          <a:p>
            <a:pPr>
              <a:defRPr/>
            </a:pPr>
            <a:fld id="{D089C757-5FFD-954F-948E-8A2C6CE34ACF}"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2009C391-6D03-4308-9388-E0383835EC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549938CC-1D87-4CDD-914B-5AA239C59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7B5FCE4B-3F5A-49E7-A03D-78A7682669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94371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A4B94B-AA51-CF43-AF87-1D8C892E3FD5}"/>
              </a:ext>
            </a:extLst>
          </p:cNvPr>
          <p:cNvSpPr>
            <a:spLocks noGrp="1"/>
          </p:cNvSpPr>
          <p:nvPr>
            <p:ph type="dt" sz="half" idx="10"/>
          </p:nvPr>
        </p:nvSpPr>
        <p:spPr/>
        <p:txBody>
          <a:bodyPr/>
          <a:lstStyle>
            <a:lvl1pPr>
              <a:defRPr/>
            </a:lvl1pPr>
          </a:lstStyle>
          <a:p>
            <a:pPr>
              <a:defRPr/>
            </a:pPr>
            <a:fld id="{A30FF137-A55B-F240-9415-D6BB833CBD44}" type="datetimeFigureOut">
              <a:rPr lang="en-US" altLang="en-US"/>
              <a:pPr>
                <a:defRPr/>
              </a:pPr>
              <a:t>3/24/25</a:t>
            </a:fld>
            <a:endParaRPr lang="en-US" altLang="en-US"/>
          </a:p>
        </p:txBody>
      </p:sp>
      <p:sp>
        <p:nvSpPr>
          <p:cNvPr id="6" name="Footer Placeholder 4">
            <a:extLst>
              <a:ext uri="{FF2B5EF4-FFF2-40B4-BE49-F238E27FC236}">
                <a16:creationId xmlns:a16="http://schemas.microsoft.com/office/drawing/2014/main" id="{20F480B1-0ACD-AE4A-AB32-60E17E87E0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058B0C-38FD-4A4E-952D-BD8018E50EE1}"/>
              </a:ext>
            </a:extLst>
          </p:cNvPr>
          <p:cNvSpPr>
            <a:spLocks noGrp="1"/>
          </p:cNvSpPr>
          <p:nvPr>
            <p:ph type="sldNum" sz="quarter" idx="12"/>
          </p:nvPr>
        </p:nvSpPr>
        <p:spPr/>
        <p:txBody>
          <a:bodyPr/>
          <a:lstStyle>
            <a:lvl1pPr>
              <a:defRPr/>
            </a:lvl1pPr>
          </a:lstStyle>
          <a:p>
            <a:pPr>
              <a:defRPr/>
            </a:pPr>
            <a:fld id="{E2D8DB71-A5B9-3D4B-8FA0-0EB965A18141}"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D0D567BF-72AE-45C7-BDC0-A7B81A585E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2117FF5C-F279-462B-9891-7E86E6B210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1A515FB5-008C-4A42-86A8-161333FF0C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40209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4F5A47D-1D79-2A44-B1BB-686C3D8BBAA2}"/>
              </a:ext>
            </a:extLst>
          </p:cNvPr>
          <p:cNvCxnSpPr/>
          <p:nvPr/>
        </p:nvCxnSpPr>
        <p:spPr>
          <a:xfrm flipH="1">
            <a:off x="4572000" y="1692275"/>
            <a:ext cx="1588" cy="425700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1498577-C11F-BA4B-AC31-54C6E5DBC4A3}"/>
              </a:ext>
            </a:extLst>
          </p:cNvPr>
          <p:cNvSpPr>
            <a:spLocks noGrp="1"/>
          </p:cNvSpPr>
          <p:nvPr>
            <p:ph type="dt" sz="half" idx="10"/>
          </p:nvPr>
        </p:nvSpPr>
        <p:spPr/>
        <p:txBody>
          <a:bodyPr/>
          <a:lstStyle>
            <a:lvl1pPr>
              <a:defRPr smtClean="0"/>
            </a:lvl1pPr>
          </a:lstStyle>
          <a:p>
            <a:pPr>
              <a:defRPr/>
            </a:pPr>
            <a:fld id="{AF885FDE-3643-5440-944E-F2D9B844C8B9}" type="datetimeFigureOut">
              <a:rPr lang="en-US" altLang="en-US"/>
              <a:pPr>
                <a:defRPr/>
              </a:pPr>
              <a:t>3/24/25</a:t>
            </a:fld>
            <a:endParaRPr lang="en-US" altLang="en-US"/>
          </a:p>
        </p:txBody>
      </p:sp>
      <p:sp>
        <p:nvSpPr>
          <p:cNvPr id="9" name="Footer Placeholder 7">
            <a:extLst>
              <a:ext uri="{FF2B5EF4-FFF2-40B4-BE49-F238E27FC236}">
                <a16:creationId xmlns:a16="http://schemas.microsoft.com/office/drawing/2014/main" id="{0129E204-E749-5841-B313-3833A0FD45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E1338224-C761-2A40-B0C2-067707ED5E96}"/>
              </a:ext>
            </a:extLst>
          </p:cNvPr>
          <p:cNvSpPr>
            <a:spLocks noGrp="1"/>
          </p:cNvSpPr>
          <p:nvPr>
            <p:ph type="sldNum" sz="quarter" idx="12"/>
          </p:nvPr>
        </p:nvSpPr>
        <p:spPr/>
        <p:txBody>
          <a:bodyPr/>
          <a:lstStyle>
            <a:lvl1pPr>
              <a:defRPr smtClean="0"/>
            </a:lvl1pPr>
          </a:lstStyle>
          <a:p>
            <a:pPr>
              <a:defRPr/>
            </a:pPr>
            <a:fld id="{B1A10F70-2F75-134C-A340-1FDA919D5A7F}" type="slidenum">
              <a:rPr lang="en-US" altLang="en-US"/>
              <a:pPr>
                <a:defRPr/>
              </a:pPr>
              <a:t>‹#›</a:t>
            </a:fld>
            <a:endParaRPr lang="en-US" altLang="en-US"/>
          </a:p>
        </p:txBody>
      </p:sp>
      <p:cxnSp>
        <p:nvCxnSpPr>
          <p:cNvPr id="12" name="Straight Connector 11"/>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descr="NFC_logo_horizontal.eps">
            <a:extLst>
              <a:ext uri="{FF2B5EF4-FFF2-40B4-BE49-F238E27FC236}">
                <a16:creationId xmlns:a16="http://schemas.microsoft.com/office/drawing/2014/main" id="{7ED1C323-87E0-4B4D-9E8D-25BB2DCF8B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5" name="Picture 14" descr="A drawing of a face&#10;&#10;Description automatically generated">
            <a:extLst>
              <a:ext uri="{FF2B5EF4-FFF2-40B4-BE49-F238E27FC236}">
                <a16:creationId xmlns:a16="http://schemas.microsoft.com/office/drawing/2014/main" id="{93B94634-27A7-4306-80A0-B89242BFA8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6" name="Picture 15">
            <a:extLst>
              <a:ext uri="{FF2B5EF4-FFF2-40B4-BE49-F238E27FC236}">
                <a16:creationId xmlns:a16="http://schemas.microsoft.com/office/drawing/2014/main" id="{219880AD-24AD-42E5-A416-F8E188DCE1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62627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6266B-D02B-2E45-93D2-0B8916B8796F}"/>
              </a:ext>
            </a:extLst>
          </p:cNvPr>
          <p:cNvSpPr>
            <a:spLocks noGrp="1"/>
          </p:cNvSpPr>
          <p:nvPr>
            <p:ph type="dt" sz="half" idx="10"/>
          </p:nvPr>
        </p:nvSpPr>
        <p:spPr/>
        <p:txBody>
          <a:bodyPr/>
          <a:lstStyle>
            <a:lvl1pPr>
              <a:defRPr/>
            </a:lvl1pPr>
          </a:lstStyle>
          <a:p>
            <a:pPr>
              <a:defRPr/>
            </a:pPr>
            <a:fld id="{4318B508-AAFD-9542-9295-0CEB385ABC1F}" type="datetimeFigureOut">
              <a:rPr lang="en-US" altLang="en-US"/>
              <a:pPr>
                <a:defRPr/>
              </a:pPr>
              <a:t>3/24/25</a:t>
            </a:fld>
            <a:endParaRPr lang="en-US" altLang="en-US"/>
          </a:p>
        </p:txBody>
      </p:sp>
      <p:sp>
        <p:nvSpPr>
          <p:cNvPr id="4" name="Footer Placeholder 4">
            <a:extLst>
              <a:ext uri="{FF2B5EF4-FFF2-40B4-BE49-F238E27FC236}">
                <a16:creationId xmlns:a16="http://schemas.microsoft.com/office/drawing/2014/main" id="{4ECF1976-DB16-F549-A0D3-331BCA2D49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ED4586-BDF3-144C-8416-543C75C40097}"/>
              </a:ext>
            </a:extLst>
          </p:cNvPr>
          <p:cNvSpPr>
            <a:spLocks noGrp="1"/>
          </p:cNvSpPr>
          <p:nvPr>
            <p:ph type="sldNum" sz="quarter" idx="12"/>
          </p:nvPr>
        </p:nvSpPr>
        <p:spPr/>
        <p:txBody>
          <a:bodyPr/>
          <a:lstStyle>
            <a:lvl1pPr>
              <a:defRPr/>
            </a:lvl1pPr>
          </a:lstStyle>
          <a:p>
            <a:pPr>
              <a:defRPr/>
            </a:pPr>
            <a:fld id="{8DB738C0-EBB5-BB42-A710-D326C5CB4A17}" type="slidenum">
              <a:rPr lang="en-US" altLang="en-US"/>
              <a:pPr>
                <a:defRPr/>
              </a:pPr>
              <a:t>‹#›</a:t>
            </a:fld>
            <a:endParaRPr lang="en-US" altLang="en-US"/>
          </a:p>
        </p:txBody>
      </p:sp>
      <p:cxnSp>
        <p:nvCxnSpPr>
          <p:cNvPr id="7" name="Straight Connector 6"/>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descr="NFC_logo_horizontal.eps">
            <a:extLst>
              <a:ext uri="{FF2B5EF4-FFF2-40B4-BE49-F238E27FC236}">
                <a16:creationId xmlns:a16="http://schemas.microsoft.com/office/drawing/2014/main" id="{40208B9D-F9D5-41A3-B683-F5DD9DE77E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0" name="Picture 9" descr="A drawing of a face&#10;&#10;Description automatically generated">
            <a:extLst>
              <a:ext uri="{FF2B5EF4-FFF2-40B4-BE49-F238E27FC236}">
                <a16:creationId xmlns:a16="http://schemas.microsoft.com/office/drawing/2014/main" id="{F78B808B-C872-4DA9-8CED-24C86CEABE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1" name="Picture 10">
            <a:extLst>
              <a:ext uri="{FF2B5EF4-FFF2-40B4-BE49-F238E27FC236}">
                <a16:creationId xmlns:a16="http://schemas.microsoft.com/office/drawing/2014/main" id="{AE64E6E3-A872-48D6-BB23-5587498A52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40670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41BBC-7AAF-A444-BFE8-A0DECC3845A9}"/>
              </a:ext>
            </a:extLst>
          </p:cNvPr>
          <p:cNvSpPr>
            <a:spLocks noGrp="1"/>
          </p:cNvSpPr>
          <p:nvPr>
            <p:ph type="dt" sz="half" idx="10"/>
          </p:nvPr>
        </p:nvSpPr>
        <p:spPr/>
        <p:txBody>
          <a:bodyPr/>
          <a:lstStyle>
            <a:lvl1pPr>
              <a:defRPr/>
            </a:lvl1pPr>
          </a:lstStyle>
          <a:p>
            <a:pPr>
              <a:defRPr/>
            </a:pPr>
            <a:fld id="{F4DE643C-8B35-F24D-895D-737BCD559C24}" type="datetimeFigureOut">
              <a:rPr lang="en-US" altLang="en-US"/>
              <a:pPr>
                <a:defRPr/>
              </a:pPr>
              <a:t>3/24/25</a:t>
            </a:fld>
            <a:endParaRPr lang="en-US" altLang="en-US"/>
          </a:p>
        </p:txBody>
      </p:sp>
      <p:sp>
        <p:nvSpPr>
          <p:cNvPr id="3" name="Footer Placeholder 4">
            <a:extLst>
              <a:ext uri="{FF2B5EF4-FFF2-40B4-BE49-F238E27FC236}">
                <a16:creationId xmlns:a16="http://schemas.microsoft.com/office/drawing/2014/main" id="{72AF35E5-0C9B-7846-B928-262DAAC31C9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3428B8-C7CE-B442-BD0E-C5502CBD3455}"/>
              </a:ext>
            </a:extLst>
          </p:cNvPr>
          <p:cNvSpPr>
            <a:spLocks noGrp="1"/>
          </p:cNvSpPr>
          <p:nvPr>
            <p:ph type="sldNum" sz="quarter" idx="12"/>
          </p:nvPr>
        </p:nvSpPr>
        <p:spPr/>
        <p:txBody>
          <a:bodyPr/>
          <a:lstStyle>
            <a:lvl1pPr>
              <a:defRPr/>
            </a:lvl1pPr>
          </a:lstStyle>
          <a:p>
            <a:pPr>
              <a:defRPr/>
            </a:pPr>
            <a:fld id="{EC1CC62C-9B9B-3049-B651-4848EF8A36F2}" type="slidenum">
              <a:rPr lang="en-US" altLang="en-US"/>
              <a:pPr>
                <a:defRPr/>
              </a:pPr>
              <a:t>‹#›</a:t>
            </a:fld>
            <a:endParaRPr lang="en-US" altLang="en-US"/>
          </a:p>
        </p:txBody>
      </p:sp>
      <p:cxnSp>
        <p:nvCxnSpPr>
          <p:cNvPr id="6" name="Straight Connector 5"/>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descr="NFC_logo_horizontal.eps">
            <a:extLst>
              <a:ext uri="{FF2B5EF4-FFF2-40B4-BE49-F238E27FC236}">
                <a16:creationId xmlns:a16="http://schemas.microsoft.com/office/drawing/2014/main" id="{3C51CA45-DF78-4682-9490-BEC79126C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9" name="Picture 8" descr="A drawing of a face&#10;&#10;Description automatically generated">
            <a:extLst>
              <a:ext uri="{FF2B5EF4-FFF2-40B4-BE49-F238E27FC236}">
                <a16:creationId xmlns:a16="http://schemas.microsoft.com/office/drawing/2014/main" id="{7B2D3343-4883-4EC2-8C7D-9CF4D12BC2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0" name="Picture 9">
            <a:extLst>
              <a:ext uri="{FF2B5EF4-FFF2-40B4-BE49-F238E27FC236}">
                <a16:creationId xmlns:a16="http://schemas.microsoft.com/office/drawing/2014/main" id="{336D50DA-B3F5-4E48-8C51-ABBCB8890D5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32443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0A9A7DC-025A-1648-BF22-47113C854562}"/>
              </a:ext>
            </a:extLst>
          </p:cNvPr>
          <p:cNvCxnSpPr/>
          <p:nvPr/>
        </p:nvCxnSpPr>
        <p:spPr>
          <a:xfrm flipH="1">
            <a:off x="2771800" y="792163"/>
            <a:ext cx="4738" cy="51571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157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38187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83E7E80-73CC-6B4E-892D-B319114962E2}"/>
              </a:ext>
            </a:extLst>
          </p:cNvPr>
          <p:cNvSpPr>
            <a:spLocks noGrp="1"/>
          </p:cNvSpPr>
          <p:nvPr>
            <p:ph type="dt" sz="half" idx="10"/>
          </p:nvPr>
        </p:nvSpPr>
        <p:spPr/>
        <p:txBody>
          <a:bodyPr/>
          <a:lstStyle>
            <a:lvl1pPr>
              <a:defRPr smtClean="0"/>
            </a:lvl1pPr>
          </a:lstStyle>
          <a:p>
            <a:pPr>
              <a:defRPr/>
            </a:pPr>
            <a:fld id="{4359B4DA-D465-704B-82FA-9C560F293AB1}" type="datetimeFigureOut">
              <a:rPr lang="en-US" altLang="en-US"/>
              <a:pPr>
                <a:defRPr/>
              </a:pPr>
              <a:t>3/24/25</a:t>
            </a:fld>
            <a:endParaRPr lang="en-US" altLang="en-US"/>
          </a:p>
        </p:txBody>
      </p:sp>
      <p:sp>
        <p:nvSpPr>
          <p:cNvPr id="7" name="Footer Placeholder 5">
            <a:extLst>
              <a:ext uri="{FF2B5EF4-FFF2-40B4-BE49-F238E27FC236}">
                <a16:creationId xmlns:a16="http://schemas.microsoft.com/office/drawing/2014/main" id="{438A9399-5A7C-B444-9384-91D5E53297F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2BB77C-575A-A24A-9D15-CFDE7F0A3649}"/>
              </a:ext>
            </a:extLst>
          </p:cNvPr>
          <p:cNvSpPr>
            <a:spLocks noGrp="1"/>
          </p:cNvSpPr>
          <p:nvPr>
            <p:ph type="sldNum" sz="quarter" idx="12"/>
          </p:nvPr>
        </p:nvSpPr>
        <p:spPr/>
        <p:txBody>
          <a:bodyPr/>
          <a:lstStyle>
            <a:lvl1pPr>
              <a:defRPr smtClean="0"/>
            </a:lvl1pPr>
          </a:lstStyle>
          <a:p>
            <a:pPr>
              <a:defRPr/>
            </a:pPr>
            <a:fld id="{016D7D7F-4572-A34C-B33D-1962B232E148}" type="slidenum">
              <a:rPr lang="en-US" altLang="en-US"/>
              <a:pPr>
                <a:defRPr/>
              </a:pPr>
              <a:t>‹#›</a:t>
            </a:fld>
            <a:endParaRPr lang="en-US" altLang="en-US"/>
          </a:p>
        </p:txBody>
      </p:sp>
      <p:cxnSp>
        <p:nvCxnSpPr>
          <p:cNvPr id="10" name="Straight Connector 9"/>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NFC_logo_horizontal.eps">
            <a:extLst>
              <a:ext uri="{FF2B5EF4-FFF2-40B4-BE49-F238E27FC236}">
                <a16:creationId xmlns:a16="http://schemas.microsoft.com/office/drawing/2014/main" id="{27B61FDD-2CB5-4B07-8479-18C00B5D38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3" name="Picture 12" descr="A drawing of a face&#10;&#10;Description automatically generated">
            <a:extLst>
              <a:ext uri="{FF2B5EF4-FFF2-40B4-BE49-F238E27FC236}">
                <a16:creationId xmlns:a16="http://schemas.microsoft.com/office/drawing/2014/main" id="{8353B9DA-5755-4FDE-A0A4-2BCFA0AADD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96A86898-00DE-46C4-8CF4-139F41FCF30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6358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D5D83B-0CDD-524D-980D-3B765D49257F}"/>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C6D04CA9-3E91-4648-A823-BC7A6A64731A}"/>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58F1595-06B7-4A4A-B832-4AE16ED80801}"/>
              </a:ext>
            </a:extLst>
          </p:cNvPr>
          <p:cNvSpPr>
            <a:spLocks noGrp="1"/>
          </p:cNvSpPr>
          <p:nvPr>
            <p:ph type="body" idx="1"/>
          </p:nvPr>
        </p:nvSpPr>
        <p:spPr bwMode="auto">
          <a:xfrm>
            <a:off x="457200" y="1600200"/>
            <a:ext cx="8229600" cy="4421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A2641AC5-1647-4F43-B8ED-40A3D6D2D6D0}"/>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a:extLst>
              <a:ext uri="{FF2B5EF4-FFF2-40B4-BE49-F238E27FC236}">
                <a16:creationId xmlns:a16="http://schemas.microsoft.com/office/drawing/2014/main" id="{89BB5C50-143C-7647-B1EC-66F41E3D12B7}"/>
              </a:ext>
            </a:extLst>
          </p:cNvPr>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8063069F-3DBC-F849-84D6-D58D7F7287AA}" type="datetimeFigureOut">
              <a:rPr lang="en-US" altLang="en-US"/>
              <a:pPr>
                <a:defRPr/>
              </a:pPr>
              <a:t>3/24/25</a:t>
            </a:fld>
            <a:endParaRPr lang="en-US" altLang="en-US"/>
          </a:p>
        </p:txBody>
      </p:sp>
      <p:sp>
        <p:nvSpPr>
          <p:cNvPr id="5" name="Footer Placeholder 4">
            <a:extLst>
              <a:ext uri="{FF2B5EF4-FFF2-40B4-BE49-F238E27FC236}">
                <a16:creationId xmlns:a16="http://schemas.microsoft.com/office/drawing/2014/main" id="{6D8493F6-A0D9-B24B-AAF7-83D2640A9B6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3309B0D-7420-B248-B636-BF29E8A504F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0625BF09-BEB7-8247-8A2F-99BD299D02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80" r:id="rId5"/>
    <p:sldLayoutId id="2147483873" r:id="rId6"/>
    <p:sldLayoutId id="2147483874" r:id="rId7"/>
    <p:sldLayoutId id="2147483881" r:id="rId8"/>
  </p:sldLayoutIdLst>
  <p:txStyles>
    <p:titleStyle>
      <a:lvl1pPr algn="l" rtl="0" eaLnBrk="1" fontAlgn="base" hangingPunct="1">
        <a:spcBef>
          <a:spcPct val="0"/>
        </a:spcBef>
        <a:spcAft>
          <a:spcPct val="0"/>
        </a:spcAft>
        <a:defRPr sz="4000" kern="1200" spc="-100">
          <a:solidFill>
            <a:schemeClr val="tx2"/>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2pPr>
      <a:lvl3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3pPr>
      <a:lvl4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4pPr>
      <a:lvl5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falvo.nicholas@g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3C27-D86D-FF4A-B9EB-D9662B2FE520}"/>
              </a:ext>
            </a:extLst>
          </p:cNvPr>
          <p:cNvSpPr>
            <a:spLocks noGrp="1"/>
          </p:cNvSpPr>
          <p:nvPr>
            <p:ph type="ctrTitle"/>
          </p:nvPr>
        </p:nvSpPr>
        <p:spPr/>
        <p:txBody>
          <a:bodyPr/>
          <a:lstStyle/>
          <a:p>
            <a:pPr algn="ctr" fontAlgn="auto">
              <a:spcAft>
                <a:spcPts val="0"/>
              </a:spcAft>
              <a:defRPr/>
            </a:pPr>
            <a:br>
              <a:rPr lang="en-US" dirty="0">
                <a:ea typeface="+mj-ea"/>
                <a:cs typeface="+mj-cs"/>
              </a:rPr>
            </a:br>
            <a:br>
              <a:rPr lang="en-US" dirty="0">
                <a:ea typeface="+mj-ea"/>
                <a:cs typeface="+mj-cs"/>
              </a:rPr>
            </a:br>
            <a:br>
              <a:rPr lang="en-US" dirty="0">
                <a:ea typeface="+mj-ea"/>
                <a:cs typeface="+mj-cs"/>
              </a:rPr>
            </a:br>
            <a:r>
              <a:rPr lang="en-US" dirty="0"/>
              <a:t>Overview</a:t>
            </a:r>
            <a:endParaRPr lang="en-US" dirty="0">
              <a:ea typeface="+mj-ea"/>
              <a:cs typeface="+mj-cs"/>
            </a:endParaRPr>
          </a:p>
        </p:txBody>
      </p:sp>
      <p:sp>
        <p:nvSpPr>
          <p:cNvPr id="3" name="Subtitle 2">
            <a:extLst>
              <a:ext uri="{FF2B5EF4-FFF2-40B4-BE49-F238E27FC236}">
                <a16:creationId xmlns:a16="http://schemas.microsoft.com/office/drawing/2014/main" id="{FF88D0EF-4435-9942-92D4-A41F08F3C163}"/>
              </a:ext>
            </a:extLst>
          </p:cNvPr>
          <p:cNvSpPr>
            <a:spLocks noGrp="1"/>
          </p:cNvSpPr>
          <p:nvPr>
            <p:ph type="subTitle" idx="1"/>
          </p:nvPr>
        </p:nvSpPr>
        <p:spPr>
          <a:xfrm>
            <a:off x="685800" y="3505200"/>
            <a:ext cx="7630616" cy="2804120"/>
          </a:xfrm>
        </p:spPr>
        <p:txBody>
          <a:bodyPr rtlCol="0">
            <a:normAutofit/>
          </a:bodyPr>
          <a:lstStyle/>
          <a:p>
            <a:pPr algn="ctr" fontAlgn="auto">
              <a:spcAft>
                <a:spcPts val="0"/>
              </a:spcAft>
              <a:defRPr/>
            </a:pPr>
            <a:r>
              <a:rPr lang="en-US" sz="2000" b="1" dirty="0">
                <a:ea typeface="+mn-ea"/>
                <a:cs typeface="+mn-cs"/>
              </a:rPr>
              <a:t>By Nick </a:t>
            </a:r>
            <a:r>
              <a:rPr lang="en-US" sz="2000" b="1" dirty="0" err="1">
                <a:ea typeface="+mn-ea"/>
                <a:cs typeface="+mn-cs"/>
              </a:rPr>
              <a:t>Falvo</a:t>
            </a:r>
            <a:r>
              <a:rPr lang="en-US" sz="2000" b="1" dirty="0">
                <a:ea typeface="+mn-ea"/>
                <a:cs typeface="+mn-cs"/>
              </a:rPr>
              <a:t>, PhD</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The intersection of housing and homelessness</a:t>
            </a:r>
          </a:p>
          <a:p>
            <a:pPr algn="ctr" fontAlgn="auto">
              <a:spcAft>
                <a:spcPts val="0"/>
              </a:spcAft>
              <a:defRPr/>
            </a:pPr>
            <a:endParaRPr lang="en-US" sz="2000" dirty="0">
              <a:ea typeface="+mn-ea"/>
              <a:cs typeface="+mn-cs"/>
            </a:endParaRPr>
          </a:p>
          <a:p>
            <a:pPr algn="ctr" fontAlgn="auto">
              <a:spcAft>
                <a:spcPts val="0"/>
              </a:spcAft>
              <a:defRPr/>
            </a:pPr>
            <a:r>
              <a:rPr lang="en-US" sz="2000" dirty="0">
                <a:ea typeface="+mn-ea"/>
                <a:cs typeface="+mn-cs"/>
              </a:rPr>
              <a:t>Prepared for CHRA</a:t>
            </a:r>
          </a:p>
          <a:p>
            <a:pPr fontAlgn="auto">
              <a:spcAft>
                <a:spcPts val="0"/>
              </a:spcAft>
              <a:defRPr/>
            </a:pPr>
            <a:endParaRPr lang="en-US" sz="1800" b="1" dirty="0">
              <a:ea typeface="+mn-ea"/>
              <a:cs typeface="+mn-cs"/>
            </a:endParaRPr>
          </a:p>
          <a:p>
            <a:pPr algn="ctr" fontAlgn="auto">
              <a:spcAft>
                <a:spcPts val="0"/>
              </a:spcAft>
              <a:defRPr/>
            </a:pPr>
            <a:r>
              <a:rPr lang="en-US" sz="1800" b="1">
                <a:ea typeface="+mn-ea"/>
                <a:cs typeface="+mn-cs"/>
              </a:rPr>
              <a:t>April 29, </a:t>
            </a:r>
            <a:r>
              <a:rPr lang="en-US" sz="1800" b="1" dirty="0">
                <a:ea typeface="+mn-ea"/>
                <a:cs typeface="+mn-cs"/>
              </a:rPr>
              <a:t>2025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CDA3E-B2F8-9B47-B1DF-2DF4648480BA}"/>
              </a:ext>
            </a:extLst>
          </p:cNvPr>
          <p:cNvSpPr>
            <a:spLocks noGrp="1"/>
          </p:cNvSpPr>
          <p:nvPr>
            <p:ph type="title"/>
          </p:nvPr>
        </p:nvSpPr>
        <p:spPr/>
        <p:txBody>
          <a:bodyPr/>
          <a:lstStyle/>
          <a:p>
            <a:r>
              <a:rPr lang="en-US" dirty="0"/>
              <a:t>Land acknowledgement</a:t>
            </a:r>
          </a:p>
        </p:txBody>
      </p:sp>
      <p:sp>
        <p:nvSpPr>
          <p:cNvPr id="3" name="Content Placeholder 2">
            <a:extLst>
              <a:ext uri="{FF2B5EF4-FFF2-40B4-BE49-F238E27FC236}">
                <a16:creationId xmlns:a16="http://schemas.microsoft.com/office/drawing/2014/main" id="{2EA92E37-C8A3-6D40-8EE1-D96B05D4079B}"/>
              </a:ext>
            </a:extLst>
          </p:cNvPr>
          <p:cNvSpPr>
            <a:spLocks noGrp="1"/>
          </p:cNvSpPr>
          <p:nvPr>
            <p:ph idx="1"/>
          </p:nvPr>
        </p:nvSpPr>
        <p:spPr/>
        <p:txBody>
          <a:bodyPr/>
          <a:lstStyle/>
          <a:p>
            <a:endParaRPr lang="en-US" dirty="0">
              <a:solidFill>
                <a:srgbClr val="464649"/>
              </a:solidFill>
              <a:latin typeface="Helvetica" pitchFamily="2" charset="0"/>
            </a:endParaRPr>
          </a:p>
          <a:p>
            <a:r>
              <a:rPr lang="en-US" dirty="0">
                <a:solidFill>
                  <a:srgbClr val="464649"/>
                </a:solidFill>
                <a:latin typeface="Helvetica" pitchFamily="2" charset="0"/>
              </a:rPr>
              <a:t>I wish to begin by acknowledging that the land on which we gather today is Treaty 6 territory, the traditional territory of Cree Peoples, and on the homeland of the Métis Nation</a:t>
            </a:r>
            <a:endParaRPr lang="en-US" dirty="0"/>
          </a:p>
        </p:txBody>
      </p:sp>
    </p:spTree>
    <p:extLst>
      <p:ext uri="{BB962C8B-B14F-4D97-AF65-F5344CB8AC3E}">
        <p14:creationId xmlns:p14="http://schemas.microsoft.com/office/powerpoint/2010/main" val="265659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E0804-7470-3245-9B38-B7CDDFC7493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B48CDD1-87D6-C64B-9418-339F03003AF3}"/>
              </a:ext>
            </a:extLst>
          </p:cNvPr>
          <p:cNvSpPr>
            <a:spLocks noGrp="1"/>
          </p:cNvSpPr>
          <p:nvPr>
            <p:ph idx="1"/>
          </p:nvPr>
        </p:nvSpPr>
        <p:spPr/>
        <p:txBody>
          <a:bodyPr/>
          <a:lstStyle/>
          <a:p>
            <a:pPr marL="0" indent="0">
              <a:buNone/>
            </a:pPr>
            <a:endParaRPr lang="en-US" dirty="0"/>
          </a:p>
          <a:p>
            <a:pPr marL="0" indent="0">
              <a:buNone/>
            </a:pPr>
            <a:r>
              <a:rPr lang="en-US" u="sng" dirty="0"/>
              <a:t>Morning</a:t>
            </a:r>
            <a:r>
              <a:rPr lang="en-US" dirty="0"/>
              <a:t>:</a:t>
            </a:r>
          </a:p>
          <a:p>
            <a:pPr marL="0" indent="0">
              <a:buNone/>
            </a:pPr>
            <a:endParaRPr lang="en-US" dirty="0"/>
          </a:p>
          <a:p>
            <a:pPr>
              <a:lnSpc>
                <a:spcPct val="150000"/>
              </a:lnSpc>
            </a:pPr>
            <a:r>
              <a:rPr lang="en-US" dirty="0"/>
              <a:t>Intros and overview of the day</a:t>
            </a:r>
          </a:p>
          <a:p>
            <a:pPr>
              <a:lnSpc>
                <a:spcPct val="150000"/>
              </a:lnSpc>
            </a:pPr>
            <a:r>
              <a:rPr lang="en-US" dirty="0"/>
              <a:t>Historical considerations and supportive housing</a:t>
            </a:r>
          </a:p>
          <a:p>
            <a:pPr>
              <a:lnSpc>
                <a:spcPct val="150000"/>
              </a:lnSpc>
            </a:pPr>
            <a:r>
              <a:rPr lang="en-US" dirty="0"/>
              <a:t>Housing First</a:t>
            </a:r>
          </a:p>
          <a:p>
            <a:pPr>
              <a:lnSpc>
                <a:spcPct val="150000"/>
              </a:lnSpc>
            </a:pPr>
            <a:r>
              <a:rPr lang="en-US" dirty="0"/>
              <a:t>Cost considerations</a:t>
            </a:r>
          </a:p>
        </p:txBody>
      </p:sp>
    </p:spTree>
    <p:extLst>
      <p:ext uri="{BB962C8B-B14F-4D97-AF65-F5344CB8AC3E}">
        <p14:creationId xmlns:p14="http://schemas.microsoft.com/office/powerpoint/2010/main" val="163576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31B92-F242-0B4F-BA1F-A2FCE3F5DCEF}"/>
              </a:ext>
            </a:extLst>
          </p:cNvPr>
          <p:cNvSpPr>
            <a:spLocks noGrp="1"/>
          </p:cNvSpPr>
          <p:nvPr>
            <p:ph type="title"/>
          </p:nvPr>
        </p:nvSpPr>
        <p:spPr/>
        <p:txBody>
          <a:bodyPr/>
          <a:lstStyle/>
          <a:p>
            <a:r>
              <a:rPr lang="en-US" dirty="0"/>
              <a:t>Overview (cont’d)</a:t>
            </a:r>
          </a:p>
        </p:txBody>
      </p:sp>
      <p:sp>
        <p:nvSpPr>
          <p:cNvPr id="3" name="Content Placeholder 2">
            <a:extLst>
              <a:ext uri="{FF2B5EF4-FFF2-40B4-BE49-F238E27FC236}">
                <a16:creationId xmlns:a16="http://schemas.microsoft.com/office/drawing/2014/main" id="{9EE6BB2E-EE74-0147-99F1-9870C3300FC2}"/>
              </a:ext>
            </a:extLst>
          </p:cNvPr>
          <p:cNvSpPr>
            <a:spLocks noGrp="1"/>
          </p:cNvSpPr>
          <p:nvPr>
            <p:ph idx="1"/>
          </p:nvPr>
        </p:nvSpPr>
        <p:spPr/>
        <p:txBody>
          <a:bodyPr/>
          <a:lstStyle/>
          <a:p>
            <a:pPr marL="0" indent="0">
              <a:buNone/>
            </a:pPr>
            <a:endParaRPr lang="en-US" dirty="0"/>
          </a:p>
          <a:p>
            <a:pPr marL="0" indent="0">
              <a:buNone/>
            </a:pPr>
            <a:r>
              <a:rPr lang="en-US" u="sng" dirty="0"/>
              <a:t>Afternoon</a:t>
            </a:r>
            <a:r>
              <a:rPr lang="en-US" dirty="0"/>
              <a:t>:</a:t>
            </a:r>
          </a:p>
          <a:p>
            <a:pPr marL="0" indent="0">
              <a:buNone/>
            </a:pPr>
            <a:endParaRPr lang="en-US" dirty="0"/>
          </a:p>
          <a:p>
            <a:pPr>
              <a:lnSpc>
                <a:spcPct val="150000"/>
              </a:lnSpc>
            </a:pPr>
            <a:r>
              <a:rPr lang="en-US" dirty="0"/>
              <a:t>Supports needed</a:t>
            </a:r>
          </a:p>
          <a:p>
            <a:pPr>
              <a:lnSpc>
                <a:spcPct val="150000"/>
              </a:lnSpc>
            </a:pPr>
            <a:r>
              <a:rPr lang="en-US" dirty="0"/>
              <a:t>Promising practices</a:t>
            </a:r>
          </a:p>
          <a:p>
            <a:pPr>
              <a:lnSpc>
                <a:spcPct val="150000"/>
              </a:lnSpc>
            </a:pPr>
            <a:r>
              <a:rPr lang="en-US" dirty="0"/>
              <a:t>National Housing Strategy</a:t>
            </a:r>
          </a:p>
          <a:p>
            <a:pPr>
              <a:lnSpc>
                <a:spcPct val="150000"/>
              </a:lnSpc>
            </a:pPr>
            <a:r>
              <a:rPr lang="en-US" dirty="0"/>
              <a:t>Last word (closing section)</a:t>
            </a:r>
          </a:p>
        </p:txBody>
      </p:sp>
    </p:spTree>
    <p:extLst>
      <p:ext uri="{BB962C8B-B14F-4D97-AF65-F5344CB8AC3E}">
        <p14:creationId xmlns:p14="http://schemas.microsoft.com/office/powerpoint/2010/main" val="391006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F226-C6B8-2F40-95EE-58D20450D285}"/>
              </a:ext>
            </a:extLst>
          </p:cNvPr>
          <p:cNvSpPr>
            <a:spLocks noGrp="1"/>
          </p:cNvSpPr>
          <p:nvPr>
            <p:ph type="title"/>
          </p:nvPr>
        </p:nvSpPr>
        <p:spPr/>
        <p:txBody>
          <a:bodyPr/>
          <a:lstStyle/>
          <a:p>
            <a:r>
              <a:rPr lang="en-US" dirty="0"/>
              <a:t>Overview (cont’d)</a:t>
            </a:r>
          </a:p>
        </p:txBody>
      </p:sp>
      <p:sp>
        <p:nvSpPr>
          <p:cNvPr id="3" name="Content Placeholder 2">
            <a:extLst>
              <a:ext uri="{FF2B5EF4-FFF2-40B4-BE49-F238E27FC236}">
                <a16:creationId xmlns:a16="http://schemas.microsoft.com/office/drawing/2014/main" id="{75F7536B-B196-EF4E-AD7E-99A219441D96}"/>
              </a:ext>
            </a:extLst>
          </p:cNvPr>
          <p:cNvSpPr>
            <a:spLocks noGrp="1"/>
          </p:cNvSpPr>
          <p:nvPr>
            <p:ph idx="1"/>
          </p:nvPr>
        </p:nvSpPr>
        <p:spPr/>
        <p:txBody>
          <a:bodyPr/>
          <a:lstStyle/>
          <a:p>
            <a:endParaRPr lang="en-US" dirty="0"/>
          </a:p>
          <a:p>
            <a:r>
              <a:rPr lang="en-US" dirty="0"/>
              <a:t>About me</a:t>
            </a:r>
          </a:p>
          <a:p>
            <a:endParaRPr lang="en-US" dirty="0"/>
          </a:p>
          <a:p>
            <a:r>
              <a:rPr lang="en-US" dirty="0"/>
              <a:t>Genesis of this course—thank you Julie McNamara, Mel </a:t>
            </a:r>
            <a:r>
              <a:rPr lang="en-US" dirty="0" err="1"/>
              <a:t>Willerth</a:t>
            </a:r>
            <a:r>
              <a:rPr lang="en-US" dirty="0"/>
              <a:t> and CHRA</a:t>
            </a:r>
          </a:p>
          <a:p>
            <a:endParaRPr lang="en-US" dirty="0"/>
          </a:p>
          <a:p>
            <a:r>
              <a:rPr lang="en-US" dirty="0"/>
              <a:t>Slide content is heavy (and good for reference)</a:t>
            </a:r>
          </a:p>
          <a:p>
            <a:pPr marL="0" indent="0">
              <a:buNone/>
            </a:pPr>
            <a:endParaRPr lang="en-US" dirty="0"/>
          </a:p>
          <a:p>
            <a:r>
              <a:rPr lang="en-US" dirty="0"/>
              <a:t>Please jump in with comments and questions</a:t>
            </a:r>
          </a:p>
          <a:p>
            <a:endParaRPr lang="en-US" dirty="0"/>
          </a:p>
        </p:txBody>
      </p:sp>
    </p:spTree>
    <p:extLst>
      <p:ext uri="{BB962C8B-B14F-4D97-AF65-F5344CB8AC3E}">
        <p14:creationId xmlns:p14="http://schemas.microsoft.com/office/powerpoint/2010/main" val="3708356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D390-3C4C-5A43-8AA3-D4ED63C74E2A}"/>
              </a:ext>
            </a:extLst>
          </p:cNvPr>
          <p:cNvSpPr>
            <a:spLocks noGrp="1"/>
          </p:cNvSpPr>
          <p:nvPr>
            <p:ph type="title"/>
          </p:nvPr>
        </p:nvSpPr>
        <p:spPr/>
        <p:txBody>
          <a:bodyPr/>
          <a:lstStyle/>
          <a:p>
            <a:r>
              <a:rPr lang="en-US" dirty="0"/>
              <a:t>Overview (cont’d)</a:t>
            </a:r>
          </a:p>
        </p:txBody>
      </p:sp>
      <p:sp>
        <p:nvSpPr>
          <p:cNvPr id="3" name="Content Placeholder 2">
            <a:extLst>
              <a:ext uri="{FF2B5EF4-FFF2-40B4-BE49-F238E27FC236}">
                <a16:creationId xmlns:a16="http://schemas.microsoft.com/office/drawing/2014/main" id="{05063FE2-A8E1-CA4D-9ECD-0EF3369DB2A9}"/>
              </a:ext>
            </a:extLst>
          </p:cNvPr>
          <p:cNvSpPr>
            <a:spLocks noGrp="1"/>
          </p:cNvSpPr>
          <p:nvPr>
            <p:ph idx="1"/>
          </p:nvPr>
        </p:nvSpPr>
        <p:spPr/>
        <p:txBody>
          <a:bodyPr/>
          <a:lstStyle/>
          <a:p>
            <a:endParaRPr lang="en-US" dirty="0"/>
          </a:p>
          <a:p>
            <a:r>
              <a:rPr lang="en-US" dirty="0"/>
              <a:t>Please feel free to email me after the course with any follow up questions (e.g., can you tell me more about X, or can you send me resources on Y, do you have references?).</a:t>
            </a:r>
          </a:p>
          <a:p>
            <a:endParaRPr lang="en-US" dirty="0"/>
          </a:p>
          <a:p>
            <a:r>
              <a:rPr lang="en-US" u="sng" dirty="0"/>
              <a:t>Email</a:t>
            </a:r>
            <a:r>
              <a:rPr lang="en-US" dirty="0"/>
              <a:t>: </a:t>
            </a:r>
            <a:r>
              <a:rPr lang="en-US" dirty="0">
                <a:hlinkClick r:id="rId2"/>
              </a:rPr>
              <a:t>falvo.nicholas@gmail.com</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8504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48190-FC67-804D-BF58-FEA9D6D55FA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0CF57AAA-12F5-3042-88D0-E2ED8718309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9468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NFC_THEME" id="{69B92CF1-4FD0-40FB-9609-F586933B280D}" vid="{7F2CDE7F-91B8-4DD2-B7BE-79D6084D8A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3925</TotalTime>
  <Words>189</Words>
  <Application>Microsoft Macintosh PowerPoint</Application>
  <PresentationFormat>On-screen Show (4:3)</PresentationFormat>
  <Paragraphs>44</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Helvetica</vt:lpstr>
      <vt:lpstr>Clarity</vt:lpstr>
      <vt:lpstr>   Overview</vt:lpstr>
      <vt:lpstr>Land acknowledgement</vt:lpstr>
      <vt:lpstr>Overview</vt:lpstr>
      <vt:lpstr>Overview (cont’d)</vt:lpstr>
      <vt:lpstr>Overview (cont’d)</vt:lpstr>
      <vt:lpstr>Overview (cont’d)</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Nick Falvo</dc:creator>
  <cp:keywords/>
  <dc:description/>
  <cp:lastModifiedBy>Nick Falvo</cp:lastModifiedBy>
  <cp:revision>118</cp:revision>
  <dcterms:created xsi:type="dcterms:W3CDTF">2019-08-19T21:05:27Z</dcterms:created>
  <dcterms:modified xsi:type="dcterms:W3CDTF">2025-03-24T16:16:29Z</dcterms:modified>
  <cp:category/>
</cp:coreProperties>
</file>