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1" r:id="rId2"/>
    <p:sldId id="269" r:id="rId3"/>
    <p:sldId id="278" r:id="rId4"/>
    <p:sldId id="273" r:id="rId5"/>
    <p:sldId id="275" r:id="rId6"/>
    <p:sldId id="279" r:id="rId7"/>
    <p:sldId id="276" r:id="rId8"/>
    <p:sldId id="277" r:id="rId9"/>
    <p:sldId id="280" r:id="rId10"/>
    <p:sldId id="258" r:id="rId11"/>
    <p:sldId id="260" r:id="rId12"/>
    <p:sldId id="292" r:id="rId13"/>
    <p:sldId id="293" r:id="rId14"/>
    <p:sldId id="294" r:id="rId15"/>
    <p:sldId id="295" r:id="rId16"/>
    <p:sldId id="261" r:id="rId17"/>
    <p:sldId id="282" r:id="rId18"/>
    <p:sldId id="26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63" r:id="rId27"/>
    <p:sldId id="264" r:id="rId28"/>
    <p:sldId id="265" r:id="rId29"/>
    <p:sldId id="257" r:id="rId30"/>
    <p:sldId id="259" r:id="rId31"/>
    <p:sldId id="266" r:id="rId32"/>
    <p:sldId id="267" r:id="rId33"/>
    <p:sldId id="290" r:id="rId34"/>
    <p:sldId id="268" r:id="rId35"/>
    <p:sldId id="271" r:id="rId36"/>
    <p:sldId id="274" r:id="rId37"/>
    <p:sldId id="272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203"/>
  </p:normalViewPr>
  <p:slideViewPr>
    <p:cSldViewPr>
      <p:cViewPr varScale="1">
        <p:scale>
          <a:sx n="78" d="100"/>
          <a:sy n="78" d="100"/>
        </p:scale>
        <p:origin x="240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94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32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sz="4000" dirty="0"/>
              <a:t>historical considerations and supportive housing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The intersection of housing and homelessness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CHRA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b="1">
                <a:ea typeface="+mn-ea"/>
                <a:cs typeface="+mn-cs"/>
              </a:rPr>
              <a:t>April 29, </a:t>
            </a:r>
            <a:r>
              <a:rPr lang="en-US" sz="1800" b="1" dirty="0">
                <a:ea typeface="+mn-ea"/>
                <a:cs typeface="+mn-cs"/>
              </a:rP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F4FC-8BA1-D67F-7B9D-E3CDCAB3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housing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CDC33-BB9D-60A8-9820-1BB3E7DCE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Historically, social housing policy in both Canada and the US not directed to people experiencing absolute homelessness.</a:t>
            </a:r>
          </a:p>
          <a:p>
            <a:endParaRPr lang="en-US" dirty="0"/>
          </a:p>
          <a:p>
            <a:r>
              <a:rPr lang="en-US" dirty="0"/>
              <a:t>It was more focused on the so-called ‘working poor,’ low-income households with children, persons with physical disabilities, and seniors.</a:t>
            </a:r>
          </a:p>
          <a:p>
            <a:endParaRPr lang="en-US" dirty="0"/>
          </a:p>
          <a:p>
            <a:r>
              <a:rPr lang="en-US" dirty="0"/>
              <a:t>Also middle income households (e.g., coop housing).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EBF6-D4F7-EB7E-BFF6-B2EC4BEB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</a:t>
            </a:r>
            <a:r>
              <a:rPr lang="en-US" dirty="0"/>
              <a:t>housing policy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2C8B-6FD6-7042-9440-C04D55B59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Also, tenants with disabilities.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22CAB-28C4-505A-9AD1-55C0884B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And then, the world started to change…</a:t>
            </a:r>
          </a:p>
        </p:txBody>
      </p:sp>
    </p:spTree>
    <p:extLst>
      <p:ext uri="{BB962C8B-B14F-4D97-AF65-F5344CB8AC3E}">
        <p14:creationId xmlns:p14="http://schemas.microsoft.com/office/powerpoint/2010/main" val="135794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27C4-6296-32E7-870E-9DFE1581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6D24-0E41-7646-97C2-404EE6C2D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The psychiatric survivor movement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2. Shift toward harm reduction (i.e. progressive drug policy)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Growing sophistication on how to effectively respond o homelessness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Much of this was happening in large cities.</a:t>
            </a:r>
          </a:p>
        </p:txBody>
      </p:sp>
    </p:spTree>
    <p:extLst>
      <p:ext uri="{BB962C8B-B14F-4D97-AF65-F5344CB8AC3E}">
        <p14:creationId xmlns:p14="http://schemas.microsoft.com/office/powerpoint/2010/main" val="371011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0200-FAD3-6FA4-261E-08E0395C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survivor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EB20-EF49-160A-DA8E-1B2BB362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Led by ex-mental health patients, many of whom had been forcibly hospitalized against their will.</a:t>
            </a:r>
          </a:p>
          <a:p>
            <a:endParaRPr lang="en-US" dirty="0"/>
          </a:p>
          <a:p>
            <a:r>
              <a:rPr lang="en-US" dirty="0"/>
              <a:t>Resistance towards psychiatry in general</a:t>
            </a:r>
          </a:p>
          <a:p>
            <a:endParaRPr lang="en-US" dirty="0"/>
          </a:p>
          <a:p>
            <a:r>
              <a:rPr lang="en-US" dirty="0"/>
              <a:t>According to Wikipedia, the movement “arose out of the civil rights movement of the late 1960s and early 1970s...”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Phoenix Rising magazine launches in Toronto in 1980.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6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B66F-56CF-8020-7F2C-E6290487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CAEF-C90D-A18D-26E5-EED0FFAED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Methadone treatment began in Ontario in the 1960s.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1984: The world’s first needle exchange program is launched in The Netherlands.</a:t>
            </a:r>
          </a:p>
          <a:p>
            <a:endParaRPr lang="en-US" dirty="0"/>
          </a:p>
          <a:p>
            <a:r>
              <a:rPr lang="en-US" dirty="0"/>
              <a:t>1986: The first legal, supervised injection sites open in Bern, Switzerland.</a:t>
            </a:r>
          </a:p>
          <a:p>
            <a:endParaRPr lang="en-US" dirty="0"/>
          </a:p>
          <a:p>
            <a:r>
              <a:rPr lang="en-US" dirty="0"/>
              <a:t>Needle exchange programs opened in Vancouver</a:t>
            </a:r>
            <a:r>
              <a:rPr lang="en-US"/>
              <a:t>, Toronto and Montreal in the late 1980s.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0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3669-A9EF-2788-AF00-1BB4E4FD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70EF-E804-BB30-57C3-C4737B88C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Ontario, “supportive housing” was introduced in the early 1980s as a late response to the deinstitutionalization of persons with mental health challenges.</a:t>
            </a:r>
          </a:p>
          <a:p>
            <a:endParaRPr lang="en-US" dirty="0"/>
          </a:p>
          <a:p>
            <a:r>
              <a:rPr lang="en-US" dirty="0"/>
              <a:t>Most of those units were for single adults without </a:t>
            </a:r>
            <a:r>
              <a:rPr lang="en-US" dirty="0" err="1"/>
              <a:t>dependants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Many of those tenants were experiencing absolute homelessness when they became supportive housing tenants.</a:t>
            </a:r>
          </a:p>
        </p:txBody>
      </p:sp>
    </p:spTree>
    <p:extLst>
      <p:ext uri="{BB962C8B-B14F-4D97-AF65-F5344CB8AC3E}">
        <p14:creationId xmlns:p14="http://schemas.microsoft.com/office/powerpoint/2010/main" val="3242824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795E-A14C-8D94-03B6-B36FD6F5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3E88-9C92-689C-44A4-4A86DF8F5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Usually single site (i.e., place based). That is, one dedicated building.</a:t>
            </a:r>
          </a:p>
          <a:p>
            <a:endParaRPr lang="en-US" dirty="0"/>
          </a:p>
          <a:p>
            <a:r>
              <a:rPr lang="en-US" dirty="0"/>
              <a:t>On-site staff support.</a:t>
            </a:r>
          </a:p>
        </p:txBody>
      </p:sp>
    </p:spTree>
    <p:extLst>
      <p:ext uri="{BB962C8B-B14F-4D97-AF65-F5344CB8AC3E}">
        <p14:creationId xmlns:p14="http://schemas.microsoft.com/office/powerpoint/2010/main" val="320948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5D58-8155-3B9E-3491-2F19276D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86638-2C21-C0BD-ED49-73670883E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Strong advocacy had much to do with the introduction of these units.</a:t>
            </a:r>
          </a:p>
          <a:p>
            <a:endParaRPr lang="en-US" dirty="0"/>
          </a:p>
          <a:p>
            <a:r>
              <a:rPr lang="en-US" dirty="0"/>
              <a:t>Much of the advocacy was led by the ex-mental health patient movement.</a:t>
            </a:r>
          </a:p>
          <a:p>
            <a:endParaRPr lang="en-US" dirty="0"/>
          </a:p>
          <a:p>
            <a:r>
              <a:rPr lang="en-US" dirty="0"/>
              <a:t>Innovative organizations in this respect included </a:t>
            </a:r>
            <a:r>
              <a:rPr lang="en-US" dirty="0" err="1"/>
              <a:t>Houselink</a:t>
            </a:r>
            <a:r>
              <a:rPr lang="en-US" dirty="0"/>
              <a:t> Community Homes and Homes First Society.</a:t>
            </a:r>
          </a:p>
        </p:txBody>
      </p:sp>
    </p:spTree>
    <p:extLst>
      <p:ext uri="{BB962C8B-B14F-4D97-AF65-F5344CB8AC3E}">
        <p14:creationId xmlns:p14="http://schemas.microsoft.com/office/powerpoint/2010/main" val="1558285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2C93-FE89-1794-5D63-0A72DF89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B8ABE-3839-A927-0481-E67BEF209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major supportive housing breakthrough in Ontario occurred in 1984 when Toronto’s Homes First Society opened its 90 Shuter Street complex, which was dedicated exclusively to homeless singles.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497B-BAD0-5921-E83B-AB366E03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CD0AE-65CE-718E-77B5-409FDA9FA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Family dinner calculus</a:t>
            </a:r>
          </a:p>
          <a:p>
            <a:endParaRPr lang="en-US" dirty="0"/>
          </a:p>
          <a:p>
            <a:r>
              <a:rPr lang="en-US" dirty="0"/>
              <a:t>Emergency of supportive housing</a:t>
            </a:r>
          </a:p>
        </p:txBody>
      </p:sp>
    </p:spTree>
    <p:extLst>
      <p:ext uri="{BB962C8B-B14F-4D97-AF65-F5344CB8AC3E}">
        <p14:creationId xmlns:p14="http://schemas.microsoft.com/office/powerpoint/2010/main" val="759376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3225C-6DCE-FE81-2B7F-2FBB2B43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2EE0-8473-2265-52D4-2E35C8C7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Another breakthrough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United Nations declared 1987 the International Year of Shelter for the Homeless; in recognition of this, an international conference was held that year in Ottawa.  Co-sponsored by the Canadian Association of Housing and Renewal Officials and the International Council on Social Welfare-Canada, it helped pave the way for an even greater focus on the plight of homeless singles in Ontario.</a:t>
            </a:r>
          </a:p>
        </p:txBody>
      </p:sp>
    </p:spTree>
    <p:extLst>
      <p:ext uri="{BB962C8B-B14F-4D97-AF65-F5344CB8AC3E}">
        <p14:creationId xmlns:p14="http://schemas.microsoft.com/office/powerpoint/2010/main" val="1614924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3F38-8CDF-820E-76FC-0FEE085C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B44F-C8E1-19DE-DFA3-CA066F37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Another breakthrough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In 1987, the Ontario government announced Project 3000, a program aiming to “produce 3,000 new rental housing units targeted for the homeless, assaulted women, the disabled and low-income single persons” (Jenness &amp; McCracken, 1994, p. A-1). </a:t>
            </a:r>
          </a:p>
        </p:txBody>
      </p:sp>
    </p:spTree>
    <p:extLst>
      <p:ext uri="{BB962C8B-B14F-4D97-AF65-F5344CB8AC3E}">
        <p14:creationId xmlns:p14="http://schemas.microsoft.com/office/powerpoint/2010/main" val="1121415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6EAB-10C7-14EE-C62D-EE0ED191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4FDB-57E8-B6F0-E5BF-23823D8E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Important innovations were also happening at the bureaucratic level in Ontario.  </a:t>
            </a:r>
          </a:p>
          <a:p>
            <a:endParaRPr lang="en-US" dirty="0"/>
          </a:p>
          <a:p>
            <a:r>
              <a:rPr lang="en-US" dirty="0"/>
              <a:t>Prior to the mid-1980s, it had been very challenging to secure provincial funding for housing support services for persons who lacked a formal psychiatric diagnosis. </a:t>
            </a:r>
          </a:p>
          <a:p>
            <a:endParaRPr lang="en-US" dirty="0"/>
          </a:p>
          <a:p>
            <a:r>
              <a:rPr lang="en-US" dirty="0"/>
              <a:t>Senior public servants and elected officials were persuaded to relax such criteria.</a:t>
            </a:r>
          </a:p>
        </p:txBody>
      </p:sp>
    </p:spTree>
    <p:extLst>
      <p:ext uri="{BB962C8B-B14F-4D97-AF65-F5344CB8AC3E}">
        <p14:creationId xmlns:p14="http://schemas.microsoft.com/office/powerpoint/2010/main" val="2760079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775F-8E6F-836A-6AA4-32B8052B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55AE-F0B6-E157-CCA4-F6881875B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1988, Options Bytown was incorporated in Ottawa.</a:t>
            </a:r>
          </a:p>
          <a:p>
            <a:endParaRPr lang="en-US" dirty="0"/>
          </a:p>
          <a:p>
            <a:r>
              <a:rPr lang="en-US" dirty="0"/>
              <a:t>Community advocates had been instrumental in starting Options Bytown in part because there was a considerable amount of visible homelessness in Ottawa’s </a:t>
            </a:r>
            <a:r>
              <a:rPr lang="en-US" dirty="0" err="1"/>
              <a:t>Byward</a:t>
            </a:r>
            <a:r>
              <a:rPr lang="en-US" dirty="0"/>
              <a:t> Market area; however, there was no permanent housing for this population in Ottawa’s downtown core at that time. </a:t>
            </a:r>
          </a:p>
        </p:txBody>
      </p:sp>
    </p:spTree>
    <p:extLst>
      <p:ext uri="{BB962C8B-B14F-4D97-AF65-F5344CB8AC3E}">
        <p14:creationId xmlns:p14="http://schemas.microsoft.com/office/powerpoint/2010/main" val="2530623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8A8A-A21A-53CA-2F4A-30A69A6D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B31B-1B76-B827-6F7A-1FD5543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Those who founded Options Bytown did so with the belief that persons experiencing homelessness in the Market should be able to access permanent, affordable housing downtown.</a:t>
            </a:r>
          </a:p>
          <a:p>
            <a:endParaRPr lang="en-US" dirty="0"/>
          </a:p>
          <a:p>
            <a:r>
              <a:rPr lang="en-US" dirty="0"/>
              <a:t>In 1989, its first building, located at 380 Cumberland Street, opened its doors. That complex was modeled after Toronto’s 90 Shuter Street complex and funded by Project 3000.</a:t>
            </a:r>
          </a:p>
        </p:txBody>
      </p:sp>
    </p:spTree>
    <p:extLst>
      <p:ext uri="{BB962C8B-B14F-4D97-AF65-F5344CB8AC3E}">
        <p14:creationId xmlns:p14="http://schemas.microsoft.com/office/powerpoint/2010/main" val="1616154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FF66-9DF7-5A7A-9D27-AB912AFD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268A-B98F-CAF2-D07D-87A87BBE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Other Ottawa-based programs that were funded by Project 3000 include three developments undertaken by Centretown Citizens Ottawa Corporation, one of which involved the redevelopment of St. Elijah’s Church to include a 20-room supportive housing building for Cornerstone.</a:t>
            </a:r>
          </a:p>
        </p:txBody>
      </p:sp>
    </p:spTree>
    <p:extLst>
      <p:ext uri="{BB962C8B-B14F-4D97-AF65-F5344CB8AC3E}">
        <p14:creationId xmlns:p14="http://schemas.microsoft.com/office/powerpoint/2010/main" val="3172213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A46C-D935-D8E2-F0A9-DC37B837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E8D08-4F3A-EECF-FFC2-14F0AEF62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1994, persons experiencing homelessness became designated as a priority target population for new vacancies in all non-profit housing units in Ontario.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A175-A7BF-64E3-56E6-CFCE9C87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sleepers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1DB13-34B5-4912-AEDD-5D4FC7C5F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Historically, rough sleepers were never a priority for permanent housing.</a:t>
            </a:r>
          </a:p>
          <a:p>
            <a:endParaRPr lang="en-US" dirty="0"/>
          </a:p>
          <a:p>
            <a:r>
              <a:rPr lang="en-CA" dirty="0"/>
              <a:t>One reason was the logistics—tough to connect with a rough sleeper, complete an application, and then locate the person months or years after a unit becomes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39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8680-56EC-DB38-83D1-A1E25508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sleepers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72C1-C86F-79FD-7277-D5B67072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the 1990s, there were small-scale, grassroots efforts/programs trying to help rough sleepers get into permanent housing.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46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EACD-18F8-F5EA-B82B-19DE7B12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C3EFC-0FE0-131B-A747-8EE17209A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Historically in Canada, a person who was homeless had to demonstrate that they were ready to be a responsible tenant before being given opportunity to receive it.</a:t>
            </a:r>
          </a:p>
          <a:p>
            <a:endParaRPr lang="en-US" dirty="0"/>
          </a:p>
          <a:p>
            <a:r>
              <a:rPr lang="en-US" dirty="0"/>
              <a:t>Abstinence</a:t>
            </a:r>
          </a:p>
          <a:p>
            <a:endParaRPr lang="en-US" dirty="0"/>
          </a:p>
          <a:p>
            <a:r>
              <a:rPr lang="en-US" dirty="0"/>
              <a:t>Compliance with physicians</a:t>
            </a:r>
          </a:p>
          <a:p>
            <a:endParaRPr lang="en-US" dirty="0"/>
          </a:p>
          <a:p>
            <a:r>
              <a:rPr lang="en-US" dirty="0"/>
              <a:t>Ultimately: “housing ready”</a:t>
            </a:r>
          </a:p>
        </p:txBody>
      </p:sp>
    </p:spTree>
    <p:extLst>
      <p:ext uri="{BB962C8B-B14F-4D97-AF65-F5344CB8AC3E}">
        <p14:creationId xmlns:p14="http://schemas.microsoft.com/office/powerpoint/2010/main" val="270676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12CD-C11D-3D79-FD6F-F2E20667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talk about family dinners…</a:t>
            </a:r>
          </a:p>
        </p:txBody>
      </p:sp>
      <p:pic>
        <p:nvPicPr>
          <p:cNvPr id="1026" name="Picture 2" descr="5 to Find: Memorable Thanksgiving meals at the movies">
            <a:extLst>
              <a:ext uri="{FF2B5EF4-FFF2-40B4-BE49-F238E27FC236}">
                <a16:creationId xmlns:a16="http://schemas.microsoft.com/office/drawing/2014/main" id="{E05115EC-EEB5-E849-36BA-7EF63D2369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1613694"/>
            <a:ext cx="77851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50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CA19F-C0E3-D167-9175-276768DC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first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A401-DB17-0AC7-3EFD-821BC610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Onerous</a:t>
            </a:r>
          </a:p>
          <a:p>
            <a:endParaRPr lang="en-US" dirty="0"/>
          </a:p>
          <a:p>
            <a:r>
              <a:rPr lang="en-US" dirty="0"/>
              <a:t>Not realistic</a:t>
            </a:r>
          </a:p>
          <a:p>
            <a:endParaRPr lang="en-US" dirty="0"/>
          </a:p>
          <a:p>
            <a:r>
              <a:rPr lang="en-US" dirty="0"/>
              <a:t>Not necessarily a good litmus test for housing.</a:t>
            </a:r>
          </a:p>
        </p:txBody>
      </p:sp>
    </p:spTree>
    <p:extLst>
      <p:ext uri="{BB962C8B-B14F-4D97-AF65-F5344CB8AC3E}">
        <p14:creationId xmlns:p14="http://schemas.microsoft.com/office/powerpoint/2010/main" val="1928581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0BFF-7831-F0D9-C5E4-2E9DB479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first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95DA-C1FB-68E0-B747-7CD6BF4EE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Even during the 1980s and 1990s, many supportive housing organizations did not closely adhere to the ‘treatment first’ approach.</a:t>
            </a:r>
          </a:p>
          <a:p>
            <a:endParaRPr lang="en-US" dirty="0"/>
          </a:p>
          <a:p>
            <a:r>
              <a:rPr lang="en-US" dirty="0"/>
              <a:t>Neither </a:t>
            </a:r>
            <a:r>
              <a:rPr lang="en-US" dirty="0" err="1"/>
              <a:t>Houselink</a:t>
            </a:r>
            <a:r>
              <a:rPr lang="en-US" dirty="0"/>
              <a:t> Community Homes nor Mainstay Housing insisted on medication compliance for tenants who had serious mental health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7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460C-3F81-5094-9C06-AF0AF6C2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first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AD0CC-9133-E185-9D5C-574DDD2A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Nor did </a:t>
            </a:r>
            <a:r>
              <a:rPr lang="en-US" dirty="0" err="1"/>
              <a:t>Houselink</a:t>
            </a:r>
            <a:r>
              <a:rPr lang="en-US" dirty="0"/>
              <a:t> or Mainstay require that a tenant with substance use challenges complete an abstinence-based treatment program before receiving the keys to a housing unit.</a:t>
            </a:r>
          </a:p>
          <a:p>
            <a:endParaRPr lang="en-US" dirty="0"/>
          </a:p>
          <a:p>
            <a:r>
              <a:rPr lang="en-US" dirty="0"/>
              <a:t>The harm reduction approach, which does not require abstinence, was commonly followed in supportive housing in Toronto throughout the 1980s and 1990s.</a:t>
            </a:r>
          </a:p>
        </p:txBody>
      </p:sp>
    </p:spTree>
    <p:extLst>
      <p:ext uri="{BB962C8B-B14F-4D97-AF65-F5344CB8AC3E}">
        <p14:creationId xmlns:p14="http://schemas.microsoft.com/office/powerpoint/2010/main" val="1749032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EECE-A398-DC92-2044-44761BF5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first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E4A4-7798-FB50-8360-7FFF8031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From the outset, tenants at Options Bytown with mental health challenges were not required to accept treatment from a psychiatrist; and tenants who had ‘substance use’ challenges were not required to accept addictions treatment.</a:t>
            </a:r>
          </a:p>
          <a:p>
            <a:endParaRPr lang="en-US" dirty="0"/>
          </a:p>
          <a:p>
            <a:r>
              <a:rPr lang="en-US" dirty="0"/>
              <a:t>In fact, there were no actual ‘housing readiness’ preconditions for housing. Following the 90 Shuter Street model, outreach workers recruited tenants directly from both emergency shelters and the streets.</a:t>
            </a:r>
          </a:p>
        </p:txBody>
      </p:sp>
    </p:spTree>
    <p:extLst>
      <p:ext uri="{BB962C8B-B14F-4D97-AF65-F5344CB8AC3E}">
        <p14:creationId xmlns:p14="http://schemas.microsoft.com/office/powerpoint/2010/main" val="1070802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73EBB-4ECA-957F-6A7F-CC4F94B6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in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D4F8-0087-023F-6F03-F820946F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homelessness became a pressing public policy issue in Ontario in the 1980s and 1990s, permanent housing that was accessible to persons experiencing homelessness was becoming more common.</a:t>
            </a:r>
          </a:p>
          <a:p>
            <a:endParaRPr lang="en-US" dirty="0"/>
          </a:p>
          <a:p>
            <a:r>
              <a:rPr lang="en-US" dirty="0"/>
              <a:t>By the early 2000s, several thousand persons per year were being moved from Toronto’s emergency shelters into permanent housing through very intentional programming.</a:t>
            </a:r>
          </a:p>
          <a:p>
            <a:endParaRPr lang="en-US" dirty="0"/>
          </a:p>
          <a:p>
            <a:r>
              <a:rPr lang="en-US" dirty="0"/>
              <a:t>Once housed, wrapround support was often provided.</a:t>
            </a:r>
          </a:p>
        </p:txBody>
      </p:sp>
    </p:spTree>
    <p:extLst>
      <p:ext uri="{BB962C8B-B14F-4D97-AF65-F5344CB8AC3E}">
        <p14:creationId xmlns:p14="http://schemas.microsoft.com/office/powerpoint/2010/main" val="32077664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4594-2FFA-48DD-803D-E3367E5C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pic>
        <p:nvPicPr>
          <p:cNvPr id="4" name="Content Placeholder 3" descr="A white cover with blue text&#10;&#10;Description automatically generated">
            <a:extLst>
              <a:ext uri="{FF2B5EF4-FFF2-40B4-BE49-F238E27FC236}">
                <a16:creationId xmlns:a16="http://schemas.microsoft.com/office/drawing/2014/main" id="{6DD76CF4-4957-08B1-5945-FABF73AFE8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1632744"/>
            <a:ext cx="46990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82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EA57-0710-AC7F-4F7E-882307AA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AAFF9-6B58-459B-D2E1-BB6B8EE4F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Well-publicized homeless deaths</a:t>
            </a:r>
          </a:p>
          <a:p>
            <a:endParaRPr lang="en-US" dirty="0"/>
          </a:p>
          <a:p>
            <a:r>
              <a:rPr lang="en-US" dirty="0"/>
              <a:t>Ann Golden Task Force Report (Toronto, late 1990s)</a:t>
            </a:r>
          </a:p>
          <a:p>
            <a:endParaRPr lang="en-US" dirty="0"/>
          </a:p>
          <a:p>
            <a:r>
              <a:rPr lang="en-US" dirty="0"/>
              <a:t>Jack Layton and FCM</a:t>
            </a:r>
          </a:p>
          <a:p>
            <a:endParaRPr lang="en-US" dirty="0"/>
          </a:p>
          <a:p>
            <a:r>
              <a:rPr lang="en-US" dirty="0"/>
              <a:t>Various advocacy groups (TDRC, FRAPRU, etc.)</a:t>
            </a:r>
          </a:p>
        </p:txBody>
      </p:sp>
    </p:spTree>
    <p:extLst>
      <p:ext uri="{BB962C8B-B14F-4D97-AF65-F5344CB8AC3E}">
        <p14:creationId xmlns:p14="http://schemas.microsoft.com/office/powerpoint/2010/main" val="907322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C5B0-7C46-B508-6995-3A7DEE39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</a:t>
            </a:r>
            <a:r>
              <a:rPr lang="en-US"/>
              <a:t>on your mind?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CE531-BB9F-0796-C1E4-4C4142FF7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7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4CC1-BF3E-9806-4A6B-E240B7E1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do some ‘family dinner’ calculus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D6AAA-1861-7F9E-1680-3951611FB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Imagine you’re having a meal with your extended family on a long weekend.</a:t>
            </a:r>
          </a:p>
          <a:p>
            <a:endParaRPr lang="en-US" dirty="0"/>
          </a:p>
          <a:p>
            <a:r>
              <a:rPr lang="en-US" u="sng" dirty="0"/>
              <a:t>You ask guests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Who, among the following household groups, are more vulnerable and in need of housing support?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2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BE6D-1FD1-D93B-F716-862F827B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dinner calculus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764F-3B43-375E-CC65-EC933D1D3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frail elderly woman who is partially deaf and legally blind</a:t>
            </a:r>
          </a:p>
          <a:p>
            <a:endParaRPr lang="en-US" dirty="0"/>
          </a:p>
          <a:p>
            <a:r>
              <a:rPr lang="en-US" dirty="0"/>
              <a:t>A single mom with 3 young children, one of whom is special needs</a:t>
            </a:r>
          </a:p>
          <a:p>
            <a:endParaRPr lang="en-US" dirty="0"/>
          </a:p>
          <a:p>
            <a:r>
              <a:rPr lang="en-US" dirty="0"/>
              <a:t>A 25-year-old person in a wheelchair and </a:t>
            </a:r>
            <a:r>
              <a:rPr lang="en-US"/>
              <a:t>has epilepsy</a:t>
            </a:r>
            <a:endParaRPr lang="en-US" dirty="0"/>
          </a:p>
          <a:p>
            <a:endParaRPr lang="en-US" dirty="0"/>
          </a:p>
          <a:p>
            <a:r>
              <a:rPr lang="en-US" dirty="0"/>
              <a:t>A single adult experiencing homelessness who may or may not be ‘medication compliant’ and who may or may not have substance use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8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F645-F9EC-04B4-A0A3-71A732D7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dinner calculus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3E467-A810-E939-0FDE-7E6E4EAAB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And imagine there’s a smart public policy wonk at the table who’s quite open minded.</a:t>
            </a:r>
          </a:p>
          <a:p>
            <a:endParaRPr lang="en-US" dirty="0"/>
          </a:p>
          <a:p>
            <a:r>
              <a:rPr lang="en-US" u="sng" dirty="0"/>
              <a:t>And imagine you ask that person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“Which of those household types would likely hang on to that housing the longest and really thrive?”</a:t>
            </a:r>
          </a:p>
        </p:txBody>
      </p:sp>
    </p:spTree>
    <p:extLst>
      <p:ext uri="{BB962C8B-B14F-4D97-AF65-F5344CB8AC3E}">
        <p14:creationId xmlns:p14="http://schemas.microsoft.com/office/powerpoint/2010/main" val="267525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BFAD-44FD-3DC7-2FAB-970E8FE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dinner calculus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E5EA0-01EE-420E-16C1-93301598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Now think about the reaction you’d get from everyone.</a:t>
            </a:r>
          </a:p>
          <a:p>
            <a:endParaRPr lang="en-US" dirty="0"/>
          </a:p>
          <a:p>
            <a:r>
              <a:rPr lang="en-US" dirty="0"/>
              <a:t>And now think about those same attitudes manifesting themselves among voters (in both urban and rural settings), elected officials (on both urban and rural settings) and senior public servants.</a:t>
            </a:r>
          </a:p>
          <a:p>
            <a:endParaRPr lang="en-US" dirty="0"/>
          </a:p>
          <a:p>
            <a:r>
              <a:rPr lang="en-US" dirty="0"/>
              <a:t>And let that thought sit </a:t>
            </a:r>
            <a:r>
              <a:rPr lang="en-US"/>
              <a:t>with you for </a:t>
            </a:r>
            <a:r>
              <a:rPr lang="en-US" dirty="0"/>
              <a:t>a minute as we consider the history of social housing in Canada…</a:t>
            </a:r>
          </a:p>
        </p:txBody>
      </p:sp>
    </p:spTree>
    <p:extLst>
      <p:ext uri="{BB962C8B-B14F-4D97-AF65-F5344CB8AC3E}">
        <p14:creationId xmlns:p14="http://schemas.microsoft.com/office/powerpoint/2010/main" val="400897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A56D-623A-0A18-AEBC-65046453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Spoiler 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0B701-D36C-EB13-C8D8-8B6691CAD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our prejudices likely resulted in less attention being placed on the need for affordable housing for persons experiencing absolute homelessness in Canada.</a:t>
            </a:r>
          </a:p>
          <a:p>
            <a:endParaRPr lang="en-US" dirty="0"/>
          </a:p>
          <a:p>
            <a:r>
              <a:rPr lang="en-US" dirty="0"/>
              <a:t>But eventually, greater awareness—driven by homeless deaths, advocacy, policy innovation and research—led to a course correction of sorts.</a:t>
            </a:r>
          </a:p>
          <a:p>
            <a:endParaRPr lang="en-US" dirty="0"/>
          </a:p>
          <a:p>
            <a:r>
              <a:rPr lang="en-US" dirty="0"/>
              <a:t>Over time, persons experiencing homelessness became a greater focus of affordable housing policy in Canada.</a:t>
            </a:r>
          </a:p>
        </p:txBody>
      </p:sp>
    </p:spTree>
    <p:extLst>
      <p:ext uri="{BB962C8B-B14F-4D97-AF65-F5344CB8AC3E}">
        <p14:creationId xmlns:p14="http://schemas.microsoft.com/office/powerpoint/2010/main" val="287711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75F5F-8078-64CA-7F8B-99BAA3C46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Let’s walk through some history…</a:t>
            </a:r>
          </a:p>
        </p:txBody>
      </p:sp>
    </p:spTree>
    <p:extLst>
      <p:ext uri="{BB962C8B-B14F-4D97-AF65-F5344CB8AC3E}">
        <p14:creationId xmlns:p14="http://schemas.microsoft.com/office/powerpoint/2010/main" val="2310762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vo  Last word   Homelessness 101   20apr2020" id="{23658605-9A39-4B46-AD81-A985FFF8E94B}" vid="{B3CB4880-B647-724C-AF8A-6942028B02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</TotalTime>
  <Words>1550</Words>
  <Application>Microsoft Macintosh PowerPoint</Application>
  <PresentationFormat>On-screen Show (4:3)</PresentationFormat>
  <Paragraphs>201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Clarity</vt:lpstr>
      <vt:lpstr>   historical considerations and supportive housing</vt:lpstr>
      <vt:lpstr>Overview</vt:lpstr>
      <vt:lpstr>Let’s talk about family dinners…</vt:lpstr>
      <vt:lpstr>Let’s do some ‘family dinner’ calculus</vt:lpstr>
      <vt:lpstr>Family dinner calculus (cont’d)</vt:lpstr>
      <vt:lpstr>Family dinner calculus (cont’d)</vt:lpstr>
      <vt:lpstr>Family dinner calculus (cont’d)</vt:lpstr>
      <vt:lpstr>Spoiler alert</vt:lpstr>
      <vt:lpstr>PowerPoint Presentation</vt:lpstr>
      <vt:lpstr>Social housing policy</vt:lpstr>
      <vt:lpstr>Social housing policy (cont’d)</vt:lpstr>
      <vt:lpstr>PowerPoint Presentation</vt:lpstr>
      <vt:lpstr>Three key developments</vt:lpstr>
      <vt:lpstr>Psychiatric survivor movement</vt:lpstr>
      <vt:lpstr>Harm reduction</vt:lpstr>
      <vt:lpstr>Supportive housing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Supportive housing (cont’d)</vt:lpstr>
      <vt:lpstr>Rough sleepers</vt:lpstr>
      <vt:lpstr>Rough sleepers (cont’d)</vt:lpstr>
      <vt:lpstr>Treatment first</vt:lpstr>
      <vt:lpstr>Treatment first (cont’d)</vt:lpstr>
      <vt:lpstr>Treatment first (cont’d)</vt:lpstr>
      <vt:lpstr>Treatment first (cont’d)</vt:lpstr>
      <vt:lpstr>Treatment first (cont’d)</vt:lpstr>
      <vt:lpstr>Shift in approach</vt:lpstr>
      <vt:lpstr>Further reading</vt:lpstr>
      <vt:lpstr>Public attention</vt:lpstr>
      <vt:lpstr>What’s on your mind?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Nick Falvo</dc:creator>
  <cp:keywords/>
  <dc:description/>
  <cp:lastModifiedBy>Nick Falvo</cp:lastModifiedBy>
  <cp:revision>19</cp:revision>
  <dcterms:created xsi:type="dcterms:W3CDTF">2024-12-06T16:39:45Z</dcterms:created>
  <dcterms:modified xsi:type="dcterms:W3CDTF">2025-03-24T16:30:03Z</dcterms:modified>
  <cp:category/>
</cp:coreProperties>
</file>