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91" r:id="rId2"/>
    <p:sldId id="373" r:id="rId3"/>
    <p:sldId id="321" r:id="rId4"/>
    <p:sldId id="322" r:id="rId5"/>
    <p:sldId id="324" r:id="rId6"/>
    <p:sldId id="325" r:id="rId7"/>
    <p:sldId id="323" r:id="rId8"/>
    <p:sldId id="361" r:id="rId9"/>
    <p:sldId id="318" r:id="rId10"/>
    <p:sldId id="319" r:id="rId11"/>
    <p:sldId id="320" r:id="rId12"/>
    <p:sldId id="328" r:id="rId13"/>
    <p:sldId id="330" r:id="rId14"/>
    <p:sldId id="331" r:id="rId15"/>
    <p:sldId id="335" r:id="rId16"/>
    <p:sldId id="332" r:id="rId17"/>
    <p:sldId id="333" r:id="rId18"/>
    <p:sldId id="334" r:id="rId19"/>
    <p:sldId id="272" r:id="rId20"/>
    <p:sldId id="374" r:id="rId21"/>
    <p:sldId id="375" r:id="rId22"/>
    <p:sldId id="377" r:id="rId23"/>
    <p:sldId id="376" r:id="rId24"/>
    <p:sldId id="378" r:id="rId25"/>
    <p:sldId id="379" r:id="rId26"/>
    <p:sldId id="380" r:id="rId27"/>
    <p:sldId id="381" r:id="rId28"/>
    <p:sldId id="388" r:id="rId29"/>
    <p:sldId id="389" r:id="rId30"/>
    <p:sldId id="382" r:id="rId31"/>
    <p:sldId id="383" r:id="rId32"/>
    <p:sldId id="384" r:id="rId33"/>
    <p:sldId id="386" r:id="rId34"/>
    <p:sldId id="385" r:id="rId35"/>
    <p:sldId id="387" r:id="rId36"/>
    <p:sldId id="390" r:id="rId37"/>
    <p:sldId id="391"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203"/>
  </p:normalViewPr>
  <p:slideViewPr>
    <p:cSldViewPr>
      <p:cViewPr varScale="1">
        <p:scale>
          <a:sx n="78" d="100"/>
          <a:sy n="78" d="100"/>
        </p:scale>
        <p:origin x="2408" y="4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317D5D-073B-E341-9DF4-93C6145262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0AF0124-970C-724E-8C4B-A37744369FD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B6DFABC-9905-AC40-BB4C-6559B1C2CD7E}" type="datetimeFigureOut">
              <a:rPr lang="en-US" altLang="en-US"/>
              <a:pPr>
                <a:defRPr/>
              </a:pPr>
              <a:t>3/24/25</a:t>
            </a:fld>
            <a:endParaRPr lang="en-US" altLang="en-US"/>
          </a:p>
        </p:txBody>
      </p:sp>
      <p:sp>
        <p:nvSpPr>
          <p:cNvPr id="4" name="Slide Image Placeholder 3">
            <a:extLst>
              <a:ext uri="{FF2B5EF4-FFF2-40B4-BE49-F238E27FC236}">
                <a16:creationId xmlns:a16="http://schemas.microsoft.com/office/drawing/2014/main" id="{69B86C09-A027-274C-B860-6BE9B010D34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F38831-0054-3447-B24B-6CA99BA5B31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605E688-295B-B241-AF66-59181D3AFE6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D062CD3-000D-DB43-8C25-6CA89D20C79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C3A386A-7FE6-C444-9422-05F76F224545}" type="slidenum">
              <a:rPr lang="en-US" altLang="en-US"/>
              <a:pPr>
                <a:defRPr/>
              </a:pPr>
              <a:t>‹#›</a:t>
            </a:fld>
            <a:endParaRPr lang="en-US" altLang="en-US"/>
          </a:p>
        </p:txBody>
      </p:sp>
    </p:spTree>
    <p:extLst>
      <p:ext uri="{BB962C8B-B14F-4D97-AF65-F5344CB8AC3E}">
        <p14:creationId xmlns:p14="http://schemas.microsoft.com/office/powerpoint/2010/main" val="197833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a:t>
            </a:fld>
            <a:endParaRPr lang="en-US" altLang="en-US"/>
          </a:p>
        </p:txBody>
      </p:sp>
    </p:spTree>
    <p:extLst>
      <p:ext uri="{BB962C8B-B14F-4D97-AF65-F5344CB8AC3E}">
        <p14:creationId xmlns:p14="http://schemas.microsoft.com/office/powerpoint/2010/main" val="334694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has been taken from Chapter 4 of Tsemberis, 2015.</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32</a:t>
            </a:fld>
            <a:endParaRPr lang="en-US" altLang="en-US"/>
          </a:p>
        </p:txBody>
      </p:sp>
    </p:spTree>
    <p:extLst>
      <p:ext uri="{BB962C8B-B14F-4D97-AF65-F5344CB8AC3E}">
        <p14:creationId xmlns:p14="http://schemas.microsoft.com/office/powerpoint/2010/main" val="211242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material has been taken from Chapters 4 -6 of Tsemberis, 2015.</a:t>
            </a: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33</a:t>
            </a:fld>
            <a:endParaRPr lang="en-US" altLang="en-US"/>
          </a:p>
        </p:txBody>
      </p:sp>
    </p:spTree>
    <p:extLst>
      <p:ext uri="{BB962C8B-B14F-4D97-AF65-F5344CB8AC3E}">
        <p14:creationId xmlns:p14="http://schemas.microsoft.com/office/powerpoint/2010/main" val="229108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Notes</a:t>
            </a:r>
            <a:r>
              <a:rPr lang="en-US" dirty="0"/>
              <a:t>: An overview of the tenant survey work can be found here: https://</a:t>
            </a:r>
            <a:r>
              <a:rPr lang="en-US" dirty="0" err="1"/>
              <a:t>pubmed.ncbi.nlm.nih.gov</a:t>
            </a:r>
            <a:r>
              <a:rPr lang="en-US" dirty="0"/>
              <a:t>/28160182/  And the </a:t>
            </a:r>
            <a:r>
              <a:rPr lang="en-US" dirty="0" err="1"/>
              <a:t>Aubry</a:t>
            </a:r>
            <a:r>
              <a:rPr lang="en-US" dirty="0"/>
              <a:t> et al. (2017) research is Chapter 3 of this book: https://</a:t>
            </a:r>
            <a:r>
              <a:rPr lang="en-US" dirty="0" err="1"/>
              <a:t>calgaryhomeless.com</a:t>
            </a:r>
            <a:r>
              <a:rPr lang="en-US" dirty="0"/>
              <a:t>/content/uploads/Falvo-Review-of-Sylvestre-et-al-27nov2018.pdf. And </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15</a:t>
            </a:fld>
            <a:endParaRPr lang="en-US" altLang="en-US"/>
          </a:p>
        </p:txBody>
      </p:sp>
    </p:spTree>
    <p:extLst>
      <p:ext uri="{BB962C8B-B14F-4D97-AF65-F5344CB8AC3E}">
        <p14:creationId xmlns:p14="http://schemas.microsoft.com/office/powerpoint/2010/main" val="293473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Quoted material is taken from page 12.</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23</a:t>
            </a:fld>
            <a:endParaRPr lang="en-US" altLang="en-US"/>
          </a:p>
        </p:txBody>
      </p:sp>
    </p:spTree>
    <p:extLst>
      <p:ext uri="{BB962C8B-B14F-4D97-AF65-F5344CB8AC3E}">
        <p14:creationId xmlns:p14="http://schemas.microsoft.com/office/powerpoint/2010/main" val="170716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is taken from pp. 30-31 of Tsemberis 2015.</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24</a:t>
            </a:fld>
            <a:endParaRPr lang="en-US" altLang="en-US"/>
          </a:p>
        </p:txBody>
      </p:sp>
    </p:spTree>
    <p:extLst>
      <p:ext uri="{BB962C8B-B14F-4D97-AF65-F5344CB8AC3E}">
        <p14:creationId xmlns:p14="http://schemas.microsoft.com/office/powerpoint/2010/main" val="262015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is taken from Chapter 3.</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27</a:t>
            </a:fld>
            <a:endParaRPr lang="en-US" altLang="en-US"/>
          </a:p>
        </p:txBody>
      </p:sp>
    </p:spTree>
    <p:extLst>
      <p:ext uri="{BB962C8B-B14F-4D97-AF65-F5344CB8AC3E}">
        <p14:creationId xmlns:p14="http://schemas.microsoft.com/office/powerpoint/2010/main" val="396934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content has been taken from Appendix C-5 of Tsemberis 2015.</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28</a:t>
            </a:fld>
            <a:endParaRPr lang="en-US" altLang="en-US"/>
          </a:p>
        </p:txBody>
      </p:sp>
    </p:spTree>
    <p:extLst>
      <p:ext uri="{BB962C8B-B14F-4D97-AF65-F5344CB8AC3E}">
        <p14:creationId xmlns:p14="http://schemas.microsoft.com/office/powerpoint/2010/main" val="73265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E4389-9FB3-4F22-3BBA-ECBCBAB95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15B52-A99A-9A39-7806-4BEA18CD6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6ECC96-5CAB-04BC-D631-5A66A3C829BD}"/>
              </a:ext>
            </a:extLst>
          </p:cNvPr>
          <p:cNvSpPr>
            <a:spLocks noGrp="1"/>
          </p:cNvSpPr>
          <p:nvPr>
            <p:ph type="body" idx="1"/>
          </p:nvPr>
        </p:nvSpPr>
        <p:spPr/>
        <p:txBody>
          <a:bodyPr/>
          <a:lstStyle/>
          <a:p>
            <a:r>
              <a:rPr lang="en-US" dirty="0"/>
              <a:t>This content has been taken from Appendix C-5 of Tsemberis 2015.</a:t>
            </a:r>
          </a:p>
        </p:txBody>
      </p:sp>
      <p:sp>
        <p:nvSpPr>
          <p:cNvPr id="4" name="Slide Number Placeholder 3">
            <a:extLst>
              <a:ext uri="{FF2B5EF4-FFF2-40B4-BE49-F238E27FC236}">
                <a16:creationId xmlns:a16="http://schemas.microsoft.com/office/drawing/2014/main" id="{6C3E7C2F-0348-59B5-81B9-7FC85AD67C6A}"/>
              </a:ext>
            </a:extLst>
          </p:cNvPr>
          <p:cNvSpPr>
            <a:spLocks noGrp="1"/>
          </p:cNvSpPr>
          <p:nvPr>
            <p:ph type="sldNum" sz="quarter" idx="5"/>
          </p:nvPr>
        </p:nvSpPr>
        <p:spPr/>
        <p:txBody>
          <a:bodyPr/>
          <a:lstStyle/>
          <a:p>
            <a:pPr>
              <a:defRPr/>
            </a:pPr>
            <a:fld id="{CC3A386A-7FE6-C444-9422-05F76F224545}" type="slidenum">
              <a:rPr lang="en-US" altLang="en-US" smtClean="0"/>
              <a:pPr>
                <a:defRPr/>
              </a:pPr>
              <a:t>29</a:t>
            </a:fld>
            <a:endParaRPr lang="en-US" altLang="en-US"/>
          </a:p>
        </p:txBody>
      </p:sp>
    </p:spTree>
    <p:extLst>
      <p:ext uri="{BB962C8B-B14F-4D97-AF65-F5344CB8AC3E}">
        <p14:creationId xmlns:p14="http://schemas.microsoft.com/office/powerpoint/2010/main" val="3877850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is taken from Chapter 3</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30</a:t>
            </a:fld>
            <a:endParaRPr lang="en-US" altLang="en-US"/>
          </a:p>
        </p:txBody>
      </p:sp>
    </p:spTree>
    <p:extLst>
      <p:ext uri="{BB962C8B-B14F-4D97-AF65-F5344CB8AC3E}">
        <p14:creationId xmlns:p14="http://schemas.microsoft.com/office/powerpoint/2010/main" val="50533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is taken from Chapter 3</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31</a:t>
            </a:fld>
            <a:endParaRPr lang="en-US" altLang="en-US"/>
          </a:p>
        </p:txBody>
      </p:sp>
    </p:spTree>
    <p:extLst>
      <p:ext uri="{BB962C8B-B14F-4D97-AF65-F5344CB8AC3E}">
        <p14:creationId xmlns:p14="http://schemas.microsoft.com/office/powerpoint/2010/main" val="1615707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AB02DD-9804-2647-BC01-65D649C6FC43}"/>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864819C-AFCA-CB42-927B-70653AC19922}"/>
              </a:ext>
            </a:extLst>
          </p:cNvPr>
          <p:cNvSpPr>
            <a:spLocks noGrp="1"/>
          </p:cNvSpPr>
          <p:nvPr>
            <p:ph type="dt" sz="half" idx="10"/>
          </p:nvPr>
        </p:nvSpPr>
        <p:spPr/>
        <p:txBody>
          <a:bodyPr/>
          <a:lstStyle>
            <a:lvl1pPr>
              <a:defRPr smtClean="0"/>
            </a:lvl1pPr>
          </a:lstStyle>
          <a:p>
            <a:pPr>
              <a:defRPr/>
            </a:pPr>
            <a:fld id="{2F4B1B71-3FE1-8342-9139-E32FBE6FDF63}" type="datetimeFigureOut">
              <a:rPr lang="en-US" altLang="en-US"/>
              <a:pPr>
                <a:defRPr/>
              </a:pPr>
              <a:t>3/24/25</a:t>
            </a:fld>
            <a:endParaRPr lang="en-US" altLang="en-US"/>
          </a:p>
        </p:txBody>
      </p:sp>
      <p:sp>
        <p:nvSpPr>
          <p:cNvPr id="6" name="Footer Placeholder 4">
            <a:extLst>
              <a:ext uri="{FF2B5EF4-FFF2-40B4-BE49-F238E27FC236}">
                <a16:creationId xmlns:a16="http://schemas.microsoft.com/office/drawing/2014/main" id="{D159B2E2-F639-8644-B4D0-3EE5492D94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625FF9-BEEA-C046-AE80-DC5FE3BAC9C6}"/>
              </a:ext>
            </a:extLst>
          </p:cNvPr>
          <p:cNvSpPr>
            <a:spLocks noGrp="1"/>
          </p:cNvSpPr>
          <p:nvPr>
            <p:ph type="sldNum" sz="quarter" idx="12"/>
          </p:nvPr>
        </p:nvSpPr>
        <p:spPr/>
        <p:txBody>
          <a:bodyPr/>
          <a:lstStyle>
            <a:lvl1pPr>
              <a:defRPr smtClean="0"/>
            </a:lvl1pPr>
          </a:lstStyle>
          <a:p>
            <a:pPr>
              <a:defRPr/>
            </a:pPr>
            <a:fld id="{EF8FC694-872A-DD44-8771-0734AE59738D}" type="slidenum">
              <a:rPr lang="en-US" altLang="en-US"/>
              <a:pPr>
                <a:defRPr/>
              </a:pPr>
              <a:t>‹#›</a:t>
            </a:fld>
            <a:endParaRPr lang="en-US" altLang="en-US"/>
          </a:p>
        </p:txBody>
      </p:sp>
      <p:pic>
        <p:nvPicPr>
          <p:cNvPr id="8" name="Picture 7" descr="NFC_logo_horizonta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A drawing of a face&#10;&#10;Description automatically generated">
            <a:extLst>
              <a:ext uri="{FF2B5EF4-FFF2-40B4-BE49-F238E27FC236}">
                <a16:creationId xmlns:a16="http://schemas.microsoft.com/office/drawing/2014/main" id="{0E569ED6-353D-4C62-968F-61847137DA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AF1C1E65-130A-4D20-8CB3-7854478D0F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92852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89819-7450-7A49-8FA0-F0D97356F127}"/>
              </a:ext>
            </a:extLst>
          </p:cNvPr>
          <p:cNvSpPr>
            <a:spLocks noGrp="1"/>
          </p:cNvSpPr>
          <p:nvPr>
            <p:ph type="dt" sz="half" idx="10"/>
          </p:nvPr>
        </p:nvSpPr>
        <p:spPr/>
        <p:txBody>
          <a:bodyPr/>
          <a:lstStyle>
            <a:lvl1pPr>
              <a:defRPr/>
            </a:lvl1pPr>
          </a:lstStyle>
          <a:p>
            <a:pPr>
              <a:defRPr/>
            </a:pPr>
            <a:fld id="{1F25571F-34A5-474B-9615-96FD29E6693F}" type="datetimeFigureOut">
              <a:rPr lang="en-US" altLang="en-US"/>
              <a:pPr>
                <a:defRPr/>
              </a:pPr>
              <a:t>3/24/25</a:t>
            </a:fld>
            <a:endParaRPr lang="en-US" altLang="en-US"/>
          </a:p>
        </p:txBody>
      </p:sp>
      <p:sp>
        <p:nvSpPr>
          <p:cNvPr id="5" name="Footer Placeholder 4">
            <a:extLst>
              <a:ext uri="{FF2B5EF4-FFF2-40B4-BE49-F238E27FC236}">
                <a16:creationId xmlns:a16="http://schemas.microsoft.com/office/drawing/2014/main" id="{BBC8301B-B0EF-CB4A-9515-4962C8234F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5309B9-3642-6942-AE11-225F99029CFF}"/>
              </a:ext>
            </a:extLst>
          </p:cNvPr>
          <p:cNvSpPr>
            <a:spLocks noGrp="1"/>
          </p:cNvSpPr>
          <p:nvPr>
            <p:ph type="sldNum" sz="quarter" idx="12"/>
          </p:nvPr>
        </p:nvSpPr>
        <p:spPr/>
        <p:txBody>
          <a:bodyPr/>
          <a:lstStyle>
            <a:lvl1pPr>
              <a:defRPr/>
            </a:lvl1pPr>
          </a:lstStyle>
          <a:p>
            <a:pPr>
              <a:defRPr/>
            </a:pPr>
            <a:fld id="{02C3D890-0BC3-D04B-8590-BCB56F8997D1}" type="slidenum">
              <a:rPr lang="en-US" altLang="en-US"/>
              <a:pPr>
                <a:defRPr/>
              </a:pPr>
              <a:t>‹#›</a:t>
            </a:fld>
            <a:endParaRPr lang="en-US" altLang="en-US"/>
          </a:p>
        </p:txBody>
      </p:sp>
      <p:cxnSp>
        <p:nvCxnSpPr>
          <p:cNvPr id="8" name="Straight Connector 7"/>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NFC_logo_horizontal.eps">
            <a:extLst>
              <a:ext uri="{FF2B5EF4-FFF2-40B4-BE49-F238E27FC236}">
                <a16:creationId xmlns:a16="http://schemas.microsoft.com/office/drawing/2014/main" id="{4B763254-CFDF-4E5A-B290-379689CF8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424664"/>
            <a:ext cx="1440160" cy="308606"/>
          </a:xfrm>
          <a:prstGeom prst="rect">
            <a:avLst/>
          </a:prstGeom>
        </p:spPr>
      </p:pic>
      <p:pic>
        <p:nvPicPr>
          <p:cNvPr id="11" name="Picture 10" descr="A drawing of a face&#10;&#10;Description automatically generated">
            <a:extLst>
              <a:ext uri="{FF2B5EF4-FFF2-40B4-BE49-F238E27FC236}">
                <a16:creationId xmlns:a16="http://schemas.microsoft.com/office/drawing/2014/main" id="{429B1DEC-3C80-4498-AE19-466A54CF1C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3800" y="6314584"/>
            <a:ext cx="1207368" cy="476279"/>
          </a:xfrm>
          <a:prstGeom prst="rect">
            <a:avLst/>
          </a:prstGeom>
        </p:spPr>
      </p:pic>
      <p:pic>
        <p:nvPicPr>
          <p:cNvPr id="12" name="Picture 11">
            <a:extLst>
              <a:ext uri="{FF2B5EF4-FFF2-40B4-BE49-F238E27FC236}">
                <a16:creationId xmlns:a16="http://schemas.microsoft.com/office/drawing/2014/main" id="{1A99F9E0-D9E1-4583-A775-041A38D01F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9952" y="6280915"/>
            <a:ext cx="694479" cy="543619"/>
          </a:xfrm>
          <a:prstGeom prst="rect">
            <a:avLst/>
          </a:prstGeom>
        </p:spPr>
      </p:pic>
    </p:spTree>
    <p:extLst>
      <p:ext uri="{BB962C8B-B14F-4D97-AF65-F5344CB8AC3E}">
        <p14:creationId xmlns:p14="http://schemas.microsoft.com/office/powerpoint/2010/main" val="227561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85791B-4F29-F04B-83D7-1F89737617BD}"/>
              </a:ext>
            </a:extLst>
          </p:cNvPr>
          <p:cNvCxnSpPr/>
          <p:nvPr/>
        </p:nvCxnSpPr>
        <p:spPr>
          <a:xfrm>
            <a:off x="467544" y="4225628"/>
            <a:ext cx="8250918" cy="236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5644" y="1988840"/>
            <a:ext cx="8170812"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505644" y="4253504"/>
            <a:ext cx="8170812"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E969BBC-8354-FC48-930F-670DF5E6B28F}"/>
              </a:ext>
            </a:extLst>
          </p:cNvPr>
          <p:cNvSpPr>
            <a:spLocks noGrp="1"/>
          </p:cNvSpPr>
          <p:nvPr>
            <p:ph type="dt" sz="half" idx="10"/>
          </p:nvPr>
        </p:nvSpPr>
        <p:spPr/>
        <p:txBody>
          <a:bodyPr/>
          <a:lstStyle>
            <a:lvl1pPr>
              <a:defRPr smtClean="0"/>
            </a:lvl1pPr>
          </a:lstStyle>
          <a:p>
            <a:pPr>
              <a:defRPr/>
            </a:pPr>
            <a:fld id="{B74360FA-CF2E-E84B-B4B9-B93F01B41B5C}" type="datetimeFigureOut">
              <a:rPr lang="en-US" altLang="en-US"/>
              <a:pPr>
                <a:defRPr/>
              </a:pPr>
              <a:t>3/24/25</a:t>
            </a:fld>
            <a:endParaRPr lang="en-US" altLang="en-US"/>
          </a:p>
        </p:txBody>
      </p:sp>
      <p:sp>
        <p:nvSpPr>
          <p:cNvPr id="6" name="Footer Placeholder 4">
            <a:extLst>
              <a:ext uri="{FF2B5EF4-FFF2-40B4-BE49-F238E27FC236}">
                <a16:creationId xmlns:a16="http://schemas.microsoft.com/office/drawing/2014/main" id="{F16A5ABA-2C12-4641-8C36-8A341E082E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89E004-DC21-2243-9E6C-57CB6A9DEBBE}"/>
              </a:ext>
            </a:extLst>
          </p:cNvPr>
          <p:cNvSpPr>
            <a:spLocks noGrp="1"/>
          </p:cNvSpPr>
          <p:nvPr>
            <p:ph type="sldNum" sz="quarter" idx="12"/>
          </p:nvPr>
        </p:nvSpPr>
        <p:spPr/>
        <p:txBody>
          <a:bodyPr/>
          <a:lstStyle>
            <a:lvl1pPr>
              <a:defRPr smtClean="0"/>
            </a:lvl1pPr>
          </a:lstStyle>
          <a:p>
            <a:pPr>
              <a:defRPr/>
            </a:pPr>
            <a:fld id="{D089C757-5FFD-954F-948E-8A2C6CE34ACF}"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2009C391-6D03-4308-9388-E0383835E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549938CC-1D87-4CDD-914B-5AA239C59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7B5FCE4B-3F5A-49E7-A03D-78A7682669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943715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A4B94B-AA51-CF43-AF87-1D8C892E3FD5}"/>
              </a:ext>
            </a:extLst>
          </p:cNvPr>
          <p:cNvSpPr>
            <a:spLocks noGrp="1"/>
          </p:cNvSpPr>
          <p:nvPr>
            <p:ph type="dt" sz="half" idx="10"/>
          </p:nvPr>
        </p:nvSpPr>
        <p:spPr/>
        <p:txBody>
          <a:bodyPr/>
          <a:lstStyle>
            <a:lvl1pPr>
              <a:defRPr/>
            </a:lvl1pPr>
          </a:lstStyle>
          <a:p>
            <a:pPr>
              <a:defRPr/>
            </a:pPr>
            <a:fld id="{A30FF137-A55B-F240-9415-D6BB833CBD44}" type="datetimeFigureOut">
              <a:rPr lang="en-US" altLang="en-US"/>
              <a:pPr>
                <a:defRPr/>
              </a:pPr>
              <a:t>3/24/25</a:t>
            </a:fld>
            <a:endParaRPr lang="en-US" altLang="en-US"/>
          </a:p>
        </p:txBody>
      </p:sp>
      <p:sp>
        <p:nvSpPr>
          <p:cNvPr id="6" name="Footer Placeholder 4">
            <a:extLst>
              <a:ext uri="{FF2B5EF4-FFF2-40B4-BE49-F238E27FC236}">
                <a16:creationId xmlns:a16="http://schemas.microsoft.com/office/drawing/2014/main" id="{20F480B1-0ACD-AE4A-AB32-60E17E87E0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058B0C-38FD-4A4E-952D-BD8018E50EE1}"/>
              </a:ext>
            </a:extLst>
          </p:cNvPr>
          <p:cNvSpPr>
            <a:spLocks noGrp="1"/>
          </p:cNvSpPr>
          <p:nvPr>
            <p:ph type="sldNum" sz="quarter" idx="12"/>
          </p:nvPr>
        </p:nvSpPr>
        <p:spPr/>
        <p:txBody>
          <a:bodyPr/>
          <a:lstStyle>
            <a:lvl1pPr>
              <a:defRPr/>
            </a:lvl1pPr>
          </a:lstStyle>
          <a:p>
            <a:pPr>
              <a:defRPr/>
            </a:pPr>
            <a:fld id="{E2D8DB71-A5B9-3D4B-8FA0-0EB965A18141}"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D0D567BF-72AE-45C7-BDC0-A7B81A585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2117FF5C-F279-462B-9891-7E86E6B21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1A515FB5-008C-4A42-86A8-161333FF0C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402090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4F5A47D-1D79-2A44-B1BB-686C3D8BBAA2}"/>
              </a:ext>
            </a:extLst>
          </p:cNvPr>
          <p:cNvCxnSpPr/>
          <p:nvPr/>
        </p:nvCxnSpPr>
        <p:spPr>
          <a:xfrm flipH="1">
            <a:off x="4572000" y="1692275"/>
            <a:ext cx="1588" cy="425700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01498577-C11F-BA4B-AC31-54C6E5DBC4A3}"/>
              </a:ext>
            </a:extLst>
          </p:cNvPr>
          <p:cNvSpPr>
            <a:spLocks noGrp="1"/>
          </p:cNvSpPr>
          <p:nvPr>
            <p:ph type="dt" sz="half" idx="10"/>
          </p:nvPr>
        </p:nvSpPr>
        <p:spPr/>
        <p:txBody>
          <a:bodyPr/>
          <a:lstStyle>
            <a:lvl1pPr>
              <a:defRPr smtClean="0"/>
            </a:lvl1pPr>
          </a:lstStyle>
          <a:p>
            <a:pPr>
              <a:defRPr/>
            </a:pPr>
            <a:fld id="{AF885FDE-3643-5440-944E-F2D9B844C8B9}" type="datetimeFigureOut">
              <a:rPr lang="en-US" altLang="en-US"/>
              <a:pPr>
                <a:defRPr/>
              </a:pPr>
              <a:t>3/24/25</a:t>
            </a:fld>
            <a:endParaRPr lang="en-US" altLang="en-US"/>
          </a:p>
        </p:txBody>
      </p:sp>
      <p:sp>
        <p:nvSpPr>
          <p:cNvPr id="9" name="Footer Placeholder 7">
            <a:extLst>
              <a:ext uri="{FF2B5EF4-FFF2-40B4-BE49-F238E27FC236}">
                <a16:creationId xmlns:a16="http://schemas.microsoft.com/office/drawing/2014/main" id="{0129E204-E749-5841-B313-3833A0FD45B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E1338224-C761-2A40-B0C2-067707ED5E96}"/>
              </a:ext>
            </a:extLst>
          </p:cNvPr>
          <p:cNvSpPr>
            <a:spLocks noGrp="1"/>
          </p:cNvSpPr>
          <p:nvPr>
            <p:ph type="sldNum" sz="quarter" idx="12"/>
          </p:nvPr>
        </p:nvSpPr>
        <p:spPr/>
        <p:txBody>
          <a:bodyPr/>
          <a:lstStyle>
            <a:lvl1pPr>
              <a:defRPr smtClean="0"/>
            </a:lvl1pPr>
          </a:lstStyle>
          <a:p>
            <a:pPr>
              <a:defRPr/>
            </a:pPr>
            <a:fld id="{B1A10F70-2F75-134C-A340-1FDA919D5A7F}" type="slidenum">
              <a:rPr lang="en-US" altLang="en-US"/>
              <a:pPr>
                <a:defRPr/>
              </a:pPr>
              <a:t>‹#›</a:t>
            </a:fld>
            <a:endParaRPr lang="en-US" altLang="en-US"/>
          </a:p>
        </p:txBody>
      </p:sp>
      <p:cxnSp>
        <p:nvCxnSpPr>
          <p:cNvPr id="12" name="Straight Connector 11"/>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NFC_logo_horizontal.eps">
            <a:extLst>
              <a:ext uri="{FF2B5EF4-FFF2-40B4-BE49-F238E27FC236}">
                <a16:creationId xmlns:a16="http://schemas.microsoft.com/office/drawing/2014/main" id="{7ED1C323-87E0-4B4D-9E8D-25BB2DCF8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5" name="Picture 14" descr="A drawing of a face&#10;&#10;Description automatically generated">
            <a:extLst>
              <a:ext uri="{FF2B5EF4-FFF2-40B4-BE49-F238E27FC236}">
                <a16:creationId xmlns:a16="http://schemas.microsoft.com/office/drawing/2014/main" id="{93B94634-27A7-4306-80A0-B89242BFA8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6" name="Picture 15">
            <a:extLst>
              <a:ext uri="{FF2B5EF4-FFF2-40B4-BE49-F238E27FC236}">
                <a16:creationId xmlns:a16="http://schemas.microsoft.com/office/drawing/2014/main" id="{219880AD-24AD-42E5-A416-F8E188DCE1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62627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3C6266B-D02B-2E45-93D2-0B8916B8796F}"/>
              </a:ext>
            </a:extLst>
          </p:cNvPr>
          <p:cNvSpPr>
            <a:spLocks noGrp="1"/>
          </p:cNvSpPr>
          <p:nvPr>
            <p:ph type="dt" sz="half" idx="10"/>
          </p:nvPr>
        </p:nvSpPr>
        <p:spPr/>
        <p:txBody>
          <a:bodyPr/>
          <a:lstStyle>
            <a:lvl1pPr>
              <a:defRPr/>
            </a:lvl1pPr>
          </a:lstStyle>
          <a:p>
            <a:pPr>
              <a:defRPr/>
            </a:pPr>
            <a:fld id="{4318B508-AAFD-9542-9295-0CEB385ABC1F}" type="datetimeFigureOut">
              <a:rPr lang="en-US" altLang="en-US"/>
              <a:pPr>
                <a:defRPr/>
              </a:pPr>
              <a:t>3/24/25</a:t>
            </a:fld>
            <a:endParaRPr lang="en-US" altLang="en-US"/>
          </a:p>
        </p:txBody>
      </p:sp>
      <p:sp>
        <p:nvSpPr>
          <p:cNvPr id="4" name="Footer Placeholder 4">
            <a:extLst>
              <a:ext uri="{FF2B5EF4-FFF2-40B4-BE49-F238E27FC236}">
                <a16:creationId xmlns:a16="http://schemas.microsoft.com/office/drawing/2014/main" id="{4ECF1976-DB16-F549-A0D3-331BCA2D49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ED4586-BDF3-144C-8416-543C75C40097}"/>
              </a:ext>
            </a:extLst>
          </p:cNvPr>
          <p:cNvSpPr>
            <a:spLocks noGrp="1"/>
          </p:cNvSpPr>
          <p:nvPr>
            <p:ph type="sldNum" sz="quarter" idx="12"/>
          </p:nvPr>
        </p:nvSpPr>
        <p:spPr/>
        <p:txBody>
          <a:bodyPr/>
          <a:lstStyle>
            <a:lvl1pPr>
              <a:defRPr/>
            </a:lvl1pPr>
          </a:lstStyle>
          <a:p>
            <a:pPr>
              <a:defRPr/>
            </a:pPr>
            <a:fld id="{8DB738C0-EBB5-BB42-A710-D326C5CB4A17}" type="slidenum">
              <a:rPr lang="en-US" altLang="en-US"/>
              <a:pPr>
                <a:defRPr/>
              </a:pPr>
              <a:t>‹#›</a:t>
            </a:fld>
            <a:endParaRPr lang="en-US" altLang="en-US"/>
          </a:p>
        </p:txBody>
      </p:sp>
      <p:cxnSp>
        <p:nvCxnSpPr>
          <p:cNvPr id="7" name="Straight Connector 6"/>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NFC_logo_horizontal.eps">
            <a:extLst>
              <a:ext uri="{FF2B5EF4-FFF2-40B4-BE49-F238E27FC236}">
                <a16:creationId xmlns:a16="http://schemas.microsoft.com/office/drawing/2014/main" id="{40208B9D-F9D5-41A3-B683-F5DD9DE77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0" name="Picture 9" descr="A drawing of a face&#10;&#10;Description automatically generated">
            <a:extLst>
              <a:ext uri="{FF2B5EF4-FFF2-40B4-BE49-F238E27FC236}">
                <a16:creationId xmlns:a16="http://schemas.microsoft.com/office/drawing/2014/main" id="{F78B808B-C872-4DA9-8CED-24C86CEABE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1" name="Picture 10">
            <a:extLst>
              <a:ext uri="{FF2B5EF4-FFF2-40B4-BE49-F238E27FC236}">
                <a16:creationId xmlns:a16="http://schemas.microsoft.com/office/drawing/2014/main" id="{AE64E6E3-A872-48D6-BB23-5587498A52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4067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D41BBC-7AAF-A444-BFE8-A0DECC3845A9}"/>
              </a:ext>
            </a:extLst>
          </p:cNvPr>
          <p:cNvSpPr>
            <a:spLocks noGrp="1"/>
          </p:cNvSpPr>
          <p:nvPr>
            <p:ph type="dt" sz="half" idx="10"/>
          </p:nvPr>
        </p:nvSpPr>
        <p:spPr/>
        <p:txBody>
          <a:bodyPr/>
          <a:lstStyle>
            <a:lvl1pPr>
              <a:defRPr/>
            </a:lvl1pPr>
          </a:lstStyle>
          <a:p>
            <a:pPr>
              <a:defRPr/>
            </a:pPr>
            <a:fld id="{F4DE643C-8B35-F24D-895D-737BCD559C24}" type="datetimeFigureOut">
              <a:rPr lang="en-US" altLang="en-US"/>
              <a:pPr>
                <a:defRPr/>
              </a:pPr>
              <a:t>3/24/25</a:t>
            </a:fld>
            <a:endParaRPr lang="en-US" altLang="en-US"/>
          </a:p>
        </p:txBody>
      </p:sp>
      <p:sp>
        <p:nvSpPr>
          <p:cNvPr id="3" name="Footer Placeholder 4">
            <a:extLst>
              <a:ext uri="{FF2B5EF4-FFF2-40B4-BE49-F238E27FC236}">
                <a16:creationId xmlns:a16="http://schemas.microsoft.com/office/drawing/2014/main" id="{72AF35E5-0C9B-7846-B928-262DAAC31C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13428B8-C7CE-B442-BD0E-C5502CBD3455}"/>
              </a:ext>
            </a:extLst>
          </p:cNvPr>
          <p:cNvSpPr>
            <a:spLocks noGrp="1"/>
          </p:cNvSpPr>
          <p:nvPr>
            <p:ph type="sldNum" sz="quarter" idx="12"/>
          </p:nvPr>
        </p:nvSpPr>
        <p:spPr/>
        <p:txBody>
          <a:bodyPr/>
          <a:lstStyle>
            <a:lvl1pPr>
              <a:defRPr/>
            </a:lvl1pPr>
          </a:lstStyle>
          <a:p>
            <a:pPr>
              <a:defRPr/>
            </a:pPr>
            <a:fld id="{EC1CC62C-9B9B-3049-B651-4848EF8A36F2}" type="slidenum">
              <a:rPr lang="en-US" altLang="en-US"/>
              <a:pPr>
                <a:defRPr/>
              </a:pPr>
              <a:t>‹#›</a:t>
            </a:fld>
            <a:endParaRPr lang="en-US" altLang="en-US"/>
          </a:p>
        </p:txBody>
      </p:sp>
      <p:cxnSp>
        <p:nvCxnSpPr>
          <p:cNvPr id="6" name="Straight Connector 5"/>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NFC_logo_horizontal.eps">
            <a:extLst>
              <a:ext uri="{FF2B5EF4-FFF2-40B4-BE49-F238E27FC236}">
                <a16:creationId xmlns:a16="http://schemas.microsoft.com/office/drawing/2014/main" id="{3C51CA45-DF78-4682-9490-BEC79126C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9" name="Picture 8" descr="A drawing of a face&#10;&#10;Description automatically generated">
            <a:extLst>
              <a:ext uri="{FF2B5EF4-FFF2-40B4-BE49-F238E27FC236}">
                <a16:creationId xmlns:a16="http://schemas.microsoft.com/office/drawing/2014/main" id="{7B2D3343-4883-4EC2-8C7D-9CF4D12BC2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0" name="Picture 9">
            <a:extLst>
              <a:ext uri="{FF2B5EF4-FFF2-40B4-BE49-F238E27FC236}">
                <a16:creationId xmlns:a16="http://schemas.microsoft.com/office/drawing/2014/main" id="{336D50DA-B3F5-4E48-8C51-ABBCB8890D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32443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0A9A7DC-025A-1648-BF22-47113C854562}"/>
              </a:ext>
            </a:extLst>
          </p:cNvPr>
          <p:cNvCxnSpPr/>
          <p:nvPr/>
        </p:nvCxnSpPr>
        <p:spPr>
          <a:xfrm flipH="1">
            <a:off x="2771800" y="792163"/>
            <a:ext cx="4738" cy="51571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157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3"/>
            <a:ext cx="2139696" cy="38187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83E7E80-73CC-6B4E-892D-B319114962E2}"/>
              </a:ext>
            </a:extLst>
          </p:cNvPr>
          <p:cNvSpPr>
            <a:spLocks noGrp="1"/>
          </p:cNvSpPr>
          <p:nvPr>
            <p:ph type="dt" sz="half" idx="10"/>
          </p:nvPr>
        </p:nvSpPr>
        <p:spPr/>
        <p:txBody>
          <a:bodyPr/>
          <a:lstStyle>
            <a:lvl1pPr>
              <a:defRPr smtClean="0"/>
            </a:lvl1pPr>
          </a:lstStyle>
          <a:p>
            <a:pPr>
              <a:defRPr/>
            </a:pPr>
            <a:fld id="{4359B4DA-D465-704B-82FA-9C560F293AB1}" type="datetimeFigureOut">
              <a:rPr lang="en-US" altLang="en-US"/>
              <a:pPr>
                <a:defRPr/>
              </a:pPr>
              <a:t>3/24/25</a:t>
            </a:fld>
            <a:endParaRPr lang="en-US" altLang="en-US"/>
          </a:p>
        </p:txBody>
      </p:sp>
      <p:sp>
        <p:nvSpPr>
          <p:cNvPr id="7" name="Footer Placeholder 5">
            <a:extLst>
              <a:ext uri="{FF2B5EF4-FFF2-40B4-BE49-F238E27FC236}">
                <a16:creationId xmlns:a16="http://schemas.microsoft.com/office/drawing/2014/main" id="{438A9399-5A7C-B444-9384-91D5E53297F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82BB77C-575A-A24A-9D15-CFDE7F0A3649}"/>
              </a:ext>
            </a:extLst>
          </p:cNvPr>
          <p:cNvSpPr>
            <a:spLocks noGrp="1"/>
          </p:cNvSpPr>
          <p:nvPr>
            <p:ph type="sldNum" sz="quarter" idx="12"/>
          </p:nvPr>
        </p:nvSpPr>
        <p:spPr/>
        <p:txBody>
          <a:bodyPr/>
          <a:lstStyle>
            <a:lvl1pPr>
              <a:defRPr smtClean="0"/>
            </a:lvl1pPr>
          </a:lstStyle>
          <a:p>
            <a:pPr>
              <a:defRPr/>
            </a:pPr>
            <a:fld id="{016D7D7F-4572-A34C-B33D-1962B232E148}" type="slidenum">
              <a:rPr lang="en-US" altLang="en-US"/>
              <a:pPr>
                <a:defRPr/>
              </a:pPr>
              <a:t>‹#›</a:t>
            </a:fld>
            <a:endParaRPr lang="en-US" altLang="en-US"/>
          </a:p>
        </p:txBody>
      </p:sp>
      <p:cxnSp>
        <p:nvCxnSpPr>
          <p:cNvPr id="10" name="Straight Connector 9"/>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NFC_logo_horizontal.eps">
            <a:extLst>
              <a:ext uri="{FF2B5EF4-FFF2-40B4-BE49-F238E27FC236}">
                <a16:creationId xmlns:a16="http://schemas.microsoft.com/office/drawing/2014/main" id="{27B61FDD-2CB5-4B07-8479-18C00B5D38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3" name="Picture 12" descr="A drawing of a face&#10;&#10;Description automatically generated">
            <a:extLst>
              <a:ext uri="{FF2B5EF4-FFF2-40B4-BE49-F238E27FC236}">
                <a16:creationId xmlns:a16="http://schemas.microsoft.com/office/drawing/2014/main" id="{8353B9DA-5755-4FDE-A0A4-2BCFA0AADD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96A86898-00DE-46C4-8CF4-139F41FCF3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63584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D5D83B-0CDD-524D-980D-3B765D49257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C6D04CA9-3E91-4648-A823-BC7A6A64731A}"/>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658F1595-06B7-4A4A-B832-4AE16ED80801}"/>
              </a:ext>
            </a:extLst>
          </p:cNvPr>
          <p:cNvSpPr>
            <a:spLocks noGrp="1"/>
          </p:cNvSpPr>
          <p:nvPr>
            <p:ph type="body" idx="1"/>
          </p:nvPr>
        </p:nvSpPr>
        <p:spPr bwMode="auto">
          <a:xfrm>
            <a:off x="457200" y="1600200"/>
            <a:ext cx="8229600" cy="442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A2641AC5-1647-4F43-B8ED-40A3D6D2D6D0}"/>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89BB5C50-143C-7647-B1EC-66F41E3D12B7}"/>
              </a:ext>
            </a:extLst>
          </p:cNvPr>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8063069F-3DBC-F849-84D6-D58D7F7287AA}" type="datetimeFigureOut">
              <a:rPr lang="en-US" altLang="en-US"/>
              <a:pPr>
                <a:defRPr/>
              </a:pPr>
              <a:t>3/24/25</a:t>
            </a:fld>
            <a:endParaRPr lang="en-US" altLang="en-US"/>
          </a:p>
        </p:txBody>
      </p:sp>
      <p:sp>
        <p:nvSpPr>
          <p:cNvPr id="5" name="Footer Placeholder 4">
            <a:extLst>
              <a:ext uri="{FF2B5EF4-FFF2-40B4-BE49-F238E27FC236}">
                <a16:creationId xmlns:a16="http://schemas.microsoft.com/office/drawing/2014/main" id="{6D8493F6-A0D9-B24B-AAF7-83D2640A9B6C}"/>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3309B0D-7420-B248-B636-BF29E8A504F0}"/>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defRPr>
            </a:lvl1pPr>
          </a:lstStyle>
          <a:p>
            <a:pPr>
              <a:defRPr/>
            </a:pPr>
            <a:fld id="{0625BF09-BEB7-8247-8A2F-99BD299D02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8" r:id="rId1"/>
    <p:sldLayoutId id="2147483871" r:id="rId2"/>
    <p:sldLayoutId id="2147483879" r:id="rId3"/>
    <p:sldLayoutId id="2147483872" r:id="rId4"/>
    <p:sldLayoutId id="2147483880" r:id="rId5"/>
    <p:sldLayoutId id="2147483873" r:id="rId6"/>
    <p:sldLayoutId id="2147483874" r:id="rId7"/>
    <p:sldLayoutId id="2147483881" r:id="rId8"/>
  </p:sldLayoutIdLst>
  <p:txStyles>
    <p:titleStyle>
      <a:lvl1pPr algn="l" rtl="0" eaLnBrk="1" fontAlgn="base" hangingPunct="1">
        <a:spcBef>
          <a:spcPct val="0"/>
        </a:spcBef>
        <a:spcAft>
          <a:spcPct val="0"/>
        </a:spcAft>
        <a:defRPr sz="4000" kern="1200" spc="-100">
          <a:solidFill>
            <a:schemeClr val="tx2"/>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2pPr>
      <a:lvl3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3pPr>
      <a:lvl4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4pPr>
      <a:lvl5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1" fontAlgn="base" hangingPunct="1">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1" fontAlgn="base" hangingPunct="1">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004888" indent="-182563" algn="l" rtl="0" eaLnBrk="1" fontAlgn="base" hangingPunct="1">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1" fontAlgn="base" hangingPunct="1">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nvPr>
        </p:nvSpPr>
        <p:spPr/>
        <p:txBody>
          <a:bodyPr/>
          <a:lstStyle/>
          <a:p>
            <a:pPr algn="ctr" fontAlgn="auto">
              <a:spcAft>
                <a:spcPts val="0"/>
              </a:spcAft>
              <a:defRPr/>
            </a:pPr>
            <a:br>
              <a:rPr lang="en-US" dirty="0">
                <a:ea typeface="+mj-ea"/>
                <a:cs typeface="+mj-cs"/>
              </a:rPr>
            </a:br>
            <a:br>
              <a:rPr lang="en-US" dirty="0">
                <a:ea typeface="+mj-ea"/>
                <a:cs typeface="+mj-cs"/>
              </a:rPr>
            </a:br>
            <a:br>
              <a:rPr lang="en-US" dirty="0">
                <a:ea typeface="+mj-ea"/>
                <a:cs typeface="+mj-cs"/>
              </a:rPr>
            </a:br>
            <a:r>
              <a:rPr lang="en-US" sz="4000" dirty="0"/>
              <a:t>housing first</a:t>
            </a:r>
            <a:endParaRPr lang="en-US"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nvPr>
        </p:nvSpPr>
        <p:spPr>
          <a:xfrm>
            <a:off x="685800" y="3505200"/>
            <a:ext cx="7630616" cy="2804120"/>
          </a:xfrm>
        </p:spPr>
        <p:txBody>
          <a:bodyPr rtlCol="0">
            <a:normAutofit/>
          </a:bodyPr>
          <a:lstStyle/>
          <a:p>
            <a:pPr algn="ctr" fontAlgn="auto">
              <a:spcAft>
                <a:spcPts val="0"/>
              </a:spcAft>
              <a:defRPr/>
            </a:pPr>
            <a:r>
              <a:rPr lang="en-US" sz="2000" b="1" dirty="0">
                <a:ea typeface="+mn-ea"/>
                <a:cs typeface="+mn-cs"/>
              </a:rPr>
              <a:t>By Nick </a:t>
            </a:r>
            <a:r>
              <a:rPr lang="en-US" sz="2000" b="1" dirty="0" err="1">
                <a:ea typeface="+mn-ea"/>
                <a:cs typeface="+mn-cs"/>
              </a:rPr>
              <a:t>Falvo</a:t>
            </a:r>
            <a:r>
              <a:rPr lang="en-US" sz="2000" b="1" dirty="0">
                <a:ea typeface="+mn-ea"/>
                <a:cs typeface="+mn-cs"/>
              </a:rPr>
              <a:t>, PhD</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The intersection of housing and homelessness</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Prepared for CHRA</a:t>
            </a:r>
          </a:p>
          <a:p>
            <a:pPr fontAlgn="auto">
              <a:spcAft>
                <a:spcPts val="0"/>
              </a:spcAft>
              <a:defRPr/>
            </a:pPr>
            <a:endParaRPr lang="en-US" sz="1800" b="1" dirty="0">
              <a:ea typeface="+mn-ea"/>
              <a:cs typeface="+mn-cs"/>
            </a:endParaRPr>
          </a:p>
          <a:p>
            <a:pPr algn="ctr" fontAlgn="auto">
              <a:spcAft>
                <a:spcPts val="0"/>
              </a:spcAft>
              <a:defRPr/>
            </a:pPr>
            <a:r>
              <a:rPr lang="en-US" sz="1800" b="1">
                <a:ea typeface="+mn-ea"/>
                <a:cs typeface="+mn-cs"/>
              </a:rPr>
              <a:t>April 29, </a:t>
            </a:r>
            <a:r>
              <a:rPr lang="en-US" sz="1800" b="1" dirty="0">
                <a:ea typeface="+mn-ea"/>
                <a:cs typeface="+mn-cs"/>
              </a:rPr>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1089-20B0-3D42-B35B-21E18250B8FC}"/>
              </a:ext>
            </a:extLst>
          </p:cNvPr>
          <p:cNvSpPr>
            <a:spLocks noGrp="1"/>
          </p:cNvSpPr>
          <p:nvPr>
            <p:ph type="title"/>
          </p:nvPr>
        </p:nvSpPr>
        <p:spPr/>
        <p:txBody>
          <a:bodyPr>
            <a:normAutofit/>
          </a:bodyPr>
          <a:lstStyle/>
          <a:p>
            <a:r>
              <a:rPr lang="en-US" dirty="0"/>
              <a:t>Ongoing debates (cont’d)</a:t>
            </a:r>
          </a:p>
        </p:txBody>
      </p:sp>
      <p:sp>
        <p:nvSpPr>
          <p:cNvPr id="3" name="Content Placeholder 2">
            <a:extLst>
              <a:ext uri="{FF2B5EF4-FFF2-40B4-BE49-F238E27FC236}">
                <a16:creationId xmlns:a16="http://schemas.microsoft.com/office/drawing/2014/main" id="{F6A642BA-7E2E-E248-8FEA-61183C26C934}"/>
              </a:ext>
            </a:extLst>
          </p:cNvPr>
          <p:cNvSpPr>
            <a:spLocks noGrp="1"/>
          </p:cNvSpPr>
          <p:nvPr>
            <p:ph idx="1"/>
          </p:nvPr>
        </p:nvSpPr>
        <p:spPr/>
        <p:txBody>
          <a:bodyPr/>
          <a:lstStyle/>
          <a:p>
            <a:pPr marL="0" indent="0">
              <a:buNone/>
            </a:pPr>
            <a:endParaRPr lang="en-US" dirty="0"/>
          </a:p>
          <a:p>
            <a:r>
              <a:rPr lang="en-US" dirty="0"/>
              <a:t>What % of units in a building should be supportive housing units? Should it be 100% or a much smaller percentage?</a:t>
            </a:r>
          </a:p>
          <a:p>
            <a:pPr marL="0" indent="0">
              <a:buNone/>
            </a:pPr>
            <a:endParaRPr lang="en-US" dirty="0"/>
          </a:p>
          <a:p>
            <a:r>
              <a:rPr lang="en-US" dirty="0"/>
              <a:t>For how long should social work support be provided? Should it be provided for just a few months or indefinitely?</a:t>
            </a:r>
          </a:p>
          <a:p>
            <a:endParaRPr lang="en-US" dirty="0"/>
          </a:p>
          <a:p>
            <a:endParaRPr lang="en-US" dirty="0"/>
          </a:p>
          <a:p>
            <a:endParaRPr lang="en-US" dirty="0"/>
          </a:p>
        </p:txBody>
      </p:sp>
    </p:spTree>
    <p:extLst>
      <p:ext uri="{BB962C8B-B14F-4D97-AF65-F5344CB8AC3E}">
        <p14:creationId xmlns:p14="http://schemas.microsoft.com/office/powerpoint/2010/main" val="117122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32AB-E3A6-9F46-BD38-DA2367E05358}"/>
              </a:ext>
            </a:extLst>
          </p:cNvPr>
          <p:cNvSpPr>
            <a:spLocks noGrp="1"/>
          </p:cNvSpPr>
          <p:nvPr>
            <p:ph type="title"/>
          </p:nvPr>
        </p:nvSpPr>
        <p:spPr/>
        <p:txBody>
          <a:bodyPr>
            <a:normAutofit/>
          </a:bodyPr>
          <a:lstStyle/>
          <a:p>
            <a:r>
              <a:rPr lang="en-US" dirty="0"/>
              <a:t>Ongoing debates (cont’d)</a:t>
            </a:r>
          </a:p>
        </p:txBody>
      </p:sp>
      <p:sp>
        <p:nvSpPr>
          <p:cNvPr id="3" name="Content Placeholder 2">
            <a:extLst>
              <a:ext uri="{FF2B5EF4-FFF2-40B4-BE49-F238E27FC236}">
                <a16:creationId xmlns:a16="http://schemas.microsoft.com/office/drawing/2014/main" id="{63BE1CD8-C142-DE48-8602-F622F0291EA0}"/>
              </a:ext>
            </a:extLst>
          </p:cNvPr>
          <p:cNvSpPr>
            <a:spLocks noGrp="1"/>
          </p:cNvSpPr>
          <p:nvPr>
            <p:ph idx="1"/>
          </p:nvPr>
        </p:nvSpPr>
        <p:spPr/>
        <p:txBody>
          <a:bodyPr/>
          <a:lstStyle/>
          <a:p>
            <a:endParaRPr lang="en-US" dirty="0"/>
          </a:p>
          <a:p>
            <a:r>
              <a:rPr lang="en-US" dirty="0"/>
              <a:t>Who exactly should be prioritized for new available units and what should the prioritization process look like?</a:t>
            </a:r>
          </a:p>
          <a:p>
            <a:endParaRPr lang="en-US" dirty="0"/>
          </a:p>
          <a:p>
            <a:r>
              <a:rPr lang="en-US" dirty="0"/>
              <a:t>Which order of government should pay for what aspect of new supportive housing/Housing First units?</a:t>
            </a:r>
          </a:p>
          <a:p>
            <a:endParaRPr lang="en-US" dirty="0"/>
          </a:p>
          <a:p>
            <a:endParaRPr lang="en-US" dirty="0"/>
          </a:p>
        </p:txBody>
      </p:sp>
    </p:spTree>
    <p:extLst>
      <p:ext uri="{BB962C8B-B14F-4D97-AF65-F5344CB8AC3E}">
        <p14:creationId xmlns:p14="http://schemas.microsoft.com/office/powerpoint/2010/main" val="256985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6CE8-5090-3E43-A3AF-E6038561AB1C}"/>
              </a:ext>
            </a:extLst>
          </p:cNvPr>
          <p:cNvSpPr>
            <a:spLocks noGrp="1"/>
          </p:cNvSpPr>
          <p:nvPr>
            <p:ph type="title"/>
          </p:nvPr>
        </p:nvSpPr>
        <p:spPr/>
        <p:txBody>
          <a:bodyPr/>
          <a:lstStyle/>
          <a:p>
            <a:r>
              <a:rPr lang="en-US" dirty="0"/>
              <a:t>Various subpopulations</a:t>
            </a:r>
          </a:p>
        </p:txBody>
      </p:sp>
      <p:sp>
        <p:nvSpPr>
          <p:cNvPr id="3" name="Content Placeholder 2">
            <a:extLst>
              <a:ext uri="{FF2B5EF4-FFF2-40B4-BE49-F238E27FC236}">
                <a16:creationId xmlns:a16="http://schemas.microsoft.com/office/drawing/2014/main" id="{54999E86-70BC-6548-A3A1-7D81F51A1127}"/>
              </a:ext>
            </a:extLst>
          </p:cNvPr>
          <p:cNvSpPr>
            <a:spLocks noGrp="1"/>
          </p:cNvSpPr>
          <p:nvPr>
            <p:ph idx="1"/>
          </p:nvPr>
        </p:nvSpPr>
        <p:spPr/>
        <p:txBody>
          <a:bodyPr/>
          <a:lstStyle/>
          <a:p>
            <a:r>
              <a:rPr lang="en-US" dirty="0"/>
              <a:t>Many types of households could benefit from Housing First (or supportive housing).</a:t>
            </a:r>
          </a:p>
          <a:p>
            <a:endParaRPr lang="en-US" dirty="0"/>
          </a:p>
          <a:p>
            <a:r>
              <a:rPr lang="en-US" u="sng" dirty="0"/>
              <a:t>For ex</a:t>
            </a:r>
            <a:r>
              <a:rPr lang="en-US" dirty="0"/>
              <a:t>: the frail elderly, youth (including for LGBTQ2S+ youth specifically), Indigenous </a:t>
            </a:r>
            <a:r>
              <a:rPr lang="en-US" dirty="0" err="1"/>
              <a:t>ppls</a:t>
            </a:r>
            <a:r>
              <a:rPr lang="en-US" dirty="0"/>
              <a:t>, and veterans; also, for persons w substance use challenges, developmental disabilities and HIV/AIDS. </a:t>
            </a:r>
          </a:p>
          <a:p>
            <a:endParaRPr lang="en-US" dirty="0"/>
          </a:p>
          <a:p>
            <a:r>
              <a:rPr lang="en-US" dirty="0"/>
              <a:t>Yet, most public policy attention on Housing First and supportive housing focuses on persons with serious mental health challenges.</a:t>
            </a:r>
          </a:p>
        </p:txBody>
      </p:sp>
    </p:spTree>
    <p:extLst>
      <p:ext uri="{BB962C8B-B14F-4D97-AF65-F5344CB8AC3E}">
        <p14:creationId xmlns:p14="http://schemas.microsoft.com/office/powerpoint/2010/main" val="122215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28FF4-ED79-224E-8AF9-9025CE2850EE}"/>
              </a:ext>
            </a:extLst>
          </p:cNvPr>
          <p:cNvSpPr>
            <a:spLocks noGrp="1"/>
          </p:cNvSpPr>
          <p:nvPr>
            <p:ph type="title"/>
          </p:nvPr>
        </p:nvSpPr>
        <p:spPr/>
        <p:txBody>
          <a:bodyPr/>
          <a:lstStyle/>
          <a:p>
            <a:r>
              <a:rPr lang="en-US" dirty="0"/>
              <a:t>Who should own the building?</a:t>
            </a:r>
          </a:p>
        </p:txBody>
      </p:sp>
      <p:sp>
        <p:nvSpPr>
          <p:cNvPr id="3" name="Content Placeholder 2">
            <a:extLst>
              <a:ext uri="{FF2B5EF4-FFF2-40B4-BE49-F238E27FC236}">
                <a16:creationId xmlns:a16="http://schemas.microsoft.com/office/drawing/2014/main" id="{6709A67D-4902-D64E-80F5-E12A9D743D9C}"/>
              </a:ext>
            </a:extLst>
          </p:cNvPr>
          <p:cNvSpPr>
            <a:spLocks noGrp="1"/>
          </p:cNvSpPr>
          <p:nvPr>
            <p:ph idx="1"/>
          </p:nvPr>
        </p:nvSpPr>
        <p:spPr/>
        <p:txBody>
          <a:bodyPr/>
          <a:lstStyle/>
          <a:p>
            <a:endParaRPr lang="en-US" dirty="0"/>
          </a:p>
          <a:p>
            <a:r>
              <a:rPr lang="en-US" dirty="0"/>
              <a:t>Many people think it’s important for a public or non-profit entity to own and operate housing, including housing for persons who have experienced long-term homelessness.</a:t>
            </a:r>
          </a:p>
          <a:p>
            <a:endParaRPr lang="en-US" dirty="0"/>
          </a:p>
          <a:p>
            <a:r>
              <a:rPr lang="en-US" dirty="0"/>
              <a:t>They argue that there are long-term cost benefits to owning the asset (especially the land).</a:t>
            </a:r>
          </a:p>
          <a:p>
            <a:endParaRPr lang="en-US" dirty="0"/>
          </a:p>
          <a:p>
            <a:r>
              <a:rPr lang="en-US" dirty="0"/>
              <a:t>Regrettably, there appears to be very little research re: long-term cost benefits of owning supportive housing.</a:t>
            </a:r>
          </a:p>
          <a:p>
            <a:endParaRPr lang="en-US" dirty="0"/>
          </a:p>
          <a:p>
            <a:endParaRPr lang="en-US" dirty="0"/>
          </a:p>
        </p:txBody>
      </p:sp>
    </p:spTree>
    <p:extLst>
      <p:ext uri="{BB962C8B-B14F-4D97-AF65-F5344CB8AC3E}">
        <p14:creationId xmlns:p14="http://schemas.microsoft.com/office/powerpoint/2010/main" val="151035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AA4D-A438-4042-B5E1-45C31DBC9CBC}"/>
              </a:ext>
            </a:extLst>
          </p:cNvPr>
          <p:cNvSpPr>
            <a:spLocks noGrp="1"/>
          </p:cNvSpPr>
          <p:nvPr>
            <p:ph type="title"/>
          </p:nvPr>
        </p:nvSpPr>
        <p:spPr/>
        <p:txBody>
          <a:bodyPr>
            <a:normAutofit fontScale="90000"/>
          </a:bodyPr>
          <a:lstStyle/>
          <a:p>
            <a:r>
              <a:rPr lang="en-US" dirty="0"/>
              <a:t>What should tenant demographic look like throughout the building?</a:t>
            </a:r>
          </a:p>
        </p:txBody>
      </p:sp>
      <p:sp>
        <p:nvSpPr>
          <p:cNvPr id="3" name="Content Placeholder 2">
            <a:extLst>
              <a:ext uri="{FF2B5EF4-FFF2-40B4-BE49-F238E27FC236}">
                <a16:creationId xmlns:a16="http://schemas.microsoft.com/office/drawing/2014/main" id="{F7FADD2D-EB68-A34F-A2D6-42348A98CB5C}"/>
              </a:ext>
            </a:extLst>
          </p:cNvPr>
          <p:cNvSpPr>
            <a:spLocks noGrp="1"/>
          </p:cNvSpPr>
          <p:nvPr>
            <p:ph idx="1"/>
          </p:nvPr>
        </p:nvSpPr>
        <p:spPr/>
        <p:txBody>
          <a:bodyPr/>
          <a:lstStyle/>
          <a:p>
            <a:endParaRPr lang="en-US" dirty="0"/>
          </a:p>
          <a:p>
            <a:r>
              <a:rPr lang="en-US" dirty="0"/>
              <a:t>Some people believe very strongly in scattered site housing (e.g., no more than a small % of units of one building being designated for a specific tenant demographic, with supports being provided by a different entity).</a:t>
            </a:r>
          </a:p>
          <a:p>
            <a:endParaRPr lang="en-US" dirty="0"/>
          </a:p>
          <a:p>
            <a:r>
              <a:rPr lang="en-US" dirty="0"/>
              <a:t>Others believe that very ‘high need’ tenants require 24-hr support (i.e., single-site, or place-based supportive housing).</a:t>
            </a:r>
          </a:p>
          <a:p>
            <a:endParaRPr lang="en-US" dirty="0"/>
          </a:p>
        </p:txBody>
      </p:sp>
    </p:spTree>
    <p:extLst>
      <p:ext uri="{BB962C8B-B14F-4D97-AF65-F5344CB8AC3E}">
        <p14:creationId xmlns:p14="http://schemas.microsoft.com/office/powerpoint/2010/main" val="287849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6A35-2C73-3141-97A5-362C85D98337}"/>
              </a:ext>
            </a:extLst>
          </p:cNvPr>
          <p:cNvSpPr>
            <a:spLocks noGrp="1"/>
          </p:cNvSpPr>
          <p:nvPr>
            <p:ph type="title"/>
          </p:nvPr>
        </p:nvSpPr>
        <p:spPr/>
        <p:txBody>
          <a:bodyPr>
            <a:normAutofit fontScale="90000"/>
          </a:bodyPr>
          <a:lstStyle/>
          <a:p>
            <a:r>
              <a:rPr lang="en-US" dirty="0"/>
              <a:t>What should tenant demographic look like throughout the building?</a:t>
            </a:r>
          </a:p>
        </p:txBody>
      </p:sp>
      <p:sp>
        <p:nvSpPr>
          <p:cNvPr id="3" name="Content Placeholder 2">
            <a:extLst>
              <a:ext uri="{FF2B5EF4-FFF2-40B4-BE49-F238E27FC236}">
                <a16:creationId xmlns:a16="http://schemas.microsoft.com/office/drawing/2014/main" id="{AFCE3BA5-5338-FA42-9D32-16A96A2A9625}"/>
              </a:ext>
            </a:extLst>
          </p:cNvPr>
          <p:cNvSpPr>
            <a:spLocks noGrp="1"/>
          </p:cNvSpPr>
          <p:nvPr>
            <p:ph idx="1"/>
          </p:nvPr>
        </p:nvSpPr>
        <p:spPr/>
        <p:txBody>
          <a:bodyPr/>
          <a:lstStyle/>
          <a:p>
            <a:endParaRPr lang="en-US" dirty="0"/>
          </a:p>
          <a:p>
            <a:r>
              <a:rPr lang="en-US" dirty="0"/>
              <a:t>They point to survey research that finds most tenants prefer scattered site (Richter &amp; Hoffmann, 2017).</a:t>
            </a:r>
          </a:p>
          <a:p>
            <a:endParaRPr lang="en-US" dirty="0"/>
          </a:p>
          <a:p>
            <a:r>
              <a:rPr lang="en-US" dirty="0" err="1"/>
              <a:t>Aubry</a:t>
            </a:r>
            <a:r>
              <a:rPr lang="en-US" dirty="0"/>
              <a:t> et al. (2017) review tenant outcomes (i.e., housing stability and life satisfaction) for both types and find outcomes to be similar.</a:t>
            </a:r>
          </a:p>
          <a:p>
            <a:endParaRPr lang="en-US" dirty="0"/>
          </a:p>
        </p:txBody>
      </p:sp>
    </p:spTree>
    <p:extLst>
      <p:ext uri="{BB962C8B-B14F-4D97-AF65-F5344CB8AC3E}">
        <p14:creationId xmlns:p14="http://schemas.microsoft.com/office/powerpoint/2010/main" val="340658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1DFC-677E-FB48-BF43-D4C283B9EDDC}"/>
              </a:ext>
            </a:extLst>
          </p:cNvPr>
          <p:cNvSpPr>
            <a:spLocks noGrp="1"/>
          </p:cNvSpPr>
          <p:nvPr>
            <p:ph type="title"/>
          </p:nvPr>
        </p:nvSpPr>
        <p:spPr/>
        <p:txBody>
          <a:bodyPr>
            <a:normAutofit fontScale="90000"/>
          </a:bodyPr>
          <a:lstStyle/>
          <a:p>
            <a:r>
              <a:rPr lang="en-US" dirty="0"/>
              <a:t>Should social work support be separate from the landlord function?</a:t>
            </a:r>
          </a:p>
        </p:txBody>
      </p:sp>
      <p:sp>
        <p:nvSpPr>
          <p:cNvPr id="3" name="Content Placeholder 2">
            <a:extLst>
              <a:ext uri="{FF2B5EF4-FFF2-40B4-BE49-F238E27FC236}">
                <a16:creationId xmlns:a16="http://schemas.microsoft.com/office/drawing/2014/main" id="{17FCCB1A-A844-EF49-9910-B806B146E109}"/>
              </a:ext>
            </a:extLst>
          </p:cNvPr>
          <p:cNvSpPr>
            <a:spLocks noGrp="1"/>
          </p:cNvSpPr>
          <p:nvPr>
            <p:ph idx="1"/>
          </p:nvPr>
        </p:nvSpPr>
        <p:spPr/>
        <p:txBody>
          <a:bodyPr/>
          <a:lstStyle/>
          <a:p>
            <a:endParaRPr lang="en-US" dirty="0"/>
          </a:p>
          <a:p>
            <a:r>
              <a:rPr lang="en-US" dirty="0"/>
              <a:t>An argument in </a:t>
            </a:r>
            <a:r>
              <a:rPr lang="en-US" dirty="0" err="1"/>
              <a:t>favour</a:t>
            </a:r>
            <a:r>
              <a:rPr lang="en-US" dirty="0"/>
              <a:t> of separation is that, with separate entities serving each function, support workers won’t acquiesce to landlord).</a:t>
            </a:r>
          </a:p>
          <a:p>
            <a:endParaRPr lang="en-US" dirty="0"/>
          </a:p>
          <a:p>
            <a:endParaRPr lang="en-US" dirty="0"/>
          </a:p>
          <a:p>
            <a:endParaRPr lang="en-US" dirty="0"/>
          </a:p>
        </p:txBody>
      </p:sp>
    </p:spTree>
    <p:extLst>
      <p:ext uri="{BB962C8B-B14F-4D97-AF65-F5344CB8AC3E}">
        <p14:creationId xmlns:p14="http://schemas.microsoft.com/office/powerpoint/2010/main" val="3348156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B2ED-4AE5-E348-B8B3-692DBE8E4399}"/>
              </a:ext>
            </a:extLst>
          </p:cNvPr>
          <p:cNvSpPr>
            <a:spLocks noGrp="1"/>
          </p:cNvSpPr>
          <p:nvPr>
            <p:ph type="title"/>
          </p:nvPr>
        </p:nvSpPr>
        <p:spPr/>
        <p:txBody>
          <a:bodyPr>
            <a:normAutofit fontScale="90000"/>
          </a:bodyPr>
          <a:lstStyle/>
          <a:p>
            <a:r>
              <a:rPr lang="en-US" dirty="0"/>
              <a:t>How long should social work support last?</a:t>
            </a:r>
          </a:p>
        </p:txBody>
      </p:sp>
      <p:sp>
        <p:nvSpPr>
          <p:cNvPr id="3" name="Content Placeholder 2">
            <a:extLst>
              <a:ext uri="{FF2B5EF4-FFF2-40B4-BE49-F238E27FC236}">
                <a16:creationId xmlns:a16="http://schemas.microsoft.com/office/drawing/2014/main" id="{3A476CE5-47E5-7740-8CA8-E0A073EFBDFB}"/>
              </a:ext>
            </a:extLst>
          </p:cNvPr>
          <p:cNvSpPr>
            <a:spLocks noGrp="1"/>
          </p:cNvSpPr>
          <p:nvPr>
            <p:ph idx="1"/>
          </p:nvPr>
        </p:nvSpPr>
        <p:spPr/>
        <p:txBody>
          <a:bodyPr/>
          <a:lstStyle/>
          <a:p>
            <a:pPr lvl="0"/>
            <a:endParaRPr lang="en-CA" dirty="0"/>
          </a:p>
          <a:p>
            <a:pPr lvl="0"/>
            <a:r>
              <a:rPr lang="en-CA" dirty="0"/>
              <a:t>It’s reasonable to suggest tenants with higher needs and longer shelter stays will need more intensive social work supports.</a:t>
            </a:r>
          </a:p>
          <a:p>
            <a:pPr lvl="0"/>
            <a:endParaRPr lang="en-CA" dirty="0"/>
          </a:p>
          <a:p>
            <a:pPr lvl="0"/>
            <a:r>
              <a:rPr lang="en-CA" u="sng" dirty="0"/>
              <a:t>Key question</a:t>
            </a:r>
            <a:r>
              <a:rPr lang="en-CA" dirty="0"/>
              <a:t>: how much social work is needed for each tenant, and for how many months/years should it last?</a:t>
            </a:r>
          </a:p>
          <a:p>
            <a:pPr lvl="0"/>
            <a:endParaRPr lang="en-CA" dirty="0"/>
          </a:p>
          <a:p>
            <a:r>
              <a:rPr lang="en-US" dirty="0"/>
              <a:t>Some system-planning organizations face pressure to do more with less.</a:t>
            </a:r>
          </a:p>
          <a:p>
            <a:pPr lvl="0"/>
            <a:endParaRPr lang="en-US" dirty="0"/>
          </a:p>
        </p:txBody>
      </p:sp>
    </p:spTree>
    <p:extLst>
      <p:ext uri="{BB962C8B-B14F-4D97-AF65-F5344CB8AC3E}">
        <p14:creationId xmlns:p14="http://schemas.microsoft.com/office/powerpoint/2010/main" val="14327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847-CA7C-DD45-8021-FE717CF54AC6}"/>
              </a:ext>
            </a:extLst>
          </p:cNvPr>
          <p:cNvSpPr>
            <a:spLocks noGrp="1"/>
          </p:cNvSpPr>
          <p:nvPr>
            <p:ph type="title"/>
          </p:nvPr>
        </p:nvSpPr>
        <p:spPr/>
        <p:txBody>
          <a:bodyPr/>
          <a:lstStyle/>
          <a:p>
            <a:r>
              <a:rPr lang="en-US" dirty="0"/>
              <a:t>Who pays for what?</a:t>
            </a:r>
          </a:p>
        </p:txBody>
      </p:sp>
      <p:sp>
        <p:nvSpPr>
          <p:cNvPr id="3" name="Content Placeholder 2">
            <a:extLst>
              <a:ext uri="{FF2B5EF4-FFF2-40B4-BE49-F238E27FC236}">
                <a16:creationId xmlns:a16="http://schemas.microsoft.com/office/drawing/2014/main" id="{5C52E539-E935-DA4F-9C4D-A70F5C98087A}"/>
              </a:ext>
            </a:extLst>
          </p:cNvPr>
          <p:cNvSpPr>
            <a:spLocks noGrp="1"/>
          </p:cNvSpPr>
          <p:nvPr>
            <p:ph idx="1"/>
          </p:nvPr>
        </p:nvSpPr>
        <p:spPr/>
        <p:txBody>
          <a:bodyPr/>
          <a:lstStyle/>
          <a:p>
            <a:pPr marL="0" indent="0">
              <a:buNone/>
            </a:pPr>
            <a:r>
              <a:rPr lang="en-US" u="sng" dirty="0"/>
              <a:t>Mainstream policy thinking in Canada holds that</a:t>
            </a:r>
            <a:r>
              <a:rPr lang="en-US" dirty="0"/>
              <a:t>: </a:t>
            </a:r>
          </a:p>
          <a:p>
            <a:endParaRPr lang="en-US" dirty="0"/>
          </a:p>
          <a:p>
            <a:r>
              <a:rPr lang="en-US" dirty="0"/>
              <a:t>Fed govt should provide substantial support for development costs (i.e., capital costs).</a:t>
            </a:r>
          </a:p>
          <a:p>
            <a:endParaRPr lang="en-US" dirty="0"/>
          </a:p>
          <a:p>
            <a:r>
              <a:rPr lang="en-US" dirty="0"/>
              <a:t>P/Ts should be responsible for social work support.</a:t>
            </a:r>
          </a:p>
          <a:p>
            <a:endParaRPr lang="en-US" dirty="0"/>
          </a:p>
          <a:p>
            <a:r>
              <a:rPr lang="en-US" u="sng" dirty="0"/>
              <a:t>Outstanding debate</a:t>
            </a:r>
            <a:r>
              <a:rPr lang="en-US" dirty="0"/>
              <a:t>: who pays for operating (i.e., affordability) costs?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5657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C5B0-7C46-B508-6995-3A7DEE39C287}"/>
              </a:ext>
            </a:extLst>
          </p:cNvPr>
          <p:cNvSpPr>
            <a:spLocks noGrp="1"/>
          </p:cNvSpPr>
          <p:nvPr>
            <p:ph type="title"/>
          </p:nvPr>
        </p:nvSpPr>
        <p:spPr/>
        <p:txBody>
          <a:bodyPr/>
          <a:lstStyle/>
          <a:p>
            <a:r>
              <a:rPr lang="en-US" dirty="0"/>
              <a:t>What’s </a:t>
            </a:r>
            <a:r>
              <a:rPr lang="en-US"/>
              <a:t>on your mind?</a:t>
            </a:r>
            <a:endParaRPr lang="en-US" dirty="0"/>
          </a:p>
        </p:txBody>
      </p:sp>
      <p:sp>
        <p:nvSpPr>
          <p:cNvPr id="3" name="Content Placeholder 2">
            <a:extLst>
              <a:ext uri="{FF2B5EF4-FFF2-40B4-BE49-F238E27FC236}">
                <a16:creationId xmlns:a16="http://schemas.microsoft.com/office/drawing/2014/main" id="{9D4CE531-BB9F-0796-C1E4-4C4142FF701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3787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7D83-EB75-4398-9254-72218A4E11E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7F9A9D5D-DA48-176E-339E-26F766E12904}"/>
              </a:ext>
            </a:extLst>
          </p:cNvPr>
          <p:cNvSpPr>
            <a:spLocks noGrp="1"/>
          </p:cNvSpPr>
          <p:nvPr>
            <p:ph idx="1"/>
          </p:nvPr>
        </p:nvSpPr>
        <p:spPr/>
        <p:txBody>
          <a:bodyPr/>
          <a:lstStyle/>
          <a:p>
            <a:endParaRPr lang="en-US" dirty="0"/>
          </a:p>
          <a:p>
            <a:r>
              <a:rPr lang="en-US" dirty="0"/>
              <a:t>Housing First: The basics</a:t>
            </a:r>
          </a:p>
          <a:p>
            <a:endParaRPr lang="en-US" dirty="0"/>
          </a:p>
          <a:p>
            <a:r>
              <a:rPr lang="en-US" dirty="0"/>
              <a:t>Ongoing debates</a:t>
            </a:r>
          </a:p>
          <a:p>
            <a:endParaRPr lang="en-US" dirty="0"/>
          </a:p>
          <a:p>
            <a:r>
              <a:rPr lang="en-US" dirty="0"/>
              <a:t>Pathways Housing First</a:t>
            </a:r>
          </a:p>
        </p:txBody>
      </p:sp>
    </p:spTree>
    <p:extLst>
      <p:ext uri="{BB962C8B-B14F-4D97-AF65-F5344CB8AC3E}">
        <p14:creationId xmlns:p14="http://schemas.microsoft.com/office/powerpoint/2010/main" val="2999861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69A5A-D5B9-104A-050F-9CC64EC9358C}"/>
              </a:ext>
            </a:extLst>
          </p:cNvPr>
          <p:cNvSpPr>
            <a:spLocks noGrp="1"/>
          </p:cNvSpPr>
          <p:nvPr>
            <p:ph idx="1"/>
          </p:nvPr>
        </p:nvSpPr>
        <p:spPr/>
        <p:txBody>
          <a:bodyPr/>
          <a:lstStyle/>
          <a:p>
            <a:pPr marL="0" indent="0">
              <a:buNone/>
            </a:pPr>
            <a:endParaRPr lang="en-US" dirty="0"/>
          </a:p>
          <a:p>
            <a:pPr marL="0" indent="0">
              <a:buNone/>
            </a:pPr>
            <a:r>
              <a:rPr lang="en-US" sz="4800" dirty="0"/>
              <a:t>Let’s now talk a bit about some of the nuance offered by Sam Tsemberis…</a:t>
            </a:r>
          </a:p>
        </p:txBody>
      </p:sp>
    </p:spTree>
    <p:extLst>
      <p:ext uri="{BB962C8B-B14F-4D97-AF65-F5344CB8AC3E}">
        <p14:creationId xmlns:p14="http://schemas.microsoft.com/office/powerpoint/2010/main" val="162164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itle 1">
            <a:extLst>
              <a:ext uri="{FF2B5EF4-FFF2-40B4-BE49-F238E27FC236}">
                <a16:creationId xmlns:a16="http://schemas.microsoft.com/office/drawing/2014/main" id="{DD157288-D0C3-1001-C787-ED5AF28918C3}"/>
              </a:ext>
            </a:extLst>
          </p:cNvPr>
          <p:cNvSpPr>
            <a:spLocks noGrp="1"/>
          </p:cNvSpPr>
          <p:nvPr>
            <p:ph type="title"/>
          </p:nvPr>
        </p:nvSpPr>
        <p:spPr>
          <a:xfrm>
            <a:off x="457200" y="533400"/>
            <a:ext cx="8229600" cy="990600"/>
          </a:xfrm>
        </p:spPr>
        <p:txBody>
          <a:bodyPr anchor="ctr">
            <a:normAutofit/>
          </a:bodyPr>
          <a:lstStyle/>
          <a:p>
            <a:r>
              <a:rPr lang="en-US" dirty="0"/>
              <a:t>Sam Tsemberis</a:t>
            </a:r>
          </a:p>
        </p:txBody>
      </p:sp>
      <p:pic>
        <p:nvPicPr>
          <p:cNvPr id="2" name="Picture 4" descr="Sam Tsemberis">
            <a:extLst>
              <a:ext uri="{FF2B5EF4-FFF2-40B4-BE49-F238E27FC236}">
                <a16:creationId xmlns:a16="http://schemas.microsoft.com/office/drawing/2014/main" id="{49B5D58C-BB0E-558A-F7FA-029780E25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7682"/>
          <a:stretch/>
        </p:blipFill>
        <p:spPr bwMode="auto">
          <a:xfrm>
            <a:off x="457200" y="1673352"/>
            <a:ext cx="4038600" cy="4275928"/>
          </a:xfrm>
          <a:prstGeom prst="rect">
            <a:avLst/>
          </a:prstGeom>
          <a:noFill/>
          <a:extLst>
            <a:ext uri="{909E8E84-426E-40DD-AFC4-6F175D3DCCD1}">
              <a14:hiddenFill xmlns:a14="http://schemas.microsoft.com/office/drawing/2010/main">
                <a:solidFill>
                  <a:srgbClr val="FFFFFF"/>
                </a:solidFill>
              </a14:hiddenFill>
            </a:ext>
          </a:extLst>
        </p:spPr>
      </p:pic>
      <p:sp>
        <p:nvSpPr>
          <p:cNvPr id="1038" name="Content Placeholder 3">
            <a:extLst>
              <a:ext uri="{FF2B5EF4-FFF2-40B4-BE49-F238E27FC236}">
                <a16:creationId xmlns:a16="http://schemas.microsoft.com/office/drawing/2014/main" id="{766499AF-F166-2870-E8DD-A502BB3BD2BE}"/>
              </a:ext>
            </a:extLst>
          </p:cNvPr>
          <p:cNvSpPr>
            <a:spLocks noGrp="1"/>
          </p:cNvSpPr>
          <p:nvPr>
            <p:ph sz="half" idx="2"/>
          </p:nvPr>
        </p:nvSpPr>
        <p:spPr>
          <a:xfrm>
            <a:off x="4648200" y="1673352"/>
            <a:ext cx="4038600" cy="4275928"/>
          </a:xfrm>
        </p:spPr>
        <p:txBody>
          <a:bodyPr/>
          <a:lstStyle/>
          <a:p>
            <a:r>
              <a:rPr lang="en-US" dirty="0"/>
              <a:t>Born in Greece in 1949</a:t>
            </a:r>
          </a:p>
          <a:p>
            <a:endParaRPr lang="en-US" dirty="0"/>
          </a:p>
          <a:p>
            <a:r>
              <a:rPr lang="en-US" dirty="0"/>
              <a:t>Founder and ED of Pathways to Housing</a:t>
            </a:r>
          </a:p>
          <a:p>
            <a:endParaRPr lang="en-US" dirty="0"/>
          </a:p>
          <a:p>
            <a:r>
              <a:rPr lang="en-US" dirty="0"/>
              <a:t>Named one of Time Magazine’s 100 most influential people of 2024</a:t>
            </a:r>
          </a:p>
        </p:txBody>
      </p:sp>
    </p:spTree>
    <p:extLst>
      <p:ext uri="{BB962C8B-B14F-4D97-AF65-F5344CB8AC3E}">
        <p14:creationId xmlns:p14="http://schemas.microsoft.com/office/powerpoint/2010/main" val="1764723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A70E7B-1FDF-968E-9065-AAF54DE03FFA}"/>
              </a:ext>
            </a:extLst>
          </p:cNvPr>
          <p:cNvSpPr>
            <a:spLocks noGrp="1"/>
          </p:cNvSpPr>
          <p:nvPr>
            <p:ph type="title"/>
          </p:nvPr>
        </p:nvSpPr>
        <p:spPr>
          <a:xfrm>
            <a:off x="457200" y="533400"/>
            <a:ext cx="8229600" cy="990600"/>
          </a:xfrm>
        </p:spPr>
        <p:txBody>
          <a:bodyPr/>
          <a:lstStyle/>
          <a:p>
            <a:r>
              <a:rPr lang="en-US" dirty="0"/>
              <a:t>His book</a:t>
            </a:r>
          </a:p>
        </p:txBody>
      </p:sp>
      <p:pic>
        <p:nvPicPr>
          <p:cNvPr id="3" name="Picture 2" descr="A cover of a book&#10;&#10;Description automatically generated">
            <a:extLst>
              <a:ext uri="{FF2B5EF4-FFF2-40B4-BE49-F238E27FC236}">
                <a16:creationId xmlns:a16="http://schemas.microsoft.com/office/drawing/2014/main" id="{1643A5A2-A3DB-DA5A-88C6-A27E76B6A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74" y="1673352"/>
            <a:ext cx="3410051" cy="4275928"/>
          </a:xfrm>
          <a:prstGeom prst="rect">
            <a:avLst/>
          </a:prstGeom>
          <a:noFill/>
        </p:spPr>
      </p:pic>
      <p:sp>
        <p:nvSpPr>
          <p:cNvPr id="10" name="Content Placeholder 3">
            <a:extLst>
              <a:ext uri="{FF2B5EF4-FFF2-40B4-BE49-F238E27FC236}">
                <a16:creationId xmlns:a16="http://schemas.microsoft.com/office/drawing/2014/main" id="{9217A0D6-53A6-849C-0534-B889718DF151}"/>
              </a:ext>
            </a:extLst>
          </p:cNvPr>
          <p:cNvSpPr>
            <a:spLocks noGrp="1"/>
          </p:cNvSpPr>
          <p:nvPr>
            <p:ph sz="half" idx="2"/>
          </p:nvPr>
        </p:nvSpPr>
        <p:spPr>
          <a:xfrm>
            <a:off x="4648200" y="1673352"/>
            <a:ext cx="4038600" cy="4275928"/>
          </a:xfrm>
        </p:spPr>
        <p:txBody>
          <a:bodyPr/>
          <a:lstStyle/>
          <a:p>
            <a:r>
              <a:rPr lang="en-US" u="sng" dirty="0"/>
              <a:t>First version</a:t>
            </a:r>
            <a:r>
              <a:rPr lang="en-US" dirty="0"/>
              <a:t>: 2010</a:t>
            </a:r>
          </a:p>
          <a:p>
            <a:endParaRPr lang="en-US" dirty="0"/>
          </a:p>
          <a:p>
            <a:r>
              <a:rPr lang="en-US" u="sng" dirty="0"/>
              <a:t>Revised version</a:t>
            </a:r>
            <a:r>
              <a:rPr lang="en-US" dirty="0"/>
              <a:t>: 2015</a:t>
            </a:r>
          </a:p>
        </p:txBody>
      </p:sp>
    </p:spTree>
    <p:extLst>
      <p:ext uri="{BB962C8B-B14F-4D97-AF65-F5344CB8AC3E}">
        <p14:creationId xmlns:p14="http://schemas.microsoft.com/office/powerpoint/2010/main" val="4219931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1A59-0881-9F2F-E602-C69CF9B77A6D}"/>
              </a:ext>
            </a:extLst>
          </p:cNvPr>
          <p:cNvSpPr>
            <a:spLocks noGrp="1"/>
          </p:cNvSpPr>
          <p:nvPr>
            <p:ph type="title"/>
          </p:nvPr>
        </p:nvSpPr>
        <p:spPr/>
        <p:txBody>
          <a:bodyPr>
            <a:normAutofit fontScale="90000"/>
          </a:bodyPr>
          <a:lstStyle/>
          <a:p>
            <a:r>
              <a:rPr lang="en-US" dirty="0"/>
              <a:t>Pathways Housing First (PHF) Program</a:t>
            </a:r>
          </a:p>
        </p:txBody>
      </p:sp>
      <p:sp>
        <p:nvSpPr>
          <p:cNvPr id="3" name="Content Placeholder 2">
            <a:extLst>
              <a:ext uri="{FF2B5EF4-FFF2-40B4-BE49-F238E27FC236}">
                <a16:creationId xmlns:a16="http://schemas.microsoft.com/office/drawing/2014/main" id="{238E63AC-26F1-1D8D-13C6-79D477A674EB}"/>
              </a:ext>
            </a:extLst>
          </p:cNvPr>
          <p:cNvSpPr>
            <a:spLocks noGrp="1"/>
          </p:cNvSpPr>
          <p:nvPr>
            <p:ph idx="1"/>
          </p:nvPr>
        </p:nvSpPr>
        <p:spPr/>
        <p:txBody>
          <a:bodyPr/>
          <a:lstStyle/>
          <a:p>
            <a:endParaRPr lang="en-US" dirty="0"/>
          </a:p>
          <a:p>
            <a:r>
              <a:rPr lang="en-US" dirty="0"/>
              <a:t>Clients “graduate” from PHF “when they no longer need the program’s support to maintain their own home.”</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76639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533D-4AE0-CF2D-26A7-EDF265678303}"/>
              </a:ext>
            </a:extLst>
          </p:cNvPr>
          <p:cNvSpPr>
            <a:spLocks noGrp="1"/>
          </p:cNvSpPr>
          <p:nvPr>
            <p:ph type="title"/>
          </p:nvPr>
        </p:nvSpPr>
        <p:spPr/>
        <p:txBody>
          <a:bodyPr/>
          <a:lstStyle/>
          <a:p>
            <a:r>
              <a:rPr lang="en-US" dirty="0"/>
              <a:t>PHF principles</a:t>
            </a:r>
          </a:p>
        </p:txBody>
      </p:sp>
      <p:sp>
        <p:nvSpPr>
          <p:cNvPr id="3" name="Content Placeholder 2">
            <a:extLst>
              <a:ext uri="{FF2B5EF4-FFF2-40B4-BE49-F238E27FC236}">
                <a16:creationId xmlns:a16="http://schemas.microsoft.com/office/drawing/2014/main" id="{EC845694-066A-6016-C181-DDF32841415A}"/>
              </a:ext>
            </a:extLst>
          </p:cNvPr>
          <p:cNvSpPr>
            <a:spLocks noGrp="1"/>
          </p:cNvSpPr>
          <p:nvPr>
            <p:ph idx="1"/>
          </p:nvPr>
        </p:nvSpPr>
        <p:spPr/>
        <p:txBody>
          <a:bodyPr/>
          <a:lstStyle/>
          <a:p>
            <a:endParaRPr lang="en-US" dirty="0"/>
          </a:p>
          <a:p>
            <a:r>
              <a:rPr lang="en-US" dirty="0"/>
              <a:t>A person should not have to </a:t>
            </a:r>
            <a:r>
              <a:rPr lang="en-US" i="1" dirty="0"/>
              <a:t>earn</a:t>
            </a:r>
            <a:r>
              <a:rPr lang="en-US" dirty="0"/>
              <a:t> housing.</a:t>
            </a:r>
          </a:p>
          <a:p>
            <a:endParaRPr lang="en-US" dirty="0"/>
          </a:p>
          <a:p>
            <a:r>
              <a:rPr lang="en-US" dirty="0"/>
              <a:t>Housing allows a person to heal.</a:t>
            </a:r>
          </a:p>
          <a:p>
            <a:endParaRPr lang="en-US" dirty="0"/>
          </a:p>
          <a:p>
            <a:r>
              <a:rPr lang="en-US" dirty="0"/>
              <a:t>Housing and service delivery should be provided by separate entities.</a:t>
            </a:r>
          </a:p>
          <a:p>
            <a:endParaRPr lang="en-US" dirty="0"/>
          </a:p>
          <a:p>
            <a:r>
              <a:rPr lang="en-US" dirty="0"/>
              <a:t>Housing should be “scattered.”</a:t>
            </a:r>
          </a:p>
          <a:p>
            <a:endParaRPr lang="en-US" dirty="0"/>
          </a:p>
          <a:p>
            <a:endParaRPr lang="en-US" dirty="0"/>
          </a:p>
        </p:txBody>
      </p:sp>
    </p:spTree>
    <p:extLst>
      <p:ext uri="{BB962C8B-B14F-4D97-AF65-F5344CB8AC3E}">
        <p14:creationId xmlns:p14="http://schemas.microsoft.com/office/powerpoint/2010/main" val="1757040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6126-0F0F-D7D3-7D5C-94F446EFF613}"/>
              </a:ext>
            </a:extLst>
          </p:cNvPr>
          <p:cNvSpPr>
            <a:spLocks noGrp="1"/>
          </p:cNvSpPr>
          <p:nvPr>
            <p:ph type="title"/>
          </p:nvPr>
        </p:nvSpPr>
        <p:spPr/>
        <p:txBody>
          <a:bodyPr/>
          <a:lstStyle/>
          <a:p>
            <a:r>
              <a:rPr lang="en-US" dirty="0"/>
              <a:t>PHF principles (cont’d)</a:t>
            </a:r>
          </a:p>
        </p:txBody>
      </p:sp>
      <p:sp>
        <p:nvSpPr>
          <p:cNvPr id="3" name="Content Placeholder 2">
            <a:extLst>
              <a:ext uri="{FF2B5EF4-FFF2-40B4-BE49-F238E27FC236}">
                <a16:creationId xmlns:a16="http://schemas.microsoft.com/office/drawing/2014/main" id="{38497D42-BBB7-500B-067F-DCAD179FF8FC}"/>
              </a:ext>
            </a:extLst>
          </p:cNvPr>
          <p:cNvSpPr>
            <a:spLocks noGrp="1"/>
          </p:cNvSpPr>
          <p:nvPr>
            <p:ph idx="1"/>
          </p:nvPr>
        </p:nvSpPr>
        <p:spPr/>
        <p:txBody>
          <a:bodyPr/>
          <a:lstStyle/>
          <a:p>
            <a:endParaRPr lang="en-US" dirty="0"/>
          </a:p>
          <a:p>
            <a:r>
              <a:rPr lang="en-US" dirty="0"/>
              <a:t>Service providers should take direction from client (client sets their own goals).</a:t>
            </a:r>
          </a:p>
          <a:p>
            <a:endParaRPr lang="en-US" dirty="0"/>
          </a:p>
          <a:p>
            <a:r>
              <a:rPr lang="en-US" dirty="0"/>
              <a:t>“Clients have the right to choose, modify, or refuse services and supports at any time except for one weekly home visit with staff.”</a:t>
            </a:r>
          </a:p>
          <a:p>
            <a:endParaRPr lang="en-US" dirty="0"/>
          </a:p>
          <a:p>
            <a:r>
              <a:rPr lang="en-US" dirty="0"/>
              <a:t>Persons with mental health challenges are not required to take prescribed medication.</a:t>
            </a:r>
          </a:p>
        </p:txBody>
      </p:sp>
    </p:spTree>
    <p:extLst>
      <p:ext uri="{BB962C8B-B14F-4D97-AF65-F5344CB8AC3E}">
        <p14:creationId xmlns:p14="http://schemas.microsoft.com/office/powerpoint/2010/main" val="1138277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00E4-6204-A0CE-D72B-843F73614E02}"/>
              </a:ext>
            </a:extLst>
          </p:cNvPr>
          <p:cNvSpPr>
            <a:spLocks noGrp="1"/>
          </p:cNvSpPr>
          <p:nvPr>
            <p:ph type="title"/>
          </p:nvPr>
        </p:nvSpPr>
        <p:spPr/>
        <p:txBody>
          <a:bodyPr/>
          <a:lstStyle/>
          <a:p>
            <a:r>
              <a:rPr lang="en-US" dirty="0"/>
              <a:t>PHF principles (cont’d)</a:t>
            </a:r>
          </a:p>
        </p:txBody>
      </p:sp>
      <p:sp>
        <p:nvSpPr>
          <p:cNvPr id="3" name="Content Placeholder 2">
            <a:extLst>
              <a:ext uri="{FF2B5EF4-FFF2-40B4-BE49-F238E27FC236}">
                <a16:creationId xmlns:a16="http://schemas.microsoft.com/office/drawing/2014/main" id="{A4D12CCB-2F31-C743-1079-597729CBE77F}"/>
              </a:ext>
            </a:extLst>
          </p:cNvPr>
          <p:cNvSpPr>
            <a:spLocks noGrp="1"/>
          </p:cNvSpPr>
          <p:nvPr>
            <p:ph idx="1"/>
          </p:nvPr>
        </p:nvSpPr>
        <p:spPr/>
        <p:txBody>
          <a:bodyPr/>
          <a:lstStyle/>
          <a:p>
            <a:endParaRPr lang="en-US" dirty="0"/>
          </a:p>
          <a:p>
            <a:r>
              <a:rPr lang="en-US" dirty="0"/>
              <a:t>Clients with substance use challenges are not required to abstain from drugs/alcohol.</a:t>
            </a:r>
          </a:p>
        </p:txBody>
      </p:sp>
    </p:spTree>
    <p:extLst>
      <p:ext uri="{BB962C8B-B14F-4D97-AF65-F5344CB8AC3E}">
        <p14:creationId xmlns:p14="http://schemas.microsoft.com/office/powerpoint/2010/main" val="127657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F71F-CF7E-FEFD-6910-FAECA7E6E80C}"/>
              </a:ext>
            </a:extLst>
          </p:cNvPr>
          <p:cNvSpPr>
            <a:spLocks noGrp="1"/>
          </p:cNvSpPr>
          <p:nvPr>
            <p:ph type="title"/>
          </p:nvPr>
        </p:nvSpPr>
        <p:spPr/>
        <p:txBody>
          <a:bodyPr/>
          <a:lstStyle/>
          <a:p>
            <a:r>
              <a:rPr lang="en-US" dirty="0"/>
              <a:t>More from Tsemberis 2015</a:t>
            </a:r>
          </a:p>
        </p:txBody>
      </p:sp>
      <p:sp>
        <p:nvSpPr>
          <p:cNvPr id="3" name="Content Placeholder 2">
            <a:extLst>
              <a:ext uri="{FF2B5EF4-FFF2-40B4-BE49-F238E27FC236}">
                <a16:creationId xmlns:a16="http://schemas.microsoft.com/office/drawing/2014/main" id="{0CD550A1-B30D-8AC5-9628-DC407A1E5FDA}"/>
              </a:ext>
            </a:extLst>
          </p:cNvPr>
          <p:cNvSpPr>
            <a:spLocks noGrp="1"/>
          </p:cNvSpPr>
          <p:nvPr>
            <p:ph idx="1"/>
          </p:nvPr>
        </p:nvSpPr>
        <p:spPr/>
        <p:txBody>
          <a:bodyPr/>
          <a:lstStyle/>
          <a:p>
            <a:endParaRPr lang="en-US" dirty="0"/>
          </a:p>
          <a:p>
            <a:r>
              <a:rPr lang="en-US" dirty="0"/>
              <a:t>No more than 20% of units in a building should be for Housing First clients.</a:t>
            </a:r>
          </a:p>
          <a:p>
            <a:endParaRPr lang="en-US" dirty="0"/>
          </a:p>
          <a:p>
            <a:r>
              <a:rPr lang="en-US" dirty="0"/>
              <a:t>Clients should not have to share a unit.</a:t>
            </a:r>
          </a:p>
          <a:p>
            <a:endParaRPr lang="en-US" dirty="0"/>
          </a:p>
          <a:p>
            <a:r>
              <a:rPr lang="en-US" dirty="0"/>
              <a:t>Clients should not have to pay more than 30% of their income on rent.</a:t>
            </a:r>
          </a:p>
        </p:txBody>
      </p:sp>
    </p:spTree>
    <p:extLst>
      <p:ext uri="{BB962C8B-B14F-4D97-AF65-F5344CB8AC3E}">
        <p14:creationId xmlns:p14="http://schemas.microsoft.com/office/powerpoint/2010/main" val="3818894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5829-1B09-E3DC-28F0-C0B038B97FB4}"/>
              </a:ext>
            </a:extLst>
          </p:cNvPr>
          <p:cNvSpPr>
            <a:spLocks noGrp="1"/>
          </p:cNvSpPr>
          <p:nvPr>
            <p:ph type="title"/>
          </p:nvPr>
        </p:nvSpPr>
        <p:spPr/>
        <p:txBody>
          <a:bodyPr/>
          <a:lstStyle/>
          <a:p>
            <a:r>
              <a:rPr lang="en-US" dirty="0"/>
              <a:t>More from Tsemberis 2015 (cont’d)</a:t>
            </a:r>
          </a:p>
        </p:txBody>
      </p:sp>
      <p:sp>
        <p:nvSpPr>
          <p:cNvPr id="3" name="Content Placeholder 2">
            <a:extLst>
              <a:ext uri="{FF2B5EF4-FFF2-40B4-BE49-F238E27FC236}">
                <a16:creationId xmlns:a16="http://schemas.microsoft.com/office/drawing/2014/main" id="{96C00AC8-8F75-0F9B-CEE8-805FA80E42E1}"/>
              </a:ext>
            </a:extLst>
          </p:cNvPr>
          <p:cNvSpPr>
            <a:spLocks noGrp="1"/>
          </p:cNvSpPr>
          <p:nvPr>
            <p:ph idx="1"/>
          </p:nvPr>
        </p:nvSpPr>
        <p:spPr/>
        <p:txBody>
          <a:bodyPr/>
          <a:lstStyle/>
          <a:p>
            <a:endParaRPr lang="en-US" dirty="0"/>
          </a:p>
          <a:p>
            <a:r>
              <a:rPr lang="en-US" dirty="0"/>
              <a:t>Housing tenure is permanent</a:t>
            </a:r>
          </a:p>
          <a:p>
            <a:endParaRPr lang="en-US" dirty="0"/>
          </a:p>
          <a:p>
            <a:r>
              <a:rPr lang="en-US" dirty="0"/>
              <a:t>Clients are not expected to share any living areas with other tenants.</a:t>
            </a:r>
          </a:p>
          <a:p>
            <a:endParaRPr lang="en-US" dirty="0"/>
          </a:p>
          <a:p>
            <a:r>
              <a:rPr lang="en-US" dirty="0"/>
              <a:t>Staff will relocate a client who loses their housing (no limit on # of relocations).</a:t>
            </a:r>
          </a:p>
          <a:p>
            <a:endParaRPr lang="en-US" dirty="0"/>
          </a:p>
          <a:p>
            <a:endParaRPr lang="en-US" dirty="0"/>
          </a:p>
          <a:p>
            <a:endParaRPr lang="en-US" dirty="0"/>
          </a:p>
        </p:txBody>
      </p:sp>
    </p:spTree>
    <p:extLst>
      <p:ext uri="{BB962C8B-B14F-4D97-AF65-F5344CB8AC3E}">
        <p14:creationId xmlns:p14="http://schemas.microsoft.com/office/powerpoint/2010/main" val="408451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D444E-9231-3F8C-A0FD-A1F5E4F33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121AF-F174-FF02-7A7A-EE78314CB2FA}"/>
              </a:ext>
            </a:extLst>
          </p:cNvPr>
          <p:cNvSpPr>
            <a:spLocks noGrp="1"/>
          </p:cNvSpPr>
          <p:nvPr>
            <p:ph type="title"/>
          </p:nvPr>
        </p:nvSpPr>
        <p:spPr/>
        <p:txBody>
          <a:bodyPr/>
          <a:lstStyle/>
          <a:p>
            <a:r>
              <a:rPr lang="en-US" dirty="0"/>
              <a:t>More from Tsemberis 2015 (cont’d)</a:t>
            </a:r>
          </a:p>
        </p:txBody>
      </p:sp>
      <p:sp>
        <p:nvSpPr>
          <p:cNvPr id="3" name="Content Placeholder 2">
            <a:extLst>
              <a:ext uri="{FF2B5EF4-FFF2-40B4-BE49-F238E27FC236}">
                <a16:creationId xmlns:a16="http://schemas.microsoft.com/office/drawing/2014/main" id="{AD2FBB71-F34B-6803-7ACB-AE090FAB3C00}"/>
              </a:ext>
            </a:extLst>
          </p:cNvPr>
          <p:cNvSpPr>
            <a:spLocks noGrp="1"/>
          </p:cNvSpPr>
          <p:nvPr>
            <p:ph idx="1"/>
          </p:nvPr>
        </p:nvSpPr>
        <p:spPr/>
        <p:txBody>
          <a:bodyPr/>
          <a:lstStyle/>
          <a:p>
            <a:endParaRPr lang="en-US" dirty="0"/>
          </a:p>
          <a:p>
            <a:r>
              <a:rPr lang="en-US" dirty="0"/>
              <a:t>Clients continue to receive services if/when they lose housing.</a:t>
            </a:r>
          </a:p>
          <a:p>
            <a:pPr marL="0" indent="0">
              <a:buNone/>
            </a:pPr>
            <a:endParaRPr lang="en-US" dirty="0"/>
          </a:p>
          <a:p>
            <a:r>
              <a:rPr lang="en-US" dirty="0"/>
              <a:t>No program staff live in the participants’ place of residence.</a:t>
            </a:r>
          </a:p>
          <a:p>
            <a:endParaRPr lang="en-US" dirty="0"/>
          </a:p>
          <a:p>
            <a:endParaRPr lang="en-US" dirty="0"/>
          </a:p>
        </p:txBody>
      </p:sp>
    </p:spTree>
    <p:extLst>
      <p:ext uri="{BB962C8B-B14F-4D97-AF65-F5344CB8AC3E}">
        <p14:creationId xmlns:p14="http://schemas.microsoft.com/office/powerpoint/2010/main" val="58642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EC77-B68F-4B4B-A846-A261D68207C8}"/>
              </a:ext>
            </a:extLst>
          </p:cNvPr>
          <p:cNvSpPr>
            <a:spLocks noGrp="1"/>
          </p:cNvSpPr>
          <p:nvPr>
            <p:ph type="title"/>
          </p:nvPr>
        </p:nvSpPr>
        <p:spPr/>
        <p:txBody>
          <a:bodyPr/>
          <a:lstStyle/>
          <a:p>
            <a:r>
              <a:rPr lang="en-US" dirty="0"/>
              <a:t>Housing First</a:t>
            </a:r>
          </a:p>
        </p:txBody>
      </p:sp>
      <p:sp>
        <p:nvSpPr>
          <p:cNvPr id="3" name="Content Placeholder 2">
            <a:extLst>
              <a:ext uri="{FF2B5EF4-FFF2-40B4-BE49-F238E27FC236}">
                <a16:creationId xmlns:a16="http://schemas.microsoft.com/office/drawing/2014/main" id="{9BA07C40-FF1B-6F46-B1E6-646831F15A93}"/>
              </a:ext>
            </a:extLst>
          </p:cNvPr>
          <p:cNvSpPr>
            <a:spLocks noGrp="1"/>
          </p:cNvSpPr>
          <p:nvPr>
            <p:ph idx="1"/>
          </p:nvPr>
        </p:nvSpPr>
        <p:spPr/>
        <p:txBody>
          <a:bodyPr/>
          <a:lstStyle/>
          <a:p>
            <a:r>
              <a:rPr lang="en-US" dirty="0"/>
              <a:t>In Canada, the Housing First narrative became popular in the early 2000s.</a:t>
            </a:r>
          </a:p>
          <a:p>
            <a:endParaRPr lang="en-US" dirty="0"/>
          </a:p>
          <a:p>
            <a:r>
              <a:rPr lang="en-US" dirty="0"/>
              <a:t>City of Toronto (Iain De Jong in particular) pushed this narrative during implementation of their “Streets to Homes” program.</a:t>
            </a:r>
          </a:p>
          <a:p>
            <a:endParaRPr lang="en-US" dirty="0"/>
          </a:p>
          <a:p>
            <a:r>
              <a:rPr lang="en-US" dirty="0"/>
              <a:t>The narrative had been made popular in the US by Sam Tsemberis.</a:t>
            </a:r>
          </a:p>
          <a:p>
            <a:endParaRPr lang="en-US" dirty="0"/>
          </a:p>
          <a:p>
            <a:r>
              <a:rPr lang="en-US" dirty="0"/>
              <a:t>Calgary Homeless Foundation picked it up quickly as well.</a:t>
            </a:r>
          </a:p>
        </p:txBody>
      </p:sp>
    </p:spTree>
    <p:extLst>
      <p:ext uri="{BB962C8B-B14F-4D97-AF65-F5344CB8AC3E}">
        <p14:creationId xmlns:p14="http://schemas.microsoft.com/office/powerpoint/2010/main" val="1133770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5B91-FEC4-07AA-9E0A-3C81FA7DE97D}"/>
              </a:ext>
            </a:extLst>
          </p:cNvPr>
          <p:cNvSpPr>
            <a:spLocks noGrp="1"/>
          </p:cNvSpPr>
          <p:nvPr>
            <p:ph type="title"/>
          </p:nvPr>
        </p:nvSpPr>
        <p:spPr/>
        <p:txBody>
          <a:bodyPr/>
          <a:lstStyle/>
          <a:p>
            <a:r>
              <a:rPr lang="en-US" dirty="0"/>
              <a:t>More from Tsemberis 2015 (cont’d)</a:t>
            </a:r>
          </a:p>
        </p:txBody>
      </p:sp>
      <p:sp>
        <p:nvSpPr>
          <p:cNvPr id="3" name="Content Placeholder 2">
            <a:extLst>
              <a:ext uri="{FF2B5EF4-FFF2-40B4-BE49-F238E27FC236}">
                <a16:creationId xmlns:a16="http://schemas.microsoft.com/office/drawing/2014/main" id="{615E05E8-8E0B-24BD-B75E-674A83B9262A}"/>
              </a:ext>
            </a:extLst>
          </p:cNvPr>
          <p:cNvSpPr>
            <a:spLocks noGrp="1"/>
          </p:cNvSpPr>
          <p:nvPr>
            <p:ph idx="1"/>
          </p:nvPr>
        </p:nvSpPr>
        <p:spPr/>
        <p:txBody>
          <a:bodyPr/>
          <a:lstStyle/>
          <a:p>
            <a:endParaRPr lang="en-US" dirty="0"/>
          </a:p>
          <a:p>
            <a:pPr marL="0" indent="0">
              <a:buNone/>
            </a:pPr>
            <a:r>
              <a:rPr lang="en-US" u="sng" dirty="0"/>
              <a:t>Types of supports offered to PHF participants</a:t>
            </a:r>
            <a:r>
              <a:rPr lang="en-US" dirty="0"/>
              <a:t>:</a:t>
            </a:r>
          </a:p>
          <a:p>
            <a:endParaRPr lang="en-US" dirty="0"/>
          </a:p>
          <a:p>
            <a:r>
              <a:rPr lang="en-US" dirty="0" err="1"/>
              <a:t>Neighbourhood</a:t>
            </a:r>
            <a:r>
              <a:rPr lang="en-US" dirty="0"/>
              <a:t> orientation</a:t>
            </a:r>
          </a:p>
          <a:p>
            <a:endParaRPr lang="en-US" dirty="0"/>
          </a:p>
          <a:p>
            <a:r>
              <a:rPr lang="en-US" dirty="0"/>
              <a:t>Landlord relations</a:t>
            </a:r>
          </a:p>
          <a:p>
            <a:endParaRPr lang="en-US" dirty="0"/>
          </a:p>
          <a:p>
            <a:r>
              <a:rPr lang="en-US" dirty="0"/>
              <a:t>Budgeting</a:t>
            </a:r>
          </a:p>
          <a:p>
            <a:endParaRPr lang="en-US" dirty="0"/>
          </a:p>
          <a:p>
            <a:r>
              <a:rPr lang="en-US" dirty="0"/>
              <a:t>Shopping</a:t>
            </a:r>
          </a:p>
        </p:txBody>
      </p:sp>
    </p:spTree>
    <p:extLst>
      <p:ext uri="{BB962C8B-B14F-4D97-AF65-F5344CB8AC3E}">
        <p14:creationId xmlns:p14="http://schemas.microsoft.com/office/powerpoint/2010/main" val="3820750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53118-8A0E-0A00-2A3C-CEC2F4635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32AA0-A2AB-F975-4D56-8B3197CF2251}"/>
              </a:ext>
            </a:extLst>
          </p:cNvPr>
          <p:cNvSpPr>
            <a:spLocks noGrp="1"/>
          </p:cNvSpPr>
          <p:nvPr>
            <p:ph type="title"/>
          </p:nvPr>
        </p:nvSpPr>
        <p:spPr/>
        <p:txBody>
          <a:bodyPr/>
          <a:lstStyle/>
          <a:p>
            <a:r>
              <a:rPr lang="en-US" dirty="0"/>
              <a:t>More from Tsemberis 2015 (cont’d)</a:t>
            </a:r>
          </a:p>
        </p:txBody>
      </p:sp>
      <p:sp>
        <p:nvSpPr>
          <p:cNvPr id="3" name="Content Placeholder 2">
            <a:extLst>
              <a:ext uri="{FF2B5EF4-FFF2-40B4-BE49-F238E27FC236}">
                <a16:creationId xmlns:a16="http://schemas.microsoft.com/office/drawing/2014/main" id="{F160D432-430D-3D1F-8E98-3BA4A5678853}"/>
              </a:ext>
            </a:extLst>
          </p:cNvPr>
          <p:cNvSpPr>
            <a:spLocks noGrp="1"/>
          </p:cNvSpPr>
          <p:nvPr>
            <p:ph idx="1"/>
          </p:nvPr>
        </p:nvSpPr>
        <p:spPr/>
        <p:txBody>
          <a:bodyPr/>
          <a:lstStyle/>
          <a:p>
            <a:endParaRPr lang="en-US" dirty="0"/>
          </a:p>
          <a:p>
            <a:pPr marL="0" indent="0">
              <a:buNone/>
            </a:pPr>
            <a:r>
              <a:rPr lang="en-US" u="sng" dirty="0"/>
              <a:t>Types of supports offered to PHF participants (cont’d)</a:t>
            </a:r>
            <a:r>
              <a:rPr lang="en-US" dirty="0"/>
              <a:t>:</a:t>
            </a:r>
          </a:p>
          <a:p>
            <a:endParaRPr lang="en-US" dirty="0"/>
          </a:p>
          <a:p>
            <a:r>
              <a:rPr lang="en-US" dirty="0"/>
              <a:t>Making rental and bill payments</a:t>
            </a:r>
          </a:p>
          <a:p>
            <a:endParaRPr lang="en-US" dirty="0"/>
          </a:p>
          <a:p>
            <a:r>
              <a:rPr lang="en-US" dirty="0"/>
              <a:t>Connecting with community supports</a:t>
            </a:r>
          </a:p>
        </p:txBody>
      </p:sp>
    </p:spTree>
    <p:extLst>
      <p:ext uri="{BB962C8B-B14F-4D97-AF65-F5344CB8AC3E}">
        <p14:creationId xmlns:p14="http://schemas.microsoft.com/office/powerpoint/2010/main" val="2419629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2146-022D-27B5-9F27-B113DE8DBE40}"/>
              </a:ext>
            </a:extLst>
          </p:cNvPr>
          <p:cNvSpPr>
            <a:spLocks noGrp="1"/>
          </p:cNvSpPr>
          <p:nvPr>
            <p:ph type="title"/>
          </p:nvPr>
        </p:nvSpPr>
        <p:spPr/>
        <p:txBody>
          <a:bodyPr/>
          <a:lstStyle/>
          <a:p>
            <a:r>
              <a:rPr lang="en-US" dirty="0"/>
              <a:t>More from Tsemberis 2015 (cont’d)</a:t>
            </a:r>
          </a:p>
        </p:txBody>
      </p:sp>
      <p:sp>
        <p:nvSpPr>
          <p:cNvPr id="3" name="Content Placeholder 2">
            <a:extLst>
              <a:ext uri="{FF2B5EF4-FFF2-40B4-BE49-F238E27FC236}">
                <a16:creationId xmlns:a16="http://schemas.microsoft.com/office/drawing/2014/main" id="{20202BED-7267-3BFB-38BA-D8116B2917FD}"/>
              </a:ext>
            </a:extLst>
          </p:cNvPr>
          <p:cNvSpPr>
            <a:spLocks noGrp="1"/>
          </p:cNvSpPr>
          <p:nvPr>
            <p:ph idx="1"/>
          </p:nvPr>
        </p:nvSpPr>
        <p:spPr/>
        <p:txBody>
          <a:bodyPr/>
          <a:lstStyle/>
          <a:p>
            <a:pPr marL="0" indent="0">
              <a:buNone/>
            </a:pPr>
            <a:r>
              <a:rPr lang="en-US" dirty="0"/>
              <a:t>With the Pathways program, staff support services are provided by two types of teams:</a:t>
            </a:r>
          </a:p>
          <a:p>
            <a:pPr marL="0" indent="0">
              <a:buNone/>
            </a:pPr>
            <a:endParaRPr lang="en-US" dirty="0"/>
          </a:p>
          <a:p>
            <a:r>
              <a:rPr lang="en-US" b="1" dirty="0"/>
              <a:t>Assertive Community Treatment (ACT) </a:t>
            </a:r>
            <a:r>
              <a:rPr lang="en-US" dirty="0"/>
              <a:t>teams, for clients with very serious mental health challenges</a:t>
            </a:r>
          </a:p>
          <a:p>
            <a:endParaRPr lang="en-US" dirty="0"/>
          </a:p>
          <a:p>
            <a:r>
              <a:rPr lang="en-US" b="1" dirty="0"/>
              <a:t>Intensive Case Management (ICM) </a:t>
            </a:r>
            <a:r>
              <a:rPr lang="en-US" dirty="0"/>
              <a:t>teams for clients with more moderate mental health challenges</a:t>
            </a:r>
          </a:p>
          <a:p>
            <a:endParaRPr lang="en-US" dirty="0"/>
          </a:p>
          <a:p>
            <a:r>
              <a:rPr lang="en-US" dirty="0"/>
              <a:t>Frequency of home visits decreases over time.</a:t>
            </a:r>
          </a:p>
        </p:txBody>
      </p:sp>
    </p:spTree>
    <p:extLst>
      <p:ext uri="{BB962C8B-B14F-4D97-AF65-F5344CB8AC3E}">
        <p14:creationId xmlns:p14="http://schemas.microsoft.com/office/powerpoint/2010/main" val="3898320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7E9CC-22C4-A747-8202-6ED90298FC6F}"/>
              </a:ext>
            </a:extLst>
          </p:cNvPr>
          <p:cNvSpPr>
            <a:spLocks noGrp="1"/>
          </p:cNvSpPr>
          <p:nvPr>
            <p:ph type="title"/>
          </p:nvPr>
        </p:nvSpPr>
        <p:spPr/>
        <p:txBody>
          <a:bodyPr/>
          <a:lstStyle/>
          <a:p>
            <a:r>
              <a:rPr lang="en-US" dirty="0"/>
              <a:t>More from Tsemberis 2015 (cont’d)</a:t>
            </a:r>
          </a:p>
        </p:txBody>
      </p:sp>
      <p:sp>
        <p:nvSpPr>
          <p:cNvPr id="3" name="Content Placeholder 2">
            <a:extLst>
              <a:ext uri="{FF2B5EF4-FFF2-40B4-BE49-F238E27FC236}">
                <a16:creationId xmlns:a16="http://schemas.microsoft.com/office/drawing/2014/main" id="{9A8EB57D-6C5D-2949-AAE8-CF9ECCD20DA3}"/>
              </a:ext>
            </a:extLst>
          </p:cNvPr>
          <p:cNvSpPr>
            <a:spLocks noGrp="1"/>
          </p:cNvSpPr>
          <p:nvPr>
            <p:ph idx="1"/>
          </p:nvPr>
        </p:nvSpPr>
        <p:spPr/>
        <p:txBody>
          <a:bodyPr/>
          <a:lstStyle/>
          <a:p>
            <a:r>
              <a:rPr lang="en-US" dirty="0"/>
              <a:t>Each ACT team includes a nurse, an addiction specialist, peer specialist, psychiatrist, social worker, and </a:t>
            </a:r>
            <a:r>
              <a:rPr lang="en-US"/>
              <a:t>housing specialist (by </a:t>
            </a:r>
            <a:r>
              <a:rPr lang="en-US" dirty="0"/>
              <a:t>contrast, each ICM team consists </a:t>
            </a:r>
            <a:r>
              <a:rPr lang="en-US"/>
              <a:t>of generalists).</a:t>
            </a:r>
            <a:endParaRPr lang="en-US" dirty="0"/>
          </a:p>
          <a:p>
            <a:endParaRPr lang="en-US" dirty="0"/>
          </a:p>
          <a:p>
            <a:r>
              <a:rPr lang="en-US" dirty="0"/>
              <a:t>ACT teams serve have lower </a:t>
            </a:r>
            <a:r>
              <a:rPr lang="en-US" dirty="0" err="1"/>
              <a:t>staff:client</a:t>
            </a:r>
            <a:r>
              <a:rPr lang="en-US" dirty="0"/>
              <a:t> ratios than ICM teams. </a:t>
            </a:r>
          </a:p>
          <a:p>
            <a:endParaRPr lang="en-US" dirty="0"/>
          </a:p>
          <a:p>
            <a:r>
              <a:rPr lang="en-US" dirty="0"/>
              <a:t>ACT teams have daily morning team meetings, while ICM teams meet weekly.</a:t>
            </a:r>
          </a:p>
          <a:p>
            <a:endParaRPr lang="en-US" dirty="0"/>
          </a:p>
          <a:p>
            <a:endParaRPr lang="en-US" dirty="0"/>
          </a:p>
        </p:txBody>
      </p:sp>
    </p:spTree>
    <p:extLst>
      <p:ext uri="{BB962C8B-B14F-4D97-AF65-F5344CB8AC3E}">
        <p14:creationId xmlns:p14="http://schemas.microsoft.com/office/powerpoint/2010/main" val="880248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54BC-6886-81BF-EC12-37334C2CE206}"/>
              </a:ext>
            </a:extLst>
          </p:cNvPr>
          <p:cNvSpPr>
            <a:spLocks noGrp="1"/>
          </p:cNvSpPr>
          <p:nvPr>
            <p:ph type="title"/>
          </p:nvPr>
        </p:nvSpPr>
        <p:spPr/>
        <p:txBody>
          <a:bodyPr/>
          <a:lstStyle/>
          <a:p>
            <a:r>
              <a:rPr lang="en-US" dirty="0"/>
              <a:t>Some points I wrestle with</a:t>
            </a:r>
          </a:p>
        </p:txBody>
      </p:sp>
      <p:sp>
        <p:nvSpPr>
          <p:cNvPr id="3" name="Content Placeholder 2">
            <a:extLst>
              <a:ext uri="{FF2B5EF4-FFF2-40B4-BE49-F238E27FC236}">
                <a16:creationId xmlns:a16="http://schemas.microsoft.com/office/drawing/2014/main" id="{098EF0C8-B6B8-B7BC-6882-D33D259F31E8}"/>
              </a:ext>
            </a:extLst>
          </p:cNvPr>
          <p:cNvSpPr>
            <a:spLocks noGrp="1"/>
          </p:cNvSpPr>
          <p:nvPr>
            <p:ph idx="1"/>
          </p:nvPr>
        </p:nvSpPr>
        <p:spPr/>
        <p:txBody>
          <a:bodyPr/>
          <a:lstStyle/>
          <a:p>
            <a:endParaRPr lang="en-US" dirty="0"/>
          </a:p>
          <a:p>
            <a:r>
              <a:rPr lang="en-US" dirty="0"/>
              <a:t>Housing as a right vs. expectation of graduation</a:t>
            </a:r>
          </a:p>
          <a:p>
            <a:pPr marL="0" indent="0">
              <a:buNone/>
            </a:pPr>
            <a:endParaRPr lang="en-US" dirty="0"/>
          </a:p>
          <a:p>
            <a:r>
              <a:rPr lang="en-US" dirty="0"/>
              <a:t>The presentation of scattered site housing as being the optimal approach (I think there are many advantages to having on-site staff).</a:t>
            </a:r>
          </a:p>
          <a:p>
            <a:endParaRPr lang="en-US" dirty="0"/>
          </a:p>
          <a:p>
            <a:r>
              <a:rPr lang="en-US" dirty="0"/>
              <a:t>The expectation that services and landlord functions be delivered by different entities.</a:t>
            </a:r>
          </a:p>
        </p:txBody>
      </p:sp>
    </p:spTree>
    <p:extLst>
      <p:ext uri="{BB962C8B-B14F-4D97-AF65-F5344CB8AC3E}">
        <p14:creationId xmlns:p14="http://schemas.microsoft.com/office/powerpoint/2010/main" val="2020300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BF65-DFCF-E441-52A2-5F6D9135CCE9}"/>
              </a:ext>
            </a:extLst>
          </p:cNvPr>
          <p:cNvSpPr>
            <a:spLocks noGrp="1"/>
          </p:cNvSpPr>
          <p:nvPr>
            <p:ph type="title"/>
          </p:nvPr>
        </p:nvSpPr>
        <p:spPr/>
        <p:txBody>
          <a:bodyPr/>
          <a:lstStyle/>
          <a:p>
            <a:r>
              <a:rPr lang="en-US" dirty="0"/>
              <a:t>Some points I wrestle with (cont’d)</a:t>
            </a:r>
          </a:p>
        </p:txBody>
      </p:sp>
      <p:sp>
        <p:nvSpPr>
          <p:cNvPr id="3" name="Content Placeholder 2">
            <a:extLst>
              <a:ext uri="{FF2B5EF4-FFF2-40B4-BE49-F238E27FC236}">
                <a16:creationId xmlns:a16="http://schemas.microsoft.com/office/drawing/2014/main" id="{38483979-E399-E67D-7F40-BF3D220B2490}"/>
              </a:ext>
            </a:extLst>
          </p:cNvPr>
          <p:cNvSpPr>
            <a:spLocks noGrp="1"/>
          </p:cNvSpPr>
          <p:nvPr>
            <p:ph idx="1"/>
          </p:nvPr>
        </p:nvSpPr>
        <p:spPr/>
        <p:txBody>
          <a:bodyPr/>
          <a:lstStyle/>
          <a:p>
            <a:endParaRPr lang="en-US" dirty="0"/>
          </a:p>
          <a:p>
            <a:r>
              <a:rPr lang="en-US" dirty="0"/>
              <a:t>Adherence to medication not expected…but aren’t ACT teams are led by psychiatrists?</a:t>
            </a:r>
          </a:p>
          <a:p>
            <a:endParaRPr lang="en-US" dirty="0"/>
          </a:p>
          <a:p>
            <a:r>
              <a:rPr lang="en-US" dirty="0"/>
              <a:t>No expectation of abstinence, yet each ACT team includes an addiction specialist.</a:t>
            </a:r>
          </a:p>
          <a:p>
            <a:endParaRPr lang="en-US" dirty="0"/>
          </a:p>
          <a:p>
            <a:r>
              <a:rPr lang="en-US" dirty="0"/>
              <a:t>Clients not expected to share any living areas with other tenants—but what about community development?</a:t>
            </a:r>
          </a:p>
          <a:p>
            <a:endParaRPr lang="en-US" dirty="0"/>
          </a:p>
          <a:p>
            <a:endParaRPr lang="en-US" dirty="0"/>
          </a:p>
        </p:txBody>
      </p:sp>
    </p:spTree>
    <p:extLst>
      <p:ext uri="{BB962C8B-B14F-4D97-AF65-F5344CB8AC3E}">
        <p14:creationId xmlns:p14="http://schemas.microsoft.com/office/powerpoint/2010/main" val="3713408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433F-2310-EA85-7977-61EA8BD49451}"/>
              </a:ext>
            </a:extLst>
          </p:cNvPr>
          <p:cNvSpPr>
            <a:spLocks noGrp="1"/>
          </p:cNvSpPr>
          <p:nvPr>
            <p:ph type="title"/>
          </p:nvPr>
        </p:nvSpPr>
        <p:spPr/>
        <p:txBody>
          <a:bodyPr/>
          <a:lstStyle/>
          <a:p>
            <a:r>
              <a:rPr lang="en-US" dirty="0"/>
              <a:t>Some challenges with Housing First</a:t>
            </a:r>
          </a:p>
        </p:txBody>
      </p:sp>
      <p:sp>
        <p:nvSpPr>
          <p:cNvPr id="3" name="Content Placeholder 2">
            <a:extLst>
              <a:ext uri="{FF2B5EF4-FFF2-40B4-BE49-F238E27FC236}">
                <a16:creationId xmlns:a16="http://schemas.microsoft.com/office/drawing/2014/main" id="{DA00767D-50D7-6797-8C7D-AE0B0E1662F6}"/>
              </a:ext>
            </a:extLst>
          </p:cNvPr>
          <p:cNvSpPr>
            <a:spLocks noGrp="1"/>
          </p:cNvSpPr>
          <p:nvPr>
            <p:ph idx="1"/>
          </p:nvPr>
        </p:nvSpPr>
        <p:spPr/>
        <p:txBody>
          <a:bodyPr/>
          <a:lstStyle/>
          <a:p>
            <a:r>
              <a:rPr lang="en-US" dirty="0"/>
              <a:t>The lack of research comparing its </a:t>
            </a:r>
            <a:r>
              <a:rPr lang="en-US"/>
              <a:t>effectiveness against other </a:t>
            </a:r>
            <a:r>
              <a:rPr lang="en-US" dirty="0"/>
              <a:t>models.</a:t>
            </a:r>
          </a:p>
          <a:p>
            <a:endParaRPr lang="en-US" dirty="0"/>
          </a:p>
          <a:p>
            <a:r>
              <a:rPr lang="en-US" dirty="0"/>
              <a:t>The term’s cooptation</a:t>
            </a:r>
          </a:p>
          <a:p>
            <a:endParaRPr lang="en-US" dirty="0"/>
          </a:p>
          <a:p>
            <a:r>
              <a:rPr lang="en-US" dirty="0"/>
              <a:t>A ‘holier than though’ approach held by some of the model’s proponents vis-a-vis other models of support.</a:t>
            </a:r>
          </a:p>
          <a:p>
            <a:endParaRPr lang="en-US" dirty="0"/>
          </a:p>
          <a:p>
            <a:r>
              <a:rPr lang="en-US" dirty="0"/>
              <a:t>Some hubris that may have created unrealistic expectations.</a:t>
            </a:r>
          </a:p>
          <a:p>
            <a:endParaRPr lang="en-US" dirty="0"/>
          </a:p>
          <a:p>
            <a:endParaRPr lang="en-US" dirty="0"/>
          </a:p>
          <a:p>
            <a:endParaRPr lang="en-US" dirty="0"/>
          </a:p>
        </p:txBody>
      </p:sp>
    </p:spTree>
    <p:extLst>
      <p:ext uri="{BB962C8B-B14F-4D97-AF65-F5344CB8AC3E}">
        <p14:creationId xmlns:p14="http://schemas.microsoft.com/office/powerpoint/2010/main" val="1724106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D91-4896-7A9F-1832-347E37DCE01B}"/>
              </a:ext>
            </a:extLst>
          </p:cNvPr>
          <p:cNvSpPr>
            <a:spLocks noGrp="1"/>
          </p:cNvSpPr>
          <p:nvPr>
            <p:ph type="title"/>
          </p:nvPr>
        </p:nvSpPr>
        <p:spPr/>
        <p:txBody>
          <a:bodyPr/>
          <a:lstStyle/>
          <a:p>
            <a:r>
              <a:rPr lang="en-US"/>
              <a:t>Taking stock</a:t>
            </a:r>
            <a:endParaRPr lang="en-US" dirty="0"/>
          </a:p>
        </p:txBody>
      </p:sp>
      <p:sp>
        <p:nvSpPr>
          <p:cNvPr id="3" name="Content Placeholder 2">
            <a:extLst>
              <a:ext uri="{FF2B5EF4-FFF2-40B4-BE49-F238E27FC236}">
                <a16:creationId xmlns:a16="http://schemas.microsoft.com/office/drawing/2014/main" id="{2E4066A5-472D-1A63-C0DD-6D0BF9E99177}"/>
              </a:ext>
            </a:extLst>
          </p:cNvPr>
          <p:cNvSpPr>
            <a:spLocks noGrp="1"/>
          </p:cNvSpPr>
          <p:nvPr>
            <p:ph idx="1"/>
          </p:nvPr>
        </p:nvSpPr>
        <p:spPr/>
        <p:txBody>
          <a:bodyPr/>
          <a:lstStyle/>
          <a:p>
            <a:endParaRPr lang="en-US" dirty="0"/>
          </a:p>
          <a:p>
            <a:r>
              <a:rPr lang="en-US" dirty="0"/>
              <a:t>We’ve covered lots of ground.</a:t>
            </a:r>
          </a:p>
          <a:p>
            <a:endParaRPr lang="en-US" dirty="0"/>
          </a:p>
          <a:p>
            <a:r>
              <a:rPr lang="en-US" dirty="0"/>
              <a:t>What’s on your mind?</a:t>
            </a:r>
          </a:p>
        </p:txBody>
      </p:sp>
    </p:spTree>
    <p:extLst>
      <p:ext uri="{BB962C8B-B14F-4D97-AF65-F5344CB8AC3E}">
        <p14:creationId xmlns:p14="http://schemas.microsoft.com/office/powerpoint/2010/main" val="79629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7223-5F97-DF45-A04A-A36A7388B332}"/>
              </a:ext>
            </a:extLst>
          </p:cNvPr>
          <p:cNvSpPr>
            <a:spLocks noGrp="1"/>
          </p:cNvSpPr>
          <p:nvPr>
            <p:ph type="title"/>
          </p:nvPr>
        </p:nvSpPr>
        <p:spPr/>
        <p:txBody>
          <a:bodyPr/>
          <a:lstStyle/>
          <a:p>
            <a:r>
              <a:rPr lang="en-US" dirty="0"/>
              <a:t>Housing First (cont’d)</a:t>
            </a:r>
          </a:p>
        </p:txBody>
      </p:sp>
      <p:sp>
        <p:nvSpPr>
          <p:cNvPr id="3" name="Content Placeholder 2">
            <a:extLst>
              <a:ext uri="{FF2B5EF4-FFF2-40B4-BE49-F238E27FC236}">
                <a16:creationId xmlns:a16="http://schemas.microsoft.com/office/drawing/2014/main" id="{68869E9D-FF27-BE4B-8D02-7845D83030E6}"/>
              </a:ext>
            </a:extLst>
          </p:cNvPr>
          <p:cNvSpPr>
            <a:spLocks noGrp="1"/>
          </p:cNvSpPr>
          <p:nvPr>
            <p:ph idx="1"/>
          </p:nvPr>
        </p:nvSpPr>
        <p:spPr/>
        <p:txBody>
          <a:bodyPr/>
          <a:lstStyle/>
          <a:p>
            <a:endParaRPr lang="en-US" dirty="0"/>
          </a:p>
          <a:p>
            <a:r>
              <a:rPr lang="en-US" dirty="0"/>
              <a:t>The Housing First narrative placed (and still places) great emphasis on the importance of not requiring housing readiness as a condition of housing receipt.</a:t>
            </a:r>
          </a:p>
          <a:p>
            <a:endParaRPr lang="en-US" dirty="0"/>
          </a:p>
          <a:p>
            <a:r>
              <a:rPr lang="en-US" dirty="0"/>
              <a:t>But recall from our previous module that many supportive housing providers in Ontario already did not require housing readiness.</a:t>
            </a:r>
          </a:p>
          <a:p>
            <a:endParaRPr lang="en-US" dirty="0"/>
          </a:p>
          <a:p>
            <a:endParaRPr lang="en-US" dirty="0"/>
          </a:p>
        </p:txBody>
      </p:sp>
    </p:spTree>
    <p:extLst>
      <p:ext uri="{BB962C8B-B14F-4D97-AF65-F5344CB8AC3E}">
        <p14:creationId xmlns:p14="http://schemas.microsoft.com/office/powerpoint/2010/main" val="134658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98442-8BF2-F347-B8D7-938B58D2BA47}"/>
              </a:ext>
            </a:extLst>
          </p:cNvPr>
          <p:cNvSpPr>
            <a:spLocks noGrp="1"/>
          </p:cNvSpPr>
          <p:nvPr>
            <p:ph type="title"/>
          </p:nvPr>
        </p:nvSpPr>
        <p:spPr/>
        <p:txBody>
          <a:bodyPr/>
          <a:lstStyle/>
          <a:p>
            <a:r>
              <a:rPr lang="en-US" dirty="0"/>
              <a:t>Housing First (cont’d)</a:t>
            </a:r>
          </a:p>
        </p:txBody>
      </p:sp>
      <p:sp>
        <p:nvSpPr>
          <p:cNvPr id="3" name="Content Placeholder 2">
            <a:extLst>
              <a:ext uri="{FF2B5EF4-FFF2-40B4-BE49-F238E27FC236}">
                <a16:creationId xmlns:a16="http://schemas.microsoft.com/office/drawing/2014/main" id="{95243963-6738-3D44-8F01-39AC6DB0A02B}"/>
              </a:ext>
            </a:extLst>
          </p:cNvPr>
          <p:cNvSpPr>
            <a:spLocks noGrp="1"/>
          </p:cNvSpPr>
          <p:nvPr>
            <p:ph idx="1"/>
          </p:nvPr>
        </p:nvSpPr>
        <p:spPr/>
        <p:txBody>
          <a:bodyPr/>
          <a:lstStyle/>
          <a:p>
            <a:endParaRPr lang="en-US" dirty="0"/>
          </a:p>
          <a:p>
            <a:r>
              <a:rPr lang="en-US" dirty="0"/>
              <a:t>Ideologically, Housing First wasn’t exactly left or right. It was ‘third way’ political advocacy and still is.</a:t>
            </a:r>
          </a:p>
          <a:p>
            <a:endParaRPr lang="en-US" dirty="0"/>
          </a:p>
          <a:p>
            <a:r>
              <a:rPr lang="en-US" dirty="0"/>
              <a:t>And largely because of that ‘third way’ approach, it’s found traction among business leaders as well as many more grassroots advocates.</a:t>
            </a:r>
          </a:p>
          <a:p>
            <a:endParaRPr lang="en-US" dirty="0"/>
          </a:p>
          <a:p>
            <a:endParaRPr lang="en-US" dirty="0"/>
          </a:p>
          <a:p>
            <a:endParaRPr lang="en-US" dirty="0"/>
          </a:p>
        </p:txBody>
      </p:sp>
    </p:spTree>
    <p:extLst>
      <p:ext uri="{BB962C8B-B14F-4D97-AF65-F5344CB8AC3E}">
        <p14:creationId xmlns:p14="http://schemas.microsoft.com/office/powerpoint/2010/main" val="283113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8E23-9289-8843-BF9B-F62D868849F4}"/>
              </a:ext>
            </a:extLst>
          </p:cNvPr>
          <p:cNvSpPr>
            <a:spLocks noGrp="1"/>
          </p:cNvSpPr>
          <p:nvPr>
            <p:ph type="title"/>
          </p:nvPr>
        </p:nvSpPr>
        <p:spPr/>
        <p:txBody>
          <a:bodyPr/>
          <a:lstStyle/>
          <a:p>
            <a:r>
              <a:rPr lang="en-US" dirty="0"/>
              <a:t>Housing First (cont’d)</a:t>
            </a:r>
          </a:p>
        </p:txBody>
      </p:sp>
      <p:sp>
        <p:nvSpPr>
          <p:cNvPr id="3" name="Content Placeholder 2">
            <a:extLst>
              <a:ext uri="{FF2B5EF4-FFF2-40B4-BE49-F238E27FC236}">
                <a16:creationId xmlns:a16="http://schemas.microsoft.com/office/drawing/2014/main" id="{81C2F1B4-8244-314B-BD60-FAF97F7F83FF}"/>
              </a:ext>
            </a:extLst>
          </p:cNvPr>
          <p:cNvSpPr>
            <a:spLocks noGrp="1"/>
          </p:cNvSpPr>
          <p:nvPr>
            <p:ph idx="1"/>
          </p:nvPr>
        </p:nvSpPr>
        <p:spPr/>
        <p:txBody>
          <a:bodyPr/>
          <a:lstStyle/>
          <a:p>
            <a:endParaRPr lang="en-US" dirty="0"/>
          </a:p>
          <a:p>
            <a:r>
              <a:rPr lang="en-US" dirty="0"/>
              <a:t>Because Housing First talked about providing housing with few if any strings attached (re: </a:t>
            </a:r>
            <a:r>
              <a:rPr lang="en-US" dirty="0" err="1"/>
              <a:t>behaviour</a:t>
            </a:r>
            <a:r>
              <a:rPr lang="en-US" dirty="0"/>
              <a:t>) it gained traction among some advocates on the left.</a:t>
            </a:r>
          </a:p>
          <a:p>
            <a:endParaRPr lang="en-US" dirty="0"/>
          </a:p>
          <a:p>
            <a:r>
              <a:rPr lang="en-US" dirty="0"/>
              <a:t>And because it put great emphasis on the need to re-allocate existing resources, it gained traction among many on the right (including many business leaders).</a:t>
            </a:r>
          </a:p>
        </p:txBody>
      </p:sp>
    </p:spTree>
    <p:extLst>
      <p:ext uri="{BB962C8B-B14F-4D97-AF65-F5344CB8AC3E}">
        <p14:creationId xmlns:p14="http://schemas.microsoft.com/office/powerpoint/2010/main" val="185938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71FD-4920-D843-BBC5-5AC033326854}"/>
              </a:ext>
            </a:extLst>
          </p:cNvPr>
          <p:cNvSpPr>
            <a:spLocks noGrp="1"/>
          </p:cNvSpPr>
          <p:nvPr>
            <p:ph type="title"/>
          </p:nvPr>
        </p:nvSpPr>
        <p:spPr/>
        <p:txBody>
          <a:bodyPr/>
          <a:lstStyle/>
          <a:p>
            <a:r>
              <a:rPr lang="en-US" dirty="0"/>
              <a:t>Housing First (cont’d)	</a:t>
            </a:r>
          </a:p>
        </p:txBody>
      </p:sp>
      <p:sp>
        <p:nvSpPr>
          <p:cNvPr id="3" name="Content Placeholder 2">
            <a:extLst>
              <a:ext uri="{FF2B5EF4-FFF2-40B4-BE49-F238E27FC236}">
                <a16:creationId xmlns:a16="http://schemas.microsoft.com/office/drawing/2014/main" id="{16514026-BEE9-EF43-8EF1-91696F005C22}"/>
              </a:ext>
            </a:extLst>
          </p:cNvPr>
          <p:cNvSpPr>
            <a:spLocks noGrp="1"/>
          </p:cNvSpPr>
          <p:nvPr>
            <p:ph idx="1"/>
          </p:nvPr>
        </p:nvSpPr>
        <p:spPr/>
        <p:txBody>
          <a:bodyPr/>
          <a:lstStyle/>
          <a:p>
            <a:r>
              <a:rPr lang="en-US" dirty="0"/>
              <a:t>Housing First was further advanced by the At Home/Chez Soi study (a 5-city randomized controlled study).</a:t>
            </a:r>
          </a:p>
          <a:p>
            <a:endParaRPr lang="en-US" dirty="0"/>
          </a:p>
          <a:p>
            <a:r>
              <a:rPr lang="en-US" dirty="0"/>
              <a:t>Study participants with moderate needs received Intensive Case Management (ICM), while those with higher levels of need received Assertive Community Treatment (ACT). Participants were interviewed every 3 months over 2 yrs.</a:t>
            </a:r>
          </a:p>
          <a:p>
            <a:endParaRPr lang="en-US" dirty="0"/>
          </a:p>
          <a:p>
            <a:r>
              <a:rPr lang="en-US" dirty="0"/>
              <a:t>The study demonstrated successful outcomes and cost offsets (which we’ll return to in our next module).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9221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1EE4-2D17-D640-BF7E-219C23DF3093}"/>
              </a:ext>
            </a:extLst>
          </p:cNvPr>
          <p:cNvSpPr>
            <a:spLocks noGrp="1"/>
          </p:cNvSpPr>
          <p:nvPr>
            <p:ph type="title"/>
          </p:nvPr>
        </p:nvSpPr>
        <p:spPr/>
        <p:txBody>
          <a:bodyPr/>
          <a:lstStyle/>
          <a:p>
            <a:r>
              <a:rPr lang="en-US" dirty="0"/>
              <a:t>Housing First (cont’d)</a:t>
            </a:r>
          </a:p>
        </p:txBody>
      </p:sp>
      <p:sp>
        <p:nvSpPr>
          <p:cNvPr id="3" name="Content Placeholder 2">
            <a:extLst>
              <a:ext uri="{FF2B5EF4-FFF2-40B4-BE49-F238E27FC236}">
                <a16:creationId xmlns:a16="http://schemas.microsoft.com/office/drawing/2014/main" id="{021FC09C-93EC-8344-8598-9D776EE4BB66}"/>
              </a:ext>
            </a:extLst>
          </p:cNvPr>
          <p:cNvSpPr>
            <a:spLocks noGrp="1"/>
          </p:cNvSpPr>
          <p:nvPr>
            <p:ph idx="1"/>
          </p:nvPr>
        </p:nvSpPr>
        <p:spPr/>
        <p:txBody>
          <a:bodyPr/>
          <a:lstStyle/>
          <a:p>
            <a:endParaRPr lang="en-US" u="sng" dirty="0"/>
          </a:p>
          <a:p>
            <a:r>
              <a:rPr lang="en-US" u="sng" dirty="0"/>
              <a:t>Note</a:t>
            </a:r>
            <a:r>
              <a:rPr lang="en-US" dirty="0"/>
              <a:t>: 16% of the study participants who received Housing First weren’t able to hang on to an apartment for any significant length of time (in fact, some of them remained homeless for the study’s entire duration). </a:t>
            </a:r>
          </a:p>
          <a:p>
            <a:endParaRPr lang="en-US" dirty="0"/>
          </a:p>
          <a:p>
            <a:r>
              <a:rPr lang="en-US" dirty="0"/>
              <a:t>Personally, I have found that researchers, advocates and practitioners have been quite silent on that particular study finding. </a:t>
            </a:r>
          </a:p>
        </p:txBody>
      </p:sp>
    </p:spTree>
    <p:extLst>
      <p:ext uri="{BB962C8B-B14F-4D97-AF65-F5344CB8AC3E}">
        <p14:creationId xmlns:p14="http://schemas.microsoft.com/office/powerpoint/2010/main" val="150900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1A04-826E-ED47-A4E5-A074E9613BC6}"/>
              </a:ext>
            </a:extLst>
          </p:cNvPr>
          <p:cNvSpPr>
            <a:spLocks noGrp="1"/>
          </p:cNvSpPr>
          <p:nvPr>
            <p:ph type="title"/>
          </p:nvPr>
        </p:nvSpPr>
        <p:spPr/>
        <p:txBody>
          <a:bodyPr/>
          <a:lstStyle/>
          <a:p>
            <a:r>
              <a:rPr lang="en-US" dirty="0"/>
              <a:t>Ongoing debates</a:t>
            </a:r>
          </a:p>
        </p:txBody>
      </p:sp>
      <p:sp>
        <p:nvSpPr>
          <p:cNvPr id="3" name="Content Placeholder 2">
            <a:extLst>
              <a:ext uri="{FF2B5EF4-FFF2-40B4-BE49-F238E27FC236}">
                <a16:creationId xmlns:a16="http://schemas.microsoft.com/office/drawing/2014/main" id="{352AE681-A4A7-E345-8036-312DC340A6D3}"/>
              </a:ext>
            </a:extLst>
          </p:cNvPr>
          <p:cNvSpPr>
            <a:spLocks noGrp="1"/>
          </p:cNvSpPr>
          <p:nvPr>
            <p:ph idx="1"/>
          </p:nvPr>
        </p:nvSpPr>
        <p:spPr/>
        <p:txBody>
          <a:bodyPr/>
          <a:lstStyle/>
          <a:p>
            <a:endParaRPr lang="en-US" u="sng" dirty="0"/>
          </a:p>
          <a:p>
            <a:pPr marL="0" indent="0">
              <a:buNone/>
            </a:pPr>
            <a:endParaRPr lang="en-US" dirty="0"/>
          </a:p>
          <a:p>
            <a:r>
              <a:rPr lang="en-US" dirty="0"/>
              <a:t>Should a non-profit/public entity own the building, or should a for-profit entity own the building?</a:t>
            </a:r>
          </a:p>
          <a:p>
            <a:endParaRPr lang="en-US" dirty="0"/>
          </a:p>
          <a:p>
            <a:r>
              <a:rPr lang="en-US" dirty="0"/>
              <a:t>Should the landlord and support functions be separated (i.e., delivered by different entities)?</a:t>
            </a:r>
          </a:p>
          <a:p>
            <a:endParaRPr lang="en-US" dirty="0"/>
          </a:p>
          <a:p>
            <a:endParaRPr lang="en-US" dirty="0"/>
          </a:p>
        </p:txBody>
      </p:sp>
    </p:spTree>
    <p:extLst>
      <p:ext uri="{BB962C8B-B14F-4D97-AF65-F5344CB8AC3E}">
        <p14:creationId xmlns:p14="http://schemas.microsoft.com/office/powerpoint/2010/main" val="1270409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Falvo  Last word   Homelessness 101   20apr2020" id="{23658605-9A39-4B46-AD81-A985FFF8E94B}" vid="{B3CB4880-B647-724C-AF8A-6942028B02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268</TotalTime>
  <Words>1798</Words>
  <Application>Microsoft Macintosh PowerPoint</Application>
  <PresentationFormat>On-screen Show (4:3)</PresentationFormat>
  <Paragraphs>251</Paragraphs>
  <Slides>37</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Clarity</vt:lpstr>
      <vt:lpstr>   housing first</vt:lpstr>
      <vt:lpstr>Overview</vt:lpstr>
      <vt:lpstr>Housing First</vt:lpstr>
      <vt:lpstr>Housing First (cont’d)</vt:lpstr>
      <vt:lpstr>Housing First (cont’d)</vt:lpstr>
      <vt:lpstr>Housing First (cont’d)</vt:lpstr>
      <vt:lpstr>Housing First (cont’d) </vt:lpstr>
      <vt:lpstr>Housing First (cont’d)</vt:lpstr>
      <vt:lpstr>Ongoing debates</vt:lpstr>
      <vt:lpstr>Ongoing debates (cont’d)</vt:lpstr>
      <vt:lpstr>Ongoing debates (cont’d)</vt:lpstr>
      <vt:lpstr>Various subpopulations</vt:lpstr>
      <vt:lpstr>Who should own the building?</vt:lpstr>
      <vt:lpstr>What should tenant demographic look like throughout the building?</vt:lpstr>
      <vt:lpstr>What should tenant demographic look like throughout the building?</vt:lpstr>
      <vt:lpstr>Should social work support be separate from the landlord function?</vt:lpstr>
      <vt:lpstr>How long should social work support last?</vt:lpstr>
      <vt:lpstr>Who pays for what?</vt:lpstr>
      <vt:lpstr>What’s on your mind?</vt:lpstr>
      <vt:lpstr>PowerPoint Presentation</vt:lpstr>
      <vt:lpstr>Sam Tsemberis</vt:lpstr>
      <vt:lpstr>His book</vt:lpstr>
      <vt:lpstr>Pathways Housing First (PHF) Program</vt:lpstr>
      <vt:lpstr>PHF principles</vt:lpstr>
      <vt:lpstr>PHF principles (cont’d)</vt:lpstr>
      <vt:lpstr>PHF principles (cont’d)</vt:lpstr>
      <vt:lpstr>More from Tsemberis 2015</vt:lpstr>
      <vt:lpstr>More from Tsemberis 2015 (cont’d)</vt:lpstr>
      <vt:lpstr>More from Tsemberis 2015 (cont’d)</vt:lpstr>
      <vt:lpstr>More from Tsemberis 2015 (cont’d)</vt:lpstr>
      <vt:lpstr>More from Tsemberis 2015 (cont’d)</vt:lpstr>
      <vt:lpstr>More from Tsemberis 2015 (cont’d)</vt:lpstr>
      <vt:lpstr>More from Tsemberis 2015 (cont’d)</vt:lpstr>
      <vt:lpstr>Some points I wrestle with</vt:lpstr>
      <vt:lpstr>Some points I wrestle with (cont’d)</vt:lpstr>
      <vt:lpstr>Some challenges with Housing First</vt:lpstr>
      <vt:lpstr>Taking stock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Nick Falvo</dc:creator>
  <cp:keywords/>
  <dc:description/>
  <cp:lastModifiedBy>Nick Falvo</cp:lastModifiedBy>
  <cp:revision>36</cp:revision>
  <dcterms:created xsi:type="dcterms:W3CDTF">2024-12-06T16:39:45Z</dcterms:created>
  <dcterms:modified xsi:type="dcterms:W3CDTF">2025-03-24T16:43:17Z</dcterms:modified>
  <cp:category/>
</cp:coreProperties>
</file>