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sldIdLst>
    <p:sldId id="291" r:id="rId2"/>
    <p:sldId id="373" r:id="rId3"/>
    <p:sldId id="407" r:id="rId4"/>
    <p:sldId id="408" r:id="rId5"/>
    <p:sldId id="422" r:id="rId6"/>
    <p:sldId id="409" r:id="rId7"/>
    <p:sldId id="410" r:id="rId8"/>
    <p:sldId id="412" r:id="rId9"/>
    <p:sldId id="413" r:id="rId10"/>
    <p:sldId id="414" r:id="rId11"/>
    <p:sldId id="415" r:id="rId12"/>
    <p:sldId id="416" r:id="rId13"/>
    <p:sldId id="417" r:id="rId14"/>
    <p:sldId id="418" r:id="rId15"/>
    <p:sldId id="397" r:id="rId16"/>
    <p:sldId id="396" r:id="rId17"/>
    <p:sldId id="398" r:id="rId18"/>
    <p:sldId id="399" r:id="rId19"/>
    <p:sldId id="401" r:id="rId20"/>
    <p:sldId id="400" r:id="rId21"/>
    <p:sldId id="403" r:id="rId22"/>
    <p:sldId id="395" r:id="rId23"/>
    <p:sldId id="406" r:id="rId24"/>
    <p:sldId id="423" r:id="rId25"/>
    <p:sldId id="393" r:id="rId26"/>
    <p:sldId id="411" r:id="rId27"/>
    <p:sldId id="404" r:id="rId28"/>
    <p:sldId id="405" r:id="rId29"/>
    <p:sldId id="272" r:id="rId30"/>
    <p:sldId id="394" r:id="rId31"/>
    <p:sldId id="419" r:id="rId32"/>
    <p:sldId id="420" r:id="rId33"/>
    <p:sldId id="421" r:id="rId34"/>
    <p:sldId id="424" r:id="rId35"/>
    <p:sldId id="391" r:id="rId3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88437"/>
  </p:normalViewPr>
  <p:slideViewPr>
    <p:cSldViewPr>
      <p:cViewPr varScale="1">
        <p:scale>
          <a:sx n="92" d="100"/>
          <a:sy n="92" d="100"/>
        </p:scale>
        <p:origin x="2008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F317D5D-073B-E341-9DF4-93C6145262A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AF0124-970C-724E-8C4B-A37744369FD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B6DFABC-9905-AC40-BB4C-6559B1C2CD7E}" type="datetimeFigureOut">
              <a:rPr lang="en-US" altLang="en-US"/>
              <a:pPr>
                <a:defRPr/>
              </a:pPr>
              <a:t>3/24/25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69B86C09-A027-274C-B860-6BE9B010D34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9FF38831-0054-3447-B24B-6CA99BA5B3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05E688-295B-B241-AF66-59181D3AFE6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062CD3-000D-DB43-8C25-6CA89D20C7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C3A386A-7FE6-C444-9422-05F76F22454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83397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C3A386A-7FE6-C444-9422-05F76F224545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69422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u="sng" dirty="0"/>
              <a:t>Source</a:t>
            </a:r>
            <a:r>
              <a:rPr lang="en-US" dirty="0"/>
              <a:t>: Email and Zoom correspondence with Kim </a:t>
            </a:r>
            <a:r>
              <a:rPr lang="en-US" dirty="0" err="1"/>
              <a:t>Ledene</a:t>
            </a:r>
            <a:r>
              <a:rPr lang="en-US" dirty="0"/>
              <a:t> (Jan 2025)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C3A386A-7FE6-C444-9422-05F76F224545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82196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u="sng" dirty="0"/>
              <a:t>Source</a:t>
            </a:r>
            <a:r>
              <a:rPr lang="en-US" dirty="0"/>
              <a:t>: Email and Zoom correspondence with Kim </a:t>
            </a:r>
            <a:r>
              <a:rPr lang="en-US" dirty="0" err="1"/>
              <a:t>Ledene</a:t>
            </a:r>
            <a:r>
              <a:rPr lang="en-US" dirty="0"/>
              <a:t> (Jan 2025)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C3A386A-7FE6-C444-9422-05F76F224545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95442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u="sng" dirty="0"/>
              <a:t>Source</a:t>
            </a:r>
            <a:r>
              <a:rPr lang="en-US" dirty="0"/>
              <a:t>: Email and Zoom correspondence with Kim </a:t>
            </a:r>
            <a:r>
              <a:rPr lang="en-US" dirty="0" err="1"/>
              <a:t>Ledene</a:t>
            </a:r>
            <a:r>
              <a:rPr lang="en-US" dirty="0"/>
              <a:t> (Jan 2025)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C3A386A-7FE6-C444-9422-05F76F224545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88953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C3A386A-7FE6-C444-9422-05F76F224545}" type="slidenum">
              <a:rPr lang="en-US" altLang="en-US" smtClean="0"/>
              <a:pPr>
                <a:defRPr/>
              </a:pPr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56082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 dirty="0"/>
              <a:t>Source</a:t>
            </a:r>
            <a:r>
              <a:rPr lang="en-US" dirty="0"/>
              <a:t>: Sylvestre, J., Nelson, G., &amp; Aubry, T. (Eds.). (2017). </a:t>
            </a:r>
            <a:r>
              <a:rPr lang="en-US" i="1" dirty="0"/>
              <a:t>Housing, citizenship, and communities for people with serious mental illness: Theory, research, practice, and policy perspectives</a:t>
            </a:r>
            <a:r>
              <a:rPr lang="en-US" dirty="0"/>
              <a:t>. Oxford University Press.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C3A386A-7FE6-C444-9422-05F76F224545}" type="slidenum">
              <a:rPr lang="en-US" altLang="en-US" smtClean="0"/>
              <a:pPr>
                <a:defRPr/>
              </a:pPr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60101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C3A386A-7FE6-C444-9422-05F76F224545}" type="slidenum">
              <a:rPr lang="en-US" altLang="en-US" smtClean="0"/>
              <a:pPr>
                <a:defRPr/>
              </a:pPr>
              <a:t>35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71329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 dirty="0"/>
              <a:t>Source</a:t>
            </a:r>
            <a:r>
              <a:rPr lang="en-US" dirty="0"/>
              <a:t>: Email correspondence with Michael Lyster (Homes First Society), Meredith </a:t>
            </a:r>
            <a:r>
              <a:rPr lang="en-US" dirty="0" err="1"/>
              <a:t>Kratzmann</a:t>
            </a:r>
            <a:r>
              <a:rPr lang="en-US" dirty="0"/>
              <a:t> (City of Toronto), and Matt Hilder (City of Toronto). Feb 2025. Any errors are mine, and not theirs. For detailed information, please contact the City of Toronto.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C3A386A-7FE6-C444-9422-05F76F224545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55198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u="sng" dirty="0"/>
              <a:t>Source</a:t>
            </a:r>
            <a:r>
              <a:rPr lang="en-US" dirty="0"/>
              <a:t>: Email correspondence with Meredith </a:t>
            </a:r>
            <a:r>
              <a:rPr lang="en-US" dirty="0" err="1"/>
              <a:t>Kratzmann</a:t>
            </a:r>
            <a:r>
              <a:rPr lang="en-US" dirty="0"/>
              <a:t> (City of Toronto) and Matt Hilder (City of Toronto). Feb 2025. Any errors are mine. For detailed information, please contact the City of Toronto.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C3A386A-7FE6-C444-9422-05F76F224545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3627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 dirty="0"/>
              <a:t>Source</a:t>
            </a:r>
            <a:r>
              <a:rPr lang="en-US" dirty="0"/>
              <a:t>: Email correspondence with Meredith </a:t>
            </a:r>
            <a:r>
              <a:rPr lang="en-US" dirty="0" err="1"/>
              <a:t>Kratzmann</a:t>
            </a:r>
            <a:r>
              <a:rPr lang="en-US" dirty="0"/>
              <a:t> (City of Toronto). Feb 2025. Any errors are mine. For detailed information, please contact the City of Toronto.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C3A386A-7FE6-C444-9422-05F76F224545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79669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 dirty="0"/>
              <a:t>Source</a:t>
            </a:r>
            <a:r>
              <a:rPr lang="en-US" dirty="0"/>
              <a:t>: Email correspondence with Michael Lyster (Homes First Society), Meredith </a:t>
            </a:r>
            <a:r>
              <a:rPr lang="en-US" dirty="0" err="1"/>
              <a:t>Kratzmann</a:t>
            </a:r>
            <a:r>
              <a:rPr lang="en-US" dirty="0"/>
              <a:t> (City of Toronto), and Matt Hilder (City of Toronto). Feb 2025. Any errors are mine. For detailed information, please contact the City of Toronto.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C3A386A-7FE6-C444-9422-05F76F224545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56678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u="sng" dirty="0"/>
              <a:t>Source</a:t>
            </a:r>
            <a:r>
              <a:rPr lang="en-US" dirty="0"/>
              <a:t>: Email correspondence with Michael Lyster (Homes First Society), Meredith </a:t>
            </a:r>
            <a:r>
              <a:rPr lang="en-US" dirty="0" err="1"/>
              <a:t>Kratzmann</a:t>
            </a:r>
            <a:r>
              <a:rPr lang="en-US" dirty="0"/>
              <a:t> (City of Toronto), and Matt Hilder (City of Toronto). Feb 2025. Any errors are mine. For detailed information, please contact the City of Toronto.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C3A386A-7FE6-C444-9422-05F76F224545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8039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 dirty="0"/>
              <a:t>Source</a:t>
            </a:r>
            <a:r>
              <a:rPr lang="en-US" dirty="0"/>
              <a:t>: Email and Zoom correspondence with Kim </a:t>
            </a:r>
            <a:r>
              <a:rPr lang="en-US" dirty="0" err="1"/>
              <a:t>Ledene</a:t>
            </a:r>
            <a:r>
              <a:rPr lang="en-US" dirty="0"/>
              <a:t> (Jan 2025)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C3A386A-7FE6-C444-9422-05F76F224545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53928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u="sng" dirty="0"/>
              <a:t>Source</a:t>
            </a:r>
            <a:r>
              <a:rPr lang="en-US" dirty="0"/>
              <a:t>: Email and Zoom correspondence with Kim </a:t>
            </a:r>
            <a:r>
              <a:rPr lang="en-US" dirty="0" err="1"/>
              <a:t>Ledene</a:t>
            </a:r>
            <a:r>
              <a:rPr lang="en-US" dirty="0"/>
              <a:t> (Jan 2025)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C3A386A-7FE6-C444-9422-05F76F224545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52032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u="sng" dirty="0"/>
              <a:t>Source</a:t>
            </a:r>
            <a:r>
              <a:rPr lang="en-US" dirty="0"/>
              <a:t>: Email and Zoom correspondence with Kim </a:t>
            </a:r>
            <a:r>
              <a:rPr lang="en-US" dirty="0" err="1"/>
              <a:t>Ledene</a:t>
            </a:r>
            <a:r>
              <a:rPr lang="en-US" dirty="0"/>
              <a:t> (Jan 2025)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C3A386A-7FE6-C444-9422-05F76F224545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04055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2AB02DD-9804-2647-BC01-65D649C6FC43}"/>
              </a:ext>
            </a:extLst>
          </p:cNvPr>
          <p:cNvCxnSpPr/>
          <p:nvPr/>
        </p:nvCxnSpPr>
        <p:spPr>
          <a:xfrm>
            <a:off x="685800" y="339883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864819C-AFCA-CB42-927B-70653AC19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F4B1B71-3FE1-8342-9139-E32FBE6FDF63}" type="datetimeFigureOut">
              <a:rPr lang="en-US" altLang="en-US"/>
              <a:pPr>
                <a:defRPr/>
              </a:pPr>
              <a:t>3/24/25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159B2E2-F639-8644-B4D0-3EE5492D9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F625FF9-BEEA-C046-AE80-DC5FE3BAC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F8FC694-872A-DD44-8771-0734AE5973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8" name="Picture 7" descr="NFC_logo_horizontal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360754"/>
            <a:ext cx="1440160" cy="308606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467544" y="6237312"/>
            <a:ext cx="82089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drawing of a face&#10;&#10;Description automatically generated">
            <a:extLst>
              <a:ext uri="{FF2B5EF4-FFF2-40B4-BE49-F238E27FC236}">
                <a16:creationId xmlns:a16="http://schemas.microsoft.com/office/drawing/2014/main" id="{0E569ED6-353D-4C62-968F-61847137DA6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432" y="6310481"/>
            <a:ext cx="1207368" cy="47627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F1C1E65-130A-4D20-8CB3-7854478D0F0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1537" y="6299613"/>
            <a:ext cx="694479" cy="543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523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189819-7450-7A49-8FA0-F0D97356F1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5571F-34A5-474B-9615-96FD29E6693F}" type="datetimeFigureOut">
              <a:rPr lang="en-US" altLang="en-US"/>
              <a:pPr>
                <a:defRPr/>
              </a:pPr>
              <a:t>3/24/25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C8301B-B0EF-CB4A-9515-4962C8234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5309B9-3642-6942-AE11-225F99029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C3D890-0BC3-D04B-8590-BCB56F8997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67544" y="6237312"/>
            <a:ext cx="82089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NFC_logo_horizontal.eps">
            <a:extLst>
              <a:ext uri="{FF2B5EF4-FFF2-40B4-BE49-F238E27FC236}">
                <a16:creationId xmlns:a16="http://schemas.microsoft.com/office/drawing/2014/main" id="{4B763254-CFDF-4E5A-B290-379689CF8F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424664"/>
            <a:ext cx="1440160" cy="308606"/>
          </a:xfrm>
          <a:prstGeom prst="rect">
            <a:avLst/>
          </a:prstGeom>
        </p:spPr>
      </p:pic>
      <p:pic>
        <p:nvPicPr>
          <p:cNvPr id="11" name="Picture 10" descr="A drawing of a face&#10;&#10;Description automatically generated">
            <a:extLst>
              <a:ext uri="{FF2B5EF4-FFF2-40B4-BE49-F238E27FC236}">
                <a16:creationId xmlns:a16="http://schemas.microsoft.com/office/drawing/2014/main" id="{429B1DEC-3C80-4498-AE19-466A54CF1CA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6314584"/>
            <a:ext cx="1207368" cy="47627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A99F9E0-D9E1-4583-A775-041A38D01FB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6280915"/>
            <a:ext cx="694479" cy="543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612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285791B-4F29-F04B-83D7-1F89737617BD}"/>
              </a:ext>
            </a:extLst>
          </p:cNvPr>
          <p:cNvCxnSpPr/>
          <p:nvPr/>
        </p:nvCxnSpPr>
        <p:spPr>
          <a:xfrm>
            <a:off x="467544" y="4225628"/>
            <a:ext cx="8250918" cy="2365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644" y="1988840"/>
            <a:ext cx="8170812" cy="2200275"/>
          </a:xfrm>
        </p:spPr>
        <p:txBody>
          <a:bodyPr anchor="b"/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5644" y="4253504"/>
            <a:ext cx="8170812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E969BBC-8354-FC48-930F-670DF5E6B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74360FA-CF2E-E84B-B4B9-B93F01B41B5C}" type="datetimeFigureOut">
              <a:rPr lang="en-US" altLang="en-US"/>
              <a:pPr>
                <a:defRPr/>
              </a:pPr>
              <a:t>3/24/25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16A5ABA-2C12-4641-8C36-8A341E082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F89E004-DC21-2243-9E6C-57CB6A9DE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089C757-5FFD-954F-948E-8A2C6CE34A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67544" y="6237312"/>
            <a:ext cx="8208912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NFC_logo_horizontal.eps">
            <a:extLst>
              <a:ext uri="{FF2B5EF4-FFF2-40B4-BE49-F238E27FC236}">
                <a16:creationId xmlns:a16="http://schemas.microsoft.com/office/drawing/2014/main" id="{2009C391-6D03-4308-9388-E0383835EC3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360754"/>
            <a:ext cx="1440160" cy="308606"/>
          </a:xfrm>
          <a:prstGeom prst="rect">
            <a:avLst/>
          </a:prstGeom>
        </p:spPr>
      </p:pic>
      <p:pic>
        <p:nvPicPr>
          <p:cNvPr id="12" name="Picture 11" descr="A drawing of a face&#10;&#10;Description automatically generated">
            <a:extLst>
              <a:ext uri="{FF2B5EF4-FFF2-40B4-BE49-F238E27FC236}">
                <a16:creationId xmlns:a16="http://schemas.microsoft.com/office/drawing/2014/main" id="{549938CC-1D87-4CDD-914B-5AA239C5962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432" y="6310481"/>
            <a:ext cx="1207368" cy="47627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B5FCE4B-3F5A-49E7-A03D-78A7682669C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1537" y="6299613"/>
            <a:ext cx="694479" cy="543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715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2759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2759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6A4B94B-AA51-CF43-AF87-1D8C892E3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0FF137-A55B-F240-9415-D6BB833CBD44}" type="datetimeFigureOut">
              <a:rPr lang="en-US" altLang="en-US"/>
              <a:pPr>
                <a:defRPr/>
              </a:pPr>
              <a:t>3/24/25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0F480B1-0ACD-AE4A-AB32-60E17E87E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2058B0C-38FD-4A4E-952D-BD8018E50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8DB71-A5B9-3D4B-8FA0-0EB965A181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67544" y="6237312"/>
            <a:ext cx="82089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NFC_logo_horizontal.eps">
            <a:extLst>
              <a:ext uri="{FF2B5EF4-FFF2-40B4-BE49-F238E27FC236}">
                <a16:creationId xmlns:a16="http://schemas.microsoft.com/office/drawing/2014/main" id="{D0D567BF-72AE-45C7-BDC0-A7B81A585E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360754"/>
            <a:ext cx="1440160" cy="308606"/>
          </a:xfrm>
          <a:prstGeom prst="rect">
            <a:avLst/>
          </a:prstGeom>
        </p:spPr>
      </p:pic>
      <p:pic>
        <p:nvPicPr>
          <p:cNvPr id="12" name="Picture 11" descr="A drawing of a face&#10;&#10;Description automatically generated">
            <a:extLst>
              <a:ext uri="{FF2B5EF4-FFF2-40B4-BE49-F238E27FC236}">
                <a16:creationId xmlns:a16="http://schemas.microsoft.com/office/drawing/2014/main" id="{2117FF5C-F279-462B-9891-7E86E6B210E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432" y="6310481"/>
            <a:ext cx="1207368" cy="47627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A515FB5-008C-4A42-86A8-161333FF0C8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1537" y="6299613"/>
            <a:ext cx="694479" cy="543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904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4F5A47D-1D79-2A44-B1BB-686C3D8BBAA2}"/>
              </a:ext>
            </a:extLst>
          </p:cNvPr>
          <p:cNvCxnSpPr/>
          <p:nvPr/>
        </p:nvCxnSpPr>
        <p:spPr>
          <a:xfrm flipH="1">
            <a:off x="4572000" y="1692275"/>
            <a:ext cx="1588" cy="4257005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5108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5108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6">
            <a:extLst>
              <a:ext uri="{FF2B5EF4-FFF2-40B4-BE49-F238E27FC236}">
                <a16:creationId xmlns:a16="http://schemas.microsoft.com/office/drawing/2014/main" id="{01498577-C11F-BA4B-AC31-54C6E5DBC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F885FDE-3643-5440-944E-F2D9B844C8B9}" type="datetimeFigureOut">
              <a:rPr lang="en-US" altLang="en-US"/>
              <a:pPr>
                <a:defRPr/>
              </a:pPr>
              <a:t>3/24/25</a:t>
            </a:fld>
            <a:endParaRPr lang="en-US" altLang="en-US"/>
          </a:p>
        </p:txBody>
      </p:sp>
      <p:sp>
        <p:nvSpPr>
          <p:cNvPr id="9" name="Footer Placeholder 7">
            <a:extLst>
              <a:ext uri="{FF2B5EF4-FFF2-40B4-BE49-F238E27FC236}">
                <a16:creationId xmlns:a16="http://schemas.microsoft.com/office/drawing/2014/main" id="{0129E204-E749-5841-B313-3833A0FD4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id="{E1338224-C761-2A40-B0C2-067707ED5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1A10F70-2F75-134C-A340-1FDA919D5A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67544" y="6237312"/>
            <a:ext cx="82089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NFC_logo_horizontal.eps">
            <a:extLst>
              <a:ext uri="{FF2B5EF4-FFF2-40B4-BE49-F238E27FC236}">
                <a16:creationId xmlns:a16="http://schemas.microsoft.com/office/drawing/2014/main" id="{7ED1C323-87E0-4B4D-9E8D-25BB2DCF8B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360754"/>
            <a:ext cx="1440160" cy="308606"/>
          </a:xfrm>
          <a:prstGeom prst="rect">
            <a:avLst/>
          </a:prstGeom>
        </p:spPr>
      </p:pic>
      <p:pic>
        <p:nvPicPr>
          <p:cNvPr id="15" name="Picture 14" descr="A drawing of a face&#10;&#10;Description automatically generated">
            <a:extLst>
              <a:ext uri="{FF2B5EF4-FFF2-40B4-BE49-F238E27FC236}">
                <a16:creationId xmlns:a16="http://schemas.microsoft.com/office/drawing/2014/main" id="{93B94634-27A7-4306-80A0-B89242BFA8C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432" y="6310481"/>
            <a:ext cx="1207368" cy="47627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19880AD-24AD-42E5-A416-F8E188DCE10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1537" y="6299613"/>
            <a:ext cx="694479" cy="543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274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23C6266B-D02B-2E45-93D2-0B8916B87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18B508-AAFD-9542-9295-0CEB385ABC1F}" type="datetimeFigureOut">
              <a:rPr lang="en-US" altLang="en-US"/>
              <a:pPr>
                <a:defRPr/>
              </a:pPr>
              <a:t>3/24/25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ECF1976-DB16-F549-A0D3-331BCA2D4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EED4586-BDF3-144C-8416-543C75C40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B738C0-EBB5-BB42-A710-D326C5CB4A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67544" y="6237312"/>
            <a:ext cx="82089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NFC_logo_horizontal.eps">
            <a:extLst>
              <a:ext uri="{FF2B5EF4-FFF2-40B4-BE49-F238E27FC236}">
                <a16:creationId xmlns:a16="http://schemas.microsoft.com/office/drawing/2014/main" id="{40208B9D-F9D5-41A3-B683-F5DD9DE77E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360754"/>
            <a:ext cx="1440160" cy="308606"/>
          </a:xfrm>
          <a:prstGeom prst="rect">
            <a:avLst/>
          </a:prstGeom>
        </p:spPr>
      </p:pic>
      <p:pic>
        <p:nvPicPr>
          <p:cNvPr id="10" name="Picture 9" descr="A drawing of a face&#10;&#10;Description automatically generated">
            <a:extLst>
              <a:ext uri="{FF2B5EF4-FFF2-40B4-BE49-F238E27FC236}">
                <a16:creationId xmlns:a16="http://schemas.microsoft.com/office/drawing/2014/main" id="{F78B808B-C872-4DA9-8CED-24C86CEABE8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432" y="6310481"/>
            <a:ext cx="1207368" cy="47627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E64E6E3-A872-48D6-BB23-5587498A520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1537" y="6299613"/>
            <a:ext cx="694479" cy="543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700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95D41BBC-7AAF-A444-BFE8-A0DECC384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E643C-8B35-F24D-895D-737BCD559C24}" type="datetimeFigureOut">
              <a:rPr lang="en-US" altLang="en-US"/>
              <a:pPr>
                <a:defRPr/>
              </a:pPr>
              <a:t>3/24/25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72AF35E5-0C9B-7846-B928-262DAAC31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13428B8-C7CE-B442-BD0E-C5502CBD3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1CC62C-9B9B-3049-B651-4848EF8A36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467544" y="6237312"/>
            <a:ext cx="82089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NFC_logo_horizontal.eps">
            <a:extLst>
              <a:ext uri="{FF2B5EF4-FFF2-40B4-BE49-F238E27FC236}">
                <a16:creationId xmlns:a16="http://schemas.microsoft.com/office/drawing/2014/main" id="{3C51CA45-DF78-4682-9490-BEC79126C9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360754"/>
            <a:ext cx="1440160" cy="308606"/>
          </a:xfrm>
          <a:prstGeom prst="rect">
            <a:avLst/>
          </a:prstGeom>
        </p:spPr>
      </p:pic>
      <p:pic>
        <p:nvPicPr>
          <p:cNvPr id="9" name="Picture 8" descr="A drawing of a face&#10;&#10;Description automatically generated">
            <a:extLst>
              <a:ext uri="{FF2B5EF4-FFF2-40B4-BE49-F238E27FC236}">
                <a16:creationId xmlns:a16="http://schemas.microsoft.com/office/drawing/2014/main" id="{7B2D3343-4883-4EC2-8C7D-9CF4D12BC29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432" y="6310481"/>
            <a:ext cx="1207368" cy="47627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36D50DA-B3F5-4E48-8C51-ABBCB8890D5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1537" y="6299613"/>
            <a:ext cx="694479" cy="543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433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0A9A7DC-025A-1648-BF22-47113C854562}"/>
              </a:ext>
            </a:extLst>
          </p:cNvPr>
          <p:cNvCxnSpPr/>
          <p:nvPr/>
        </p:nvCxnSpPr>
        <p:spPr>
          <a:xfrm flipH="1">
            <a:off x="2771800" y="792163"/>
            <a:ext cx="4738" cy="5157119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1572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3"/>
            <a:ext cx="2139696" cy="381872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883E7E80-73CC-6B4E-892D-B31911496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359B4DA-D465-704B-82FA-9C560F293AB1}" type="datetimeFigureOut">
              <a:rPr lang="en-US" altLang="en-US"/>
              <a:pPr>
                <a:defRPr/>
              </a:pPr>
              <a:t>3/24/25</a:t>
            </a:fld>
            <a:endParaRPr lang="en-US" alt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438A9399-5A7C-B444-9384-91D5E5329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F82BB77C-575A-A24A-9D15-CFDE7F0A3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16D7D7F-4572-A34C-B33D-1962B232E1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67544" y="6237312"/>
            <a:ext cx="82089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NFC_logo_horizontal.eps">
            <a:extLst>
              <a:ext uri="{FF2B5EF4-FFF2-40B4-BE49-F238E27FC236}">
                <a16:creationId xmlns:a16="http://schemas.microsoft.com/office/drawing/2014/main" id="{27B61FDD-2CB5-4B07-8479-18C00B5D38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360754"/>
            <a:ext cx="1440160" cy="308606"/>
          </a:xfrm>
          <a:prstGeom prst="rect">
            <a:avLst/>
          </a:prstGeom>
        </p:spPr>
      </p:pic>
      <p:pic>
        <p:nvPicPr>
          <p:cNvPr id="13" name="Picture 12" descr="A drawing of a face&#10;&#10;Description automatically generated">
            <a:extLst>
              <a:ext uri="{FF2B5EF4-FFF2-40B4-BE49-F238E27FC236}">
                <a16:creationId xmlns:a16="http://schemas.microsoft.com/office/drawing/2014/main" id="{8353B9DA-5755-4FDE-A0A4-2BCFA0AADD5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432" y="6310481"/>
            <a:ext cx="1207368" cy="47627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6A86898-00DE-46C4-8CF4-139F41FCF30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1537" y="6299613"/>
            <a:ext cx="694479" cy="543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842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DD5D83B-0CDD-524D-980D-3B765D49257F}"/>
              </a:ext>
            </a:extLst>
          </p:cNvPr>
          <p:cNvSpPr/>
          <p:nvPr/>
        </p:nvSpPr>
        <p:spPr>
          <a:xfrm>
            <a:off x="0" y="220663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6D04CA9-3E91-4648-A823-BC7A6A647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658F1595-06B7-4A4A-B832-4AE16ED8080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42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2641AC5-1647-4F43-B8ED-40A3D6D2D6D0}"/>
              </a:ext>
            </a:extLst>
          </p:cNvPr>
          <p:cNvSpPr/>
          <p:nvPr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BB5C50-143C-7647-B1EC-66F41E3D12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19050"/>
            <a:ext cx="2895600" cy="3286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063069F-3DBC-F849-84D6-D58D7F7287AA}" type="datetimeFigureOut">
              <a:rPr lang="en-US" altLang="en-US"/>
              <a:pPr>
                <a:defRPr/>
              </a:pPr>
              <a:t>3/24/25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8493F6-A0D9-B24B-AAF7-83D2640A9B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29000" y="19050"/>
            <a:ext cx="4114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309B0D-7420-B248-B636-BF29E8A504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20000" y="19050"/>
            <a:ext cx="1066800" cy="3286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 b="1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625BF09-BEB7-8247-8A2F-99BD299D02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71" r:id="rId2"/>
    <p:sldLayoutId id="2147483879" r:id="rId3"/>
    <p:sldLayoutId id="2147483872" r:id="rId4"/>
    <p:sldLayoutId id="2147483880" r:id="rId5"/>
    <p:sldLayoutId id="2147483873" r:id="rId6"/>
    <p:sldLayoutId id="2147483874" r:id="rId7"/>
    <p:sldLayoutId id="2147483881" r:id="rId8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kern="1200" spc="-100">
          <a:solidFill>
            <a:schemeClr val="tx2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MS PGothic" panose="020B0600070205080204" pitchFamily="34" charset="-128"/>
          <a:cs typeface="MS PGothic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MS PGothic" panose="020B0600070205080204" pitchFamily="34" charset="-128"/>
          <a:cs typeface="MS PGothic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MS PGothic" panose="020B0600070205080204" pitchFamily="34" charset="-128"/>
          <a:cs typeface="MS PGothic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MS PGothic" panose="020B0600070205080204" pitchFamily="34" charset="-128"/>
          <a:cs typeface="MS PGothic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182563" indent="-1825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457200" indent="-1825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730250" indent="-1825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004888" indent="-1825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1187450" indent="-1365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A3C27-D86D-FF4A-B9EB-D9662B2FE52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br>
              <a:rPr lang="en-US" dirty="0">
                <a:ea typeface="+mj-ea"/>
                <a:cs typeface="+mj-cs"/>
              </a:rPr>
            </a:br>
            <a:br>
              <a:rPr lang="en-US" dirty="0">
                <a:ea typeface="+mj-ea"/>
                <a:cs typeface="+mj-cs"/>
              </a:rPr>
            </a:br>
            <a:br>
              <a:rPr lang="en-US" dirty="0">
                <a:ea typeface="+mj-ea"/>
                <a:cs typeface="+mj-cs"/>
              </a:rPr>
            </a:br>
            <a:r>
              <a:rPr lang="en-US" sz="4000" dirty="0"/>
              <a:t>Cost considerations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88D0EF-4435-9942-92D4-A41F08F3C1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7630616" cy="2804120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000" b="1" dirty="0">
                <a:ea typeface="+mn-ea"/>
                <a:cs typeface="+mn-cs"/>
              </a:rPr>
              <a:t>By Nick </a:t>
            </a:r>
            <a:r>
              <a:rPr lang="en-US" sz="2000" b="1" dirty="0" err="1">
                <a:ea typeface="+mn-ea"/>
                <a:cs typeface="+mn-cs"/>
              </a:rPr>
              <a:t>Falvo</a:t>
            </a:r>
            <a:r>
              <a:rPr lang="en-US" sz="2000" b="1" dirty="0">
                <a:ea typeface="+mn-ea"/>
                <a:cs typeface="+mn-cs"/>
              </a:rPr>
              <a:t>, PhD</a:t>
            </a:r>
          </a:p>
          <a:p>
            <a:pPr algn="ctr" fontAlgn="auto">
              <a:spcAft>
                <a:spcPts val="0"/>
              </a:spcAft>
              <a:defRPr/>
            </a:pPr>
            <a:endParaRPr lang="en-US" sz="2000" dirty="0">
              <a:ea typeface="+mn-ea"/>
              <a:cs typeface="+mn-cs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en-US" sz="2000" dirty="0">
                <a:ea typeface="+mn-ea"/>
                <a:cs typeface="+mn-cs"/>
              </a:rPr>
              <a:t>The intersection of housing and homelessness</a:t>
            </a:r>
          </a:p>
          <a:p>
            <a:pPr algn="ctr" fontAlgn="auto">
              <a:spcAft>
                <a:spcPts val="0"/>
              </a:spcAft>
              <a:defRPr/>
            </a:pPr>
            <a:endParaRPr lang="en-US" sz="2000" dirty="0">
              <a:ea typeface="+mn-ea"/>
              <a:cs typeface="+mn-cs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en-US" sz="2000" dirty="0">
                <a:ea typeface="+mn-ea"/>
                <a:cs typeface="+mn-cs"/>
              </a:rPr>
              <a:t>Prepared for CHRA</a:t>
            </a:r>
          </a:p>
          <a:p>
            <a:pPr fontAlgn="auto">
              <a:spcAft>
                <a:spcPts val="0"/>
              </a:spcAft>
              <a:defRPr/>
            </a:pPr>
            <a:endParaRPr lang="en-US" sz="1800" b="1" dirty="0">
              <a:ea typeface="+mn-ea"/>
              <a:cs typeface="+mn-cs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en-US" sz="1800" b="1">
                <a:ea typeface="+mn-ea"/>
                <a:cs typeface="+mn-cs"/>
              </a:rPr>
              <a:t>April 29, </a:t>
            </a:r>
            <a:r>
              <a:rPr lang="en-US" sz="1800" b="1" dirty="0">
                <a:ea typeface="+mn-ea"/>
                <a:cs typeface="+mn-cs"/>
              </a:rPr>
              <a:t>2025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6C3A8-EEAC-C5BF-DB97-BE62AC2E4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H1FY in Calgary (cont’d)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65644C-F963-B456-0970-D93AFB6B9F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Trellis operates three H1FY programs.</a:t>
            </a:r>
          </a:p>
          <a:p>
            <a:endParaRPr lang="en-US" dirty="0"/>
          </a:p>
          <a:p>
            <a:r>
              <a:rPr lang="en-US" dirty="0"/>
              <a:t>Annual per-client operating costs (including wraparound supports and rental subsidy) for those three programs range from $21,141 to $28,110.</a:t>
            </a:r>
          </a:p>
          <a:p>
            <a:endParaRPr lang="en-US" dirty="0"/>
          </a:p>
          <a:p>
            <a:r>
              <a:rPr lang="en-US" dirty="0"/>
              <a:t>Figures do not include capital costs (H1FY operated by Trellis is mostly scattered site).</a:t>
            </a:r>
          </a:p>
          <a:p>
            <a:endParaRPr lang="en-US" dirty="0"/>
          </a:p>
          <a:p>
            <a:r>
              <a:rPr lang="en-US" dirty="0"/>
              <a:t>There are no formal fidelity reviews (having said that, Trellis is considered a leading-edge provider of H1FY).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8639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1F46C-36EC-227C-1856-2C719D955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H1FY in Calgary (cont’d)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D567E7-23E6-6D1B-A026-FC7C302CA1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The reason for the range of costs from one program to another relates to the intensity of supports.</a:t>
            </a:r>
          </a:p>
          <a:p>
            <a:endParaRPr lang="en-US" dirty="0"/>
          </a:p>
          <a:p>
            <a:r>
              <a:rPr lang="en-US" dirty="0"/>
              <a:t>For example, their Home Fire program is for Indigenous youth. This program has lower caseloads (7 youth per case manager) as well as cultural supports.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3080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B6DB8A-BC30-DE53-1A3D-5BA9A466C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H1FY in Calgary (cont’d)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A7AE95-52AE-24DA-3955-72B0807C0F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Trellis also operates place-based supportive housing for youth with severe addictions and mental health challenges.</a:t>
            </a:r>
          </a:p>
          <a:p>
            <a:endParaRPr lang="en-US" dirty="0"/>
          </a:p>
          <a:p>
            <a:r>
              <a:rPr lang="en-US" dirty="0"/>
              <a:t>Their place-based approach involves 24-hr staffing (two staff on at all times). It also has a mental health therapist working on site, as well as cultural supports.</a:t>
            </a:r>
          </a:p>
          <a:p>
            <a:endParaRPr lang="en-US" dirty="0"/>
          </a:p>
          <a:p>
            <a:r>
              <a:rPr lang="en-US" dirty="0"/>
              <a:t>Their place-based model costs $108,554 per client per year (for operating costs, includes wrapround supports + rent subsidy). Figures do not include capital costs.</a:t>
            </a:r>
          </a:p>
        </p:txBody>
      </p:sp>
    </p:spTree>
    <p:extLst>
      <p:ext uri="{BB962C8B-B14F-4D97-AF65-F5344CB8AC3E}">
        <p14:creationId xmlns:p14="http://schemas.microsoft.com/office/powerpoint/2010/main" val="17832578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7892F-10D1-CB0E-9C2E-4145D7C64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H1FY in Calgary (cont’d)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D01339-EA31-FA81-1730-EDF6CB8AD0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Two of the three H1FY programs operated by Trellis are funded by the Calgary Homeless Foundation (which has used both provincial and federal $).</a:t>
            </a:r>
          </a:p>
          <a:p>
            <a:endParaRPr lang="en-US" dirty="0"/>
          </a:p>
          <a:p>
            <a:r>
              <a:rPr lang="en-US" dirty="0"/>
              <a:t>The other one (for Indigenous youth) is funded via the Indigenous stream of Reaching Home (i.e., federal money).</a:t>
            </a:r>
          </a:p>
          <a:p>
            <a:endParaRPr lang="en-US" dirty="0"/>
          </a:p>
          <a:p>
            <a:r>
              <a:rPr lang="en-US" dirty="0"/>
              <a:t>Their place-based supportive housing site is funded by two provincial ministries.</a:t>
            </a:r>
          </a:p>
        </p:txBody>
      </p:sp>
    </p:spTree>
    <p:extLst>
      <p:ext uri="{BB962C8B-B14F-4D97-AF65-F5344CB8AC3E}">
        <p14:creationId xmlns:p14="http://schemas.microsoft.com/office/powerpoint/2010/main" val="29298759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CB4E9-A9D9-DFAE-752D-F1C0CF7EA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H1FY in Calgary (cont’d)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5FCA9C-C356-A17A-EA92-9A6C886BD6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Other models for supporting youth in Calgary are more expensive.</a:t>
            </a:r>
          </a:p>
          <a:p>
            <a:endParaRPr lang="en-US" dirty="0"/>
          </a:p>
          <a:p>
            <a:r>
              <a:rPr lang="en-US" dirty="0"/>
              <a:t>The youth shelter operated by Trellis costs $73,448 per client per year in operating costs.</a:t>
            </a:r>
          </a:p>
          <a:p>
            <a:endParaRPr lang="en-US" dirty="0"/>
          </a:p>
          <a:p>
            <a:r>
              <a:rPr lang="en-US" dirty="0"/>
              <a:t>Child and Family Services Group Care (in Calgary) costs $200,750 per client per year in operating costs.</a:t>
            </a:r>
          </a:p>
          <a:p>
            <a:endParaRPr lang="en-US" dirty="0"/>
          </a:p>
          <a:p>
            <a:r>
              <a:rPr lang="en-US" dirty="0"/>
              <a:t>The higher costs of both of these other models stem from the need for 24-hr staffing at all times.</a:t>
            </a:r>
          </a:p>
        </p:txBody>
      </p:sp>
    </p:spTree>
    <p:extLst>
      <p:ext uri="{BB962C8B-B14F-4D97-AF65-F5344CB8AC3E}">
        <p14:creationId xmlns:p14="http://schemas.microsoft.com/office/powerpoint/2010/main" val="6524544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C4EFC-77C8-F575-BD47-12467FF27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led by Eric Latimer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923C7A-9E26-19BB-FB87-44201D56FD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Eric Latimer is first author on two cost studies using data from the At Home/Chez Soi study.</a:t>
            </a:r>
          </a:p>
          <a:p>
            <a:endParaRPr lang="en-US" dirty="0"/>
          </a:p>
          <a:p>
            <a:r>
              <a:rPr lang="en-US" dirty="0"/>
              <a:t>A 2019 article was published on the ICM stream, and a 2020 article on the ACT stream.</a:t>
            </a:r>
          </a:p>
        </p:txBody>
      </p:sp>
    </p:spTree>
    <p:extLst>
      <p:ext uri="{BB962C8B-B14F-4D97-AF65-F5344CB8AC3E}">
        <p14:creationId xmlns:p14="http://schemas.microsoft.com/office/powerpoint/2010/main" val="23665666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24A16-89B6-8882-9852-CB819B1D8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Latimer et al. 2019 (HF with ICM)</a:t>
            </a:r>
          </a:p>
        </p:txBody>
      </p:sp>
      <p:pic>
        <p:nvPicPr>
          <p:cNvPr id="4" name="Content Placeholder 3" descr="A close-up of a white box&#10;&#10;Description automatically generated">
            <a:extLst>
              <a:ext uri="{FF2B5EF4-FFF2-40B4-BE49-F238E27FC236}">
                <a16:creationId xmlns:a16="http://schemas.microsoft.com/office/drawing/2014/main" id="{E3840227-01F9-6872-5F53-57F3F41726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968930"/>
            <a:ext cx="7162876" cy="274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4727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5B0C1-AA57-EFC7-3D00-3C6F6381A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Latimer et al. 2020 (HF with ACT)</a:t>
            </a:r>
          </a:p>
        </p:txBody>
      </p:sp>
      <p:pic>
        <p:nvPicPr>
          <p:cNvPr id="4" name="Content Placeholder 3" descr="A close-up of a newspaper&#10;&#10;Description automatically generated">
            <a:extLst>
              <a:ext uri="{FF2B5EF4-FFF2-40B4-BE49-F238E27FC236}">
                <a16:creationId xmlns:a16="http://schemas.microsoft.com/office/drawing/2014/main" id="{28F52F29-C88D-4C96-2D6B-67338E5EF5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978" y="1600200"/>
            <a:ext cx="6078043" cy="442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410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25029-EB0A-52CC-6219-90D3669F4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HF with ICM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C6E53F-5232-8214-AA82-4DF39D2C05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AHCS participants with moderate levels of need.</a:t>
            </a:r>
          </a:p>
          <a:p>
            <a:endParaRPr lang="en-US" dirty="0"/>
          </a:p>
          <a:p>
            <a:r>
              <a:rPr lang="en-US" dirty="0"/>
              <a:t>Approx. 17 participants per case manager.</a:t>
            </a:r>
          </a:p>
          <a:p>
            <a:endParaRPr lang="en-US" dirty="0"/>
          </a:p>
          <a:p>
            <a:r>
              <a:rPr lang="en-US" dirty="0"/>
              <a:t>Cost of intervention: $14,496/person annually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5015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03E92-98E0-EC00-C82A-A970B36FE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HF with ICM (cont’d)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5BBA22-C13A-7175-E468-D6C5871A5D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mean total cost of HF participants ($14,496 annually) exceeded that of TAU by $7,868. </a:t>
            </a:r>
          </a:p>
          <a:p>
            <a:endParaRPr lang="en-US" dirty="0"/>
          </a:p>
          <a:p>
            <a:r>
              <a:rPr lang="en-US" dirty="0"/>
              <a:t>Thus, 46% of the cost of ICM intervention was offset.</a:t>
            </a:r>
          </a:p>
          <a:p>
            <a:endParaRPr lang="en-US" dirty="0"/>
          </a:p>
          <a:p>
            <a:r>
              <a:rPr lang="en-US" dirty="0"/>
              <a:t>“Cost offsets on a wide range of other services reduced the net cost to $7,868…” (p. 8).</a:t>
            </a:r>
          </a:p>
          <a:p>
            <a:endParaRPr lang="en-US" dirty="0"/>
          </a:p>
          <a:p>
            <a:r>
              <a:rPr lang="en-US" dirty="0"/>
              <a:t>Those “other services” included costs associated with shelters, ambulatory visits, and ED visits.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497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97D83-EB75-4398-9254-72218A4E1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9A9D5D-DA48-176E-339E-26F766E129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Some current examples of wrapround costs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Some cost offset research</a:t>
            </a:r>
          </a:p>
          <a:p>
            <a:endParaRPr lang="en-US" dirty="0"/>
          </a:p>
          <a:p>
            <a:r>
              <a:rPr lang="en-US" dirty="0"/>
              <a:t>Does Housing First literally “save” tax dollars?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8619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1129D-6809-7C1C-C371-56AD5BC3E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HF with 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8E005A-13AC-0373-AA90-B68C531ABD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AHCS participants with high levels of need.</a:t>
            </a:r>
          </a:p>
          <a:p>
            <a:endParaRPr lang="en-US" dirty="0"/>
          </a:p>
          <a:p>
            <a:r>
              <a:rPr lang="en-US" dirty="0"/>
              <a:t>Approx. 10 participants per case manager.</a:t>
            </a:r>
          </a:p>
          <a:p>
            <a:endParaRPr lang="en-US" dirty="0"/>
          </a:p>
          <a:p>
            <a:r>
              <a:rPr lang="en-US" dirty="0"/>
              <a:t>Cost of intervention: $20,367/person annually</a:t>
            </a:r>
          </a:p>
          <a:p>
            <a:endParaRPr lang="en-US" dirty="0"/>
          </a:p>
          <a:p>
            <a:r>
              <a:rPr lang="en-US" dirty="0"/>
              <a:t>Associated with a 69% cost offset (i.e., reduction in other services).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9845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2133E6-0C6E-8985-17D1-AB890C973A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034B4-A267-3E73-6D8E-945FB7A12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HF with ACT (cont’d)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215D26-DE09-035F-A03C-A175EAEE3F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The mean total cost of HF participants ($20,367 annually) exceeded that of TAU by $6,311 annually. </a:t>
            </a:r>
          </a:p>
          <a:p>
            <a:endParaRPr lang="en-US" dirty="0"/>
          </a:p>
          <a:p>
            <a:r>
              <a:rPr lang="en-US" dirty="0"/>
              <a:t>Thus, 69% of the cost of ACT intervention was offset by cost reductions, reducing the net cost to $6,311 per person per year.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4213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047D37-7B21-03FA-DAE6-44EB2E279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AHCS economic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FCDECF-26AE-D7E5-C82D-6D4A8B565A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Both the 2019 study on ICM and the 2020 study on ACT used the same methodology.</a:t>
            </a:r>
          </a:p>
          <a:p>
            <a:endParaRPr lang="en-US" dirty="0"/>
          </a:p>
          <a:p>
            <a:r>
              <a:rPr lang="en-US" dirty="0"/>
              <a:t>Fidelity to the Pathways Housing First model was monitored and considered good.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Figures used to calculate cost of interventions include the rent supplements.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7530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040BF-B11D-C1D7-25FD-9E3726AB9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AHCS economic analysis (cont’d)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7ABD00-E579-D85A-7116-C7846C42D1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Included in the calculations were any additional costs related to social assistance benefits (i.e., compared to what the participant would have received from social assistance without the intervention).</a:t>
            </a:r>
          </a:p>
          <a:p>
            <a:endParaRPr lang="en-US" dirty="0"/>
          </a:p>
          <a:p>
            <a:r>
              <a:rPr lang="en-US" dirty="0"/>
              <a:t>All costs were converted into 2016 Canadian dollars.</a:t>
            </a:r>
          </a:p>
          <a:p>
            <a:endParaRPr lang="en-US" dirty="0"/>
          </a:p>
          <a:p>
            <a:r>
              <a:rPr lang="en-US" dirty="0"/>
              <a:t>Most of the apartments were rented from private landlords.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7555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9CFAA-F52F-13FA-28D4-7AB90603B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AHCS economic analysis (cont’d)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8CDCDA-0439-CEA9-64EE-ED55D8637D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Cost offsets were greater for higher-need (i.e., higher-cost) participants.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1315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71EC6-19F9-164E-332D-F7D623098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Some caveats of the AHCS figures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23CB17-2115-C05E-2FB0-AEBA9C8F5A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They’re from the 2009-2013 period (rents today are higher).</a:t>
            </a:r>
          </a:p>
          <a:p>
            <a:endParaRPr lang="en-US" dirty="0"/>
          </a:p>
          <a:p>
            <a:r>
              <a:rPr lang="en-US" dirty="0"/>
              <a:t>Estimated costs are based on retrospective questionnaires and have some inaccuracy.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They don’t include any medication costs.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0388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BC310-57DE-0079-FAE5-642B715F4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Some caveats of the AHCS figures (cont’d)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93960C-CBB3-E99B-2744-F03BB1F9B5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Cost offsets don’t always translate into actual cost </a:t>
            </a:r>
            <a:r>
              <a:rPr lang="en-US" u="sng" dirty="0"/>
              <a:t>savings</a:t>
            </a:r>
            <a:r>
              <a:rPr lang="en-US" dirty="0"/>
              <a:t> (due to fixed costs of those other services).</a:t>
            </a:r>
            <a:endParaRPr lang="en-US" b="1" dirty="0"/>
          </a:p>
          <a:p>
            <a:endParaRPr lang="en-US" b="1" dirty="0"/>
          </a:p>
          <a:p>
            <a:r>
              <a:rPr lang="en-US" dirty="0"/>
              <a:t>The department or ministry that pays is not always the one that benefits directly from the cost offset.</a:t>
            </a:r>
          </a:p>
          <a:p>
            <a:endParaRPr lang="en-US" dirty="0"/>
          </a:p>
          <a:p>
            <a:r>
              <a:rPr lang="en-US"/>
              <a:t>It’s sometimes </a:t>
            </a:r>
            <a:r>
              <a:rPr lang="en-US" dirty="0"/>
              <a:t>even a different order of government that benefits from the cost offset.</a:t>
            </a:r>
          </a:p>
        </p:txBody>
      </p:sp>
    </p:spTree>
    <p:extLst>
      <p:ext uri="{BB962C8B-B14F-4D97-AF65-F5344CB8AC3E}">
        <p14:creationId xmlns:p14="http://schemas.microsoft.com/office/powerpoint/2010/main" val="11120781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8BE22-A6CC-4899-4FE1-C528856879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Further reading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46EF9F2-1048-75FC-383B-BAFA14DD09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346" y="1600200"/>
            <a:ext cx="6735308" cy="442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2009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3B69F-5AC5-4CA7-A124-B2EB207AC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Further reading (cont’d)</a:t>
            </a:r>
          </a:p>
        </p:txBody>
      </p:sp>
      <p:pic>
        <p:nvPicPr>
          <p:cNvPr id="4" name="Content Placeholder 3" descr="A cover of a report&#10;&#10;Description automatically generated">
            <a:extLst>
              <a:ext uri="{FF2B5EF4-FFF2-40B4-BE49-F238E27FC236}">
                <a16:creationId xmlns:a16="http://schemas.microsoft.com/office/drawing/2014/main" id="{BBB1932A-F542-38A5-3D9D-0832058E53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8564" y="1600200"/>
            <a:ext cx="3626872" cy="442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5485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17C5B0-7C46-B508-6995-3A7DEE39C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</a:t>
            </a:r>
            <a:r>
              <a:rPr lang="en-US"/>
              <a:t>on your mind?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4CE531-BB9F-0796-C1E4-4C4142FF70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5662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03F858-06B2-8E44-E3DA-B6AF85AB2C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Let’s consider some present-day cost examples…</a:t>
            </a:r>
          </a:p>
        </p:txBody>
      </p:sp>
    </p:spTree>
    <p:extLst>
      <p:ext uri="{BB962C8B-B14F-4D97-AF65-F5344CB8AC3E}">
        <p14:creationId xmlns:p14="http://schemas.microsoft.com/office/powerpoint/2010/main" val="28332715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E58F5-59E5-11B8-CE55-3130D3F5F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Key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E0E38A-A34C-CF75-277C-17DF3014F5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Does Housing First literally “save” tax dollars?</a:t>
            </a:r>
          </a:p>
        </p:txBody>
      </p:sp>
    </p:spTree>
    <p:extLst>
      <p:ext uri="{BB962C8B-B14F-4D97-AF65-F5344CB8AC3E}">
        <p14:creationId xmlns:p14="http://schemas.microsoft.com/office/powerpoint/2010/main" val="782899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0FF38-663C-C83C-44CC-1F27CD42B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Does HF save tax dollars?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5DE20B-ADB8-1AFC-E4A9-BEAD6FBF36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Randomized controlled studies (aka “RCT studies”) are typically considered the ‘gold standard’ of research.</a:t>
            </a:r>
          </a:p>
          <a:p>
            <a:endParaRPr lang="en-US" dirty="0"/>
          </a:p>
          <a:p>
            <a:r>
              <a:rPr lang="en-US" dirty="0"/>
              <a:t>RCT studies do not demonstrate cost savings to the same extent as pre-post studies. </a:t>
            </a:r>
          </a:p>
          <a:p>
            <a:endParaRPr lang="en-US" dirty="0"/>
          </a:p>
          <a:p>
            <a:r>
              <a:rPr lang="en-US" dirty="0"/>
              <a:t>RCT studies tend to report partial, but not complete, cost offsets.</a:t>
            </a:r>
          </a:p>
        </p:txBody>
      </p:sp>
    </p:spTree>
    <p:extLst>
      <p:ext uri="{BB962C8B-B14F-4D97-AF65-F5344CB8AC3E}">
        <p14:creationId xmlns:p14="http://schemas.microsoft.com/office/powerpoint/2010/main" val="40664984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4FCC3-6310-4B48-7A0C-DA498C33A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Does HF save tax dollars (cont’d)?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354F22-62F9-C064-A33B-A494F3CA92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In other words, the highest quality of research available suggests that Housing First typically does not literally pay for itself. </a:t>
            </a:r>
          </a:p>
          <a:p>
            <a:endParaRPr lang="en-US" dirty="0"/>
          </a:p>
          <a:p>
            <a:r>
              <a:rPr lang="en-US" dirty="0"/>
              <a:t>Admittedly, even RCT studies usually don’t measure all potential cost offsets associated with homelessness.</a:t>
            </a:r>
          </a:p>
          <a:p>
            <a:endParaRPr lang="en-US" dirty="0"/>
          </a:p>
          <a:p>
            <a:r>
              <a:rPr lang="en-US" dirty="0"/>
              <a:t>Costs not considered in most of this research include costs to bylaw services/encampment/outreach staffing, public transit authorities, and libraries.</a:t>
            </a:r>
          </a:p>
        </p:txBody>
      </p:sp>
    </p:spTree>
    <p:extLst>
      <p:ext uri="{BB962C8B-B14F-4D97-AF65-F5344CB8AC3E}">
        <p14:creationId xmlns:p14="http://schemas.microsoft.com/office/powerpoint/2010/main" val="10368246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8E41A-995D-3C16-FA82-B7DD6CD43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Does HF save tax dollars (cont’d)?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6C81F6-12E6-C993-6087-66B956CCEA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And recall that even with cost offsets, you have the challenge of fixed costs associated with health and justice services. </a:t>
            </a:r>
          </a:p>
          <a:p>
            <a:endParaRPr lang="en-US" dirty="0"/>
          </a:p>
          <a:p>
            <a:r>
              <a:rPr lang="en-US" dirty="0"/>
              <a:t>In other words, reduced use of a service (especially in increments) does not necessarily result in less money spent on that service.</a:t>
            </a:r>
          </a:p>
        </p:txBody>
      </p:sp>
    </p:spTree>
    <p:extLst>
      <p:ext uri="{BB962C8B-B14F-4D97-AF65-F5344CB8AC3E}">
        <p14:creationId xmlns:p14="http://schemas.microsoft.com/office/powerpoint/2010/main" val="38327409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D7467-8095-01BE-E6DC-1D26A8124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 of caution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868D12-0B54-873D-BC6F-FC71D9C09E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Saving money shouldn’t be the only motivator for policy-makers. </a:t>
            </a:r>
          </a:p>
          <a:p>
            <a:endParaRPr lang="en-US" dirty="0"/>
          </a:p>
          <a:p>
            <a:r>
              <a:rPr lang="en-US" dirty="0"/>
              <a:t>For example, if a person, once housed, starts to receive more medical attention, that may result in improved health outcomes (but higher costs).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7110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C5AD91-4896-7A9F-1832-347E37DCE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Taking stock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4066A5-472D-1A63-C0DD-6D0BF9E991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We’ve covered lots of ground.</a:t>
            </a:r>
          </a:p>
          <a:p>
            <a:endParaRPr lang="en-US" dirty="0"/>
          </a:p>
          <a:p>
            <a:r>
              <a:rPr lang="en-US" dirty="0"/>
              <a:t>What’s on your mind?</a:t>
            </a:r>
          </a:p>
        </p:txBody>
      </p:sp>
    </p:spTree>
    <p:extLst>
      <p:ext uri="{BB962C8B-B14F-4D97-AF65-F5344CB8AC3E}">
        <p14:creationId xmlns:p14="http://schemas.microsoft.com/office/powerpoint/2010/main" val="7962931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FF151-5471-CF9F-AD8D-3482304CB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New place-based supportive housing in Toronto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66D92C-A548-2C57-1683-AA09F9FAA5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b="1" dirty="0"/>
          </a:p>
          <a:p>
            <a:r>
              <a:rPr lang="en-US" dirty="0"/>
              <a:t>What follow (on the next several slides) are some recent City of Toronto figures that apply to tenants </a:t>
            </a:r>
            <a:r>
              <a:rPr lang="en-US" b="1" u="sng" dirty="0"/>
              <a:t>who have experienced chronic homelessness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The funding in question has come from a combination of federal and provincial sources.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7069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6847A-58E2-7AF9-7937-EA6587ADF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New place-based supportive housing in Toronto (cont’d)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464EB4-7BCA-3486-2C68-A37A563302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$30K/yr - $36K/yr per unit for wraparound support</a:t>
            </a:r>
          </a:p>
          <a:p>
            <a:pPr marL="0" indent="0">
              <a:buNone/>
            </a:pPr>
            <a:r>
              <a:rPr lang="en-US" dirty="0"/>
              <a:t>+</a:t>
            </a:r>
          </a:p>
          <a:p>
            <a:pPr marL="0" indent="0">
              <a:buNone/>
            </a:pPr>
            <a:r>
              <a:rPr lang="en-US" dirty="0"/>
              <a:t>$13K/yr per unit for rental assistance (for operating costs)</a:t>
            </a:r>
          </a:p>
          <a:p>
            <a:pPr marL="0" indent="0">
              <a:buNone/>
            </a:pPr>
            <a:r>
              <a:rPr lang="en-US" dirty="0"/>
              <a:t>______________________________________</a:t>
            </a:r>
          </a:p>
          <a:p>
            <a:pPr marL="0" indent="0">
              <a:buNone/>
            </a:pPr>
            <a:r>
              <a:rPr lang="en-US" dirty="0"/>
              <a:t>TOTAL:  $43K/yr - $49K/yr per tenant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9644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AA652-F4FA-7D69-968E-1A81238C3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New place-based supportive housing in Toronto (cont’d)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0705E1-61FF-D12B-E166-E83BDB0F55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/>
              <a:t>Wraparound support</a:t>
            </a:r>
            <a:r>
              <a:rPr lang="en-US" dirty="0"/>
              <a:t>: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Province provides the  $20K for wrapround support.</a:t>
            </a:r>
          </a:p>
          <a:p>
            <a:endParaRPr lang="en-US" dirty="0"/>
          </a:p>
          <a:p>
            <a:r>
              <a:rPr lang="en-US" dirty="0"/>
              <a:t>This typically covers 24-hr staffing, case management, the cost of a meal program, programming, activities (precise programming varies by program and provider).</a:t>
            </a:r>
          </a:p>
          <a:p>
            <a:endParaRPr lang="en-US" dirty="0"/>
          </a:p>
          <a:p>
            <a:r>
              <a:rPr lang="en-US" dirty="0"/>
              <a:t>“City of Toronto’s supportive housing programs operate within a Housing First approach, although strict fidelity to Pathways Housing First has not been assessed.”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6583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53E4DB-690D-86CA-98B1-AAB8935AD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New place-based supportive housing in Toronto (cont’d)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69BDE7-0BAE-C618-8C10-1F65BC4658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/>
              <a:t>Rental assistance (cont’d)</a:t>
            </a:r>
            <a:r>
              <a:rPr lang="en-US" dirty="0"/>
              <a:t>: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The $13K/yr per tenant for rental assistance comes from a variety of sources.</a:t>
            </a:r>
          </a:p>
          <a:p>
            <a:endParaRPr lang="en-US" dirty="0"/>
          </a:p>
          <a:p>
            <a:r>
              <a:rPr lang="en-US" dirty="0"/>
              <a:t>City of Toronto provides a rental supplement, covering the gap between the tenant’s shelter portion and 80% AMR. </a:t>
            </a:r>
          </a:p>
          <a:p>
            <a:endParaRPr lang="en-US" dirty="0"/>
          </a:p>
          <a:p>
            <a:r>
              <a:rPr lang="en-US" dirty="0"/>
              <a:t>Rent paid by tenant (i.e., the shelter portion of their income assistance benefits) usually comes from </a:t>
            </a:r>
            <a:r>
              <a:rPr lang="en-US"/>
              <a:t>some form(s) </a:t>
            </a:r>
            <a:r>
              <a:rPr lang="en-US" dirty="0"/>
              <a:t>of government income assistance.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3931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85D7E-3A66-2028-9030-C45217BCF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New place-based supportive housing in Toronto (cont’d)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161F31-C1C7-1DDB-3B10-4759DD2C2D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u="sng" dirty="0"/>
              <a:t>Rental assistance (cont’d)</a:t>
            </a:r>
            <a:r>
              <a:rPr lang="en-US" dirty="0"/>
              <a:t>: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Rental revenues (i.e., rent supplement combined with rent paid by tenant) is supposed to support the typical costs associated with operating a building (e.g., maintenance, repairs, waste removal, utilities).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u="sng" dirty="0"/>
              <a:t>Note</a:t>
            </a:r>
            <a:r>
              <a:rPr lang="en-US" dirty="0"/>
              <a:t>: Subsidies discussed here do not include any capital costs (i.e., up-front costs of land or construction). 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2130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9E89B-90B2-9BBC-CA7D-595238D83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H1FY in Calgary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81FAB4-AC9D-1315-F1C0-393A70E2A5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In Calgary, Trellis takes a Housing First for Youth (H1FY) approach.</a:t>
            </a:r>
          </a:p>
          <a:p>
            <a:endParaRPr lang="en-US" dirty="0"/>
          </a:p>
          <a:p>
            <a:r>
              <a:rPr lang="en-US" dirty="0"/>
              <a:t>This essentially means Pathways Housing First adapted for youth (with more focus on family reunification than would be the case with adults).</a:t>
            </a:r>
          </a:p>
          <a:p>
            <a:endParaRPr lang="en-US" dirty="0"/>
          </a:p>
          <a:p>
            <a:r>
              <a:rPr lang="en-US" dirty="0"/>
              <a:t>Stephen Gaetz has written extensively on H1FY.</a:t>
            </a:r>
          </a:p>
        </p:txBody>
      </p:sp>
    </p:spTree>
    <p:extLst>
      <p:ext uri="{BB962C8B-B14F-4D97-AF65-F5344CB8AC3E}">
        <p14:creationId xmlns:p14="http://schemas.microsoft.com/office/powerpoint/2010/main" val="33854001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lvo  Last word   Homelessness 101   20apr2020" id="{23658605-9A39-4B46-AD81-A985FFF8E94B}" vid="{B3CB4880-B647-724C-AF8A-6942028B02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larity">
    <a:dk1>
      <a:srgbClr val="292934"/>
    </a:dk1>
    <a:lt1>
      <a:srgbClr val="FFFFFF"/>
    </a:lt1>
    <a:dk2>
      <a:srgbClr val="D2533C"/>
    </a:dk2>
    <a:lt2>
      <a:srgbClr val="F3F2DC"/>
    </a:lt2>
    <a:accent1>
      <a:srgbClr val="93A299"/>
    </a:accent1>
    <a:accent2>
      <a:srgbClr val="AD8F67"/>
    </a:accent2>
    <a:accent3>
      <a:srgbClr val="726056"/>
    </a:accent3>
    <a:accent4>
      <a:srgbClr val="4C5A6A"/>
    </a:accent4>
    <a:accent5>
      <a:srgbClr val="808DA0"/>
    </a:accent5>
    <a:accent6>
      <a:srgbClr val="79463D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563</TotalTime>
  <Words>1899</Words>
  <Application>Microsoft Macintosh PowerPoint</Application>
  <PresentationFormat>On-screen Show (4:3)</PresentationFormat>
  <Paragraphs>234</Paragraphs>
  <Slides>35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8" baseType="lpstr">
      <vt:lpstr>Arial</vt:lpstr>
      <vt:lpstr>Calibri</vt:lpstr>
      <vt:lpstr>Clarity</vt:lpstr>
      <vt:lpstr>   Cost considerations</vt:lpstr>
      <vt:lpstr>Overview</vt:lpstr>
      <vt:lpstr>PowerPoint Presentation</vt:lpstr>
      <vt:lpstr>New place-based supportive housing in Toronto </vt:lpstr>
      <vt:lpstr>New place-based supportive housing in Toronto (cont’d)</vt:lpstr>
      <vt:lpstr>New place-based supportive housing in Toronto (cont’d)</vt:lpstr>
      <vt:lpstr>New place-based supportive housing in Toronto (cont’d)</vt:lpstr>
      <vt:lpstr>New place-based supportive housing in Toronto (cont’d)</vt:lpstr>
      <vt:lpstr>H1FY in Calgary </vt:lpstr>
      <vt:lpstr>H1FY in Calgary (cont’d)</vt:lpstr>
      <vt:lpstr>H1FY in Calgary (cont’d)</vt:lpstr>
      <vt:lpstr>H1FY in Calgary (cont’d)</vt:lpstr>
      <vt:lpstr>H1FY in Calgary (cont’d)</vt:lpstr>
      <vt:lpstr>H1FY in Calgary (cont’d)</vt:lpstr>
      <vt:lpstr>Research led by Eric Latimer</vt:lpstr>
      <vt:lpstr>Latimer et al. 2019 (HF with ICM)</vt:lpstr>
      <vt:lpstr>Latimer et al. 2020 (HF with ACT)</vt:lpstr>
      <vt:lpstr>HF with ICM</vt:lpstr>
      <vt:lpstr>HF with ICM (cont’d)</vt:lpstr>
      <vt:lpstr>HF with ACT</vt:lpstr>
      <vt:lpstr>HF with ACT (cont’d)</vt:lpstr>
      <vt:lpstr>The AHCS economic analysis</vt:lpstr>
      <vt:lpstr>The AHCS economic analysis (cont’d)</vt:lpstr>
      <vt:lpstr>The AHCS economic analysis (cont’d)</vt:lpstr>
      <vt:lpstr>Some caveats of the AHCS figures</vt:lpstr>
      <vt:lpstr>Some caveats of the AHCS figures (cont’d)</vt:lpstr>
      <vt:lpstr>Further reading</vt:lpstr>
      <vt:lpstr>Further reading (cont’d)</vt:lpstr>
      <vt:lpstr>What’s on your mind?</vt:lpstr>
      <vt:lpstr>Key question</vt:lpstr>
      <vt:lpstr>Does HF save tax dollars?</vt:lpstr>
      <vt:lpstr>Does HF save tax dollars (cont’d)?</vt:lpstr>
      <vt:lpstr>Does HF save tax dollars (cont’d)?</vt:lpstr>
      <vt:lpstr>Word of caution</vt:lpstr>
      <vt:lpstr>Taking stock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Nick Falvo</dc:creator>
  <cp:keywords/>
  <dc:description/>
  <cp:lastModifiedBy>Nick Falvo</cp:lastModifiedBy>
  <cp:revision>63</cp:revision>
  <dcterms:created xsi:type="dcterms:W3CDTF">2024-12-06T16:39:45Z</dcterms:created>
  <dcterms:modified xsi:type="dcterms:W3CDTF">2025-03-24T16:43:48Z</dcterms:modified>
  <cp:category/>
</cp:coreProperties>
</file>