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1" r:id="rId2"/>
    <p:sldId id="373" r:id="rId3"/>
    <p:sldId id="406" r:id="rId4"/>
    <p:sldId id="407" r:id="rId5"/>
    <p:sldId id="416" r:id="rId6"/>
    <p:sldId id="408" r:id="rId7"/>
    <p:sldId id="409" r:id="rId8"/>
    <p:sldId id="410" r:id="rId9"/>
    <p:sldId id="412" r:id="rId10"/>
    <p:sldId id="413" r:id="rId11"/>
    <p:sldId id="415" r:id="rId12"/>
    <p:sldId id="39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437"/>
  </p:normalViewPr>
  <p:slideViewPr>
    <p:cSldViewPr>
      <p:cViewPr varScale="1">
        <p:scale>
          <a:sx n="79" d="100"/>
          <a:sy n="79" d="100"/>
        </p:scale>
        <p:origin x="2408" y="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94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13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3/24/25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sz="4000" dirty="0"/>
              <a:t>what supports are needed by vulnerable people in housing?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The intersection of housing and homelessness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CHRA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800" b="1">
                <a:ea typeface="+mn-ea"/>
                <a:cs typeface="+mn-cs"/>
              </a:rPr>
              <a:t>April 29, </a:t>
            </a:r>
            <a:r>
              <a:rPr lang="en-US" sz="1800" b="1" dirty="0">
                <a:ea typeface="+mn-ea"/>
                <a:cs typeface="+mn-cs"/>
              </a:rPr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8B80-E633-78B3-C5FA-38DFF881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needs 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C10AD-A1B4-939F-BA4D-85046DE4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Many Indigenous peoples might want on-site cultural supports (e.g., smudge, Elders).</a:t>
            </a:r>
          </a:p>
          <a:p>
            <a:endParaRPr lang="en-US" dirty="0"/>
          </a:p>
          <a:p>
            <a:r>
              <a:rPr lang="en-US" dirty="0"/>
              <a:t>For youth, support might include parenting support, assistance in reconnecting with family, and human trafficking support.</a:t>
            </a:r>
          </a:p>
          <a:p>
            <a:endParaRPr lang="en-US" dirty="0"/>
          </a:p>
          <a:p>
            <a:r>
              <a:rPr lang="en-US" dirty="0"/>
              <a:t>Seniors might need assistance with transportation and bathing.</a:t>
            </a:r>
          </a:p>
        </p:txBody>
      </p:sp>
    </p:spTree>
    <p:extLst>
      <p:ext uri="{BB962C8B-B14F-4D97-AF65-F5344CB8AC3E}">
        <p14:creationId xmlns:p14="http://schemas.microsoft.com/office/powerpoint/2010/main" val="91104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6080-6B3E-D653-C2CB-C17DDF08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50427-A4F1-6114-0AE7-F4977708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I’m writing an open access textbook on homelessness. </a:t>
            </a:r>
          </a:p>
          <a:p>
            <a:endParaRPr lang="en-US" dirty="0"/>
          </a:p>
          <a:p>
            <a:r>
              <a:rPr lang="en-US" dirty="0"/>
              <a:t>I upload new chapters as they become available; they’re all free of charge (i.e., no paywall).</a:t>
            </a:r>
          </a:p>
          <a:p>
            <a:endParaRPr lang="en-US" dirty="0"/>
          </a:p>
          <a:p>
            <a:r>
              <a:rPr lang="en-US" dirty="0"/>
              <a:t>Some chapters outline support needs of specific groups.</a:t>
            </a:r>
          </a:p>
          <a:p>
            <a:endParaRPr lang="en-US" dirty="0"/>
          </a:p>
          <a:p>
            <a:r>
              <a:rPr lang="en-US" dirty="0"/>
              <a:t>You can access all of book material at </a:t>
            </a:r>
            <a:r>
              <a:rPr lang="en-US" dirty="0" err="1"/>
              <a:t>nickfalvo.ca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17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AD91-4896-7A9F-1832-347E37DC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stock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066A5-472D-1A63-C0DD-6D0BF9E99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We’ve covered lots of ground.</a:t>
            </a:r>
          </a:p>
          <a:p>
            <a:endParaRPr lang="en-US" dirty="0"/>
          </a:p>
          <a:p>
            <a:r>
              <a:rPr lang="en-US" dirty="0"/>
              <a:t>What’s on your mind?</a:t>
            </a:r>
          </a:p>
        </p:txBody>
      </p:sp>
    </p:spTree>
    <p:extLst>
      <p:ext uri="{BB962C8B-B14F-4D97-AF65-F5344CB8AC3E}">
        <p14:creationId xmlns:p14="http://schemas.microsoft.com/office/powerpoint/2010/main" val="79629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7D83-EB75-4398-9254-72218A4E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9D5D-DA48-176E-339E-26F766E1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This is a rather short slide deck intended to talk a bit what is meant when we say that vulnerable households need “supports” once they’re in housing.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6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044A-F173-3745-170B-847BE66C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word “support”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967B5-5BF1-0825-D34A-7C12E2FCF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Usually means social workers (broadly defined) helping vulnerable people remain housed.</a:t>
            </a:r>
          </a:p>
          <a:p>
            <a:endParaRPr lang="en-US" dirty="0"/>
          </a:p>
          <a:p>
            <a:r>
              <a:rPr lang="en-US" dirty="0"/>
              <a:t>The term “wraparound support” gets used a lot (though may not mean much to someone outside the sector).</a:t>
            </a:r>
          </a:p>
          <a:p>
            <a:endParaRPr lang="en-US" dirty="0"/>
          </a:p>
          <a:p>
            <a:r>
              <a:rPr lang="en-US" dirty="0"/>
              <a:t>The term “case management” is also used (though that may mean something more specific to some people).</a:t>
            </a:r>
          </a:p>
        </p:txBody>
      </p:sp>
    </p:spTree>
    <p:extLst>
      <p:ext uri="{BB962C8B-B14F-4D97-AF65-F5344CB8AC3E}">
        <p14:creationId xmlns:p14="http://schemas.microsoft.com/office/powerpoint/2010/main" val="159713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7E90-E447-92CC-972B-200CB014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E0BBC-EC94-A424-5823-468114157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It costs money.</a:t>
            </a:r>
          </a:p>
          <a:p>
            <a:endParaRPr lang="en-US" dirty="0"/>
          </a:p>
          <a:p>
            <a:r>
              <a:rPr lang="en-US" dirty="0"/>
              <a:t>In Canada, the lion’s share of funding for support typically comes (at least originally) from either provincial or territorial governments.</a:t>
            </a:r>
          </a:p>
          <a:p>
            <a:endParaRPr lang="en-US" dirty="0"/>
          </a:p>
          <a:p>
            <a:r>
              <a:rPr lang="en-US" dirty="0"/>
              <a:t>Funders often try to fund less of it (there may be some wishful thinking out there).</a:t>
            </a:r>
          </a:p>
        </p:txBody>
      </p:sp>
    </p:spTree>
    <p:extLst>
      <p:ext uri="{BB962C8B-B14F-4D97-AF65-F5344CB8AC3E}">
        <p14:creationId xmlns:p14="http://schemas.microsoft.com/office/powerpoint/2010/main" val="223703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27272-D41F-1602-B2AC-FBBF7D1EF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considerations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2201D-8221-19A7-AF88-6D95D5E7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Canada, it’s quite uncommon for a municipality or province/territory to undertake a systematic assessment of the supports </a:t>
            </a:r>
            <a:r>
              <a:rPr lang="en-US" u="sng" dirty="0"/>
              <a:t>needed</a:t>
            </a:r>
            <a:r>
              <a:rPr lang="en-US" dirty="0"/>
              <a:t> by vulnerable people in the municipality or province/territory in question.</a:t>
            </a:r>
          </a:p>
          <a:p>
            <a:endParaRPr lang="en-US" dirty="0"/>
          </a:p>
          <a:p>
            <a:r>
              <a:rPr lang="en-US" dirty="0"/>
              <a:t>Given the shortage of supports in relation to need, I suspect many senior officials worry that such an exercise would risk raising false expectations.</a:t>
            </a:r>
          </a:p>
        </p:txBody>
      </p:sp>
    </p:spTree>
    <p:extLst>
      <p:ext uri="{BB962C8B-B14F-4D97-AF65-F5344CB8AC3E}">
        <p14:creationId xmlns:p14="http://schemas.microsoft.com/office/powerpoint/2010/main" val="365165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D0E8-9276-999F-2C0A-8AF9D4B6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unresolved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3579-798B-443E-1BE5-695489CBA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Should vulnerable people receive it indefinitely, or should a sensible funder seek to taper it off over time?</a:t>
            </a:r>
          </a:p>
          <a:p>
            <a:endParaRPr lang="en-US" dirty="0"/>
          </a:p>
          <a:p>
            <a:r>
              <a:rPr lang="en-US" dirty="0"/>
              <a:t>Which entity should fund it in which context?</a:t>
            </a:r>
          </a:p>
          <a:p>
            <a:endParaRPr lang="en-US" dirty="0"/>
          </a:p>
          <a:p>
            <a:r>
              <a:rPr lang="en-US" dirty="0"/>
              <a:t>How well-trained and specialized do the staff persons have to be?</a:t>
            </a:r>
          </a:p>
          <a:p>
            <a:endParaRPr lang="en-US" dirty="0"/>
          </a:p>
          <a:p>
            <a:r>
              <a:rPr lang="en-US" dirty="0"/>
              <a:t>What exact model of support should be used?</a:t>
            </a:r>
          </a:p>
        </p:txBody>
      </p:sp>
    </p:spTree>
    <p:extLst>
      <p:ext uri="{BB962C8B-B14F-4D97-AF65-F5344CB8AC3E}">
        <p14:creationId xmlns:p14="http://schemas.microsoft.com/office/powerpoint/2010/main" val="207640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96482-3C7D-3A4E-2345-05A6ABD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unresolved questions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FECCC-AF0F-19B5-A59F-415331A7A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Which subpopulations should be prioritized for limited support funding? Historically in Canada, I think we’ve prioritized support dollars for persons with serious mental health challenges.</a:t>
            </a:r>
          </a:p>
          <a:p>
            <a:endParaRPr lang="en-US" dirty="0"/>
          </a:p>
          <a:p>
            <a:r>
              <a:rPr lang="en-US" dirty="0"/>
              <a:t>What kind of oversight (i.e., quality assurance) should be in place to ensure proper support is actually being provided over time?</a:t>
            </a:r>
          </a:p>
        </p:txBody>
      </p:sp>
    </p:spTree>
    <p:extLst>
      <p:ext uri="{BB962C8B-B14F-4D97-AF65-F5344CB8AC3E}">
        <p14:creationId xmlns:p14="http://schemas.microsoft.com/office/powerpoint/2010/main" val="295213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020D8-F257-261C-275F-77C7623A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Damian Collins’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812C0-4D2E-7D96-652C-84FADECB0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Damian Collins is a Professor at the University of Alberta.</a:t>
            </a:r>
          </a:p>
          <a:p>
            <a:endParaRPr lang="en-US" dirty="0"/>
          </a:p>
          <a:p>
            <a:r>
              <a:rPr lang="en-US" dirty="0"/>
              <a:t>Professor Collins and a colleague conducted research on the implementation of Housing First in three Alberta cities during the 2014-15 period.</a:t>
            </a:r>
          </a:p>
          <a:p>
            <a:endParaRPr lang="en-US" dirty="0"/>
          </a:p>
          <a:p>
            <a:r>
              <a:rPr lang="en-US" dirty="0"/>
              <a:t>Their research found considerable variation in how long supports were being offered to tenants.</a:t>
            </a:r>
          </a:p>
        </p:txBody>
      </p:sp>
    </p:spTree>
    <p:extLst>
      <p:ext uri="{BB962C8B-B14F-4D97-AF65-F5344CB8AC3E}">
        <p14:creationId xmlns:p14="http://schemas.microsoft.com/office/powerpoint/2010/main" val="55335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5860-1ED8-F92F-324C-0A6BBAA16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Damian Collins’ research</a:t>
            </a:r>
          </a:p>
        </p:txBody>
      </p:sp>
      <p:pic>
        <p:nvPicPr>
          <p:cNvPr id="4" name="Content Placeholder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F818D9B5-964E-00F9-99A1-9A104A3173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13" y="1600200"/>
            <a:ext cx="4885374" cy="4421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7213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vo  Last word   Homelessness 101   20apr2020" id="{23658605-9A39-4B46-AD81-A985FFF8E94B}" vid="{B3CB4880-B647-724C-AF8A-6942028B02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450</TotalTime>
  <Words>525</Words>
  <Application>Microsoft Macintosh PowerPoint</Application>
  <PresentationFormat>On-screen Show (4:3)</PresentationFormat>
  <Paragraphs>76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Clarity</vt:lpstr>
      <vt:lpstr>   what supports are needed by vulnerable people in housing?</vt:lpstr>
      <vt:lpstr>Overview</vt:lpstr>
      <vt:lpstr>The word “support”</vt:lpstr>
      <vt:lpstr>Some considerations</vt:lpstr>
      <vt:lpstr>Some considerations (cont’d)</vt:lpstr>
      <vt:lpstr>Some unresolved questions</vt:lpstr>
      <vt:lpstr>Some unresolved questions (cont’d)</vt:lpstr>
      <vt:lpstr>Damian Collins’ research</vt:lpstr>
      <vt:lpstr>Damian Collins’ research</vt:lpstr>
      <vt:lpstr>Support needs vary</vt:lpstr>
      <vt:lpstr>Further reading</vt:lpstr>
      <vt:lpstr>Taking stock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Nick Falvo</dc:creator>
  <cp:keywords/>
  <dc:description/>
  <cp:lastModifiedBy>Nick Falvo</cp:lastModifiedBy>
  <cp:revision>58</cp:revision>
  <dcterms:created xsi:type="dcterms:W3CDTF">2024-12-06T16:39:45Z</dcterms:created>
  <dcterms:modified xsi:type="dcterms:W3CDTF">2025-03-24T18:11:58Z</dcterms:modified>
  <cp:category/>
</cp:coreProperties>
</file>