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1" r:id="rId2"/>
    <p:sldId id="373" r:id="rId3"/>
    <p:sldId id="406" r:id="rId4"/>
    <p:sldId id="407" r:id="rId5"/>
    <p:sldId id="416" r:id="rId6"/>
    <p:sldId id="408" r:id="rId7"/>
    <p:sldId id="409" r:id="rId8"/>
    <p:sldId id="410" r:id="rId9"/>
    <p:sldId id="412" r:id="rId10"/>
    <p:sldId id="413" r:id="rId11"/>
    <p:sldId id="415" r:id="rId12"/>
    <p:sldId id="391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8437"/>
  </p:normalViewPr>
  <p:slideViewPr>
    <p:cSldViewPr>
      <p:cViewPr varScale="1">
        <p:scale>
          <a:sx n="79" d="100"/>
          <a:sy n="79" d="100"/>
        </p:scale>
        <p:origin x="2408" y="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317D5D-073B-E341-9DF4-93C6145262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F0124-970C-724E-8C4B-A37744369F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6DFABC-9905-AC40-BB4C-6559B1C2CD7E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B86C09-A027-274C-B860-6BE9B010D3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F38831-0054-3447-B24B-6CA99BA5B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E688-295B-B241-AF66-59181D3AFE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2CD3-000D-DB43-8C25-6CA89D20C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A386A-7FE6-C444-9422-05F76F224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3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942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13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AB02DD-9804-2647-BC01-65D649C6FC4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64819C-AFCA-CB42-927B-70653AC1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B1B71-3FE1-8342-9139-E32FBE6FDF63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59B2E2-F639-8644-B4D0-3EE5492D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25FF9-BEEA-C046-AE80-DC5FE3BA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8FC694-872A-DD44-8771-0734AE597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 descr="NFC_logo_horizonta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0E569ED6-353D-4C62-968F-61847137DA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1C1E65-130A-4D20-8CB3-7854478D0F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2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89819-7450-7A49-8FA0-F0D97356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571F-34A5-474B-9615-96FD29E6693F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8301B-B0EF-CB4A-9515-4962C823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309B9-3642-6942-AE11-225F9902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D890-0BC3-D04B-8590-BCB56F899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FC_logo_horizontal.eps">
            <a:extLst>
              <a:ext uri="{FF2B5EF4-FFF2-40B4-BE49-F238E27FC236}">
                <a16:creationId xmlns:a16="http://schemas.microsoft.com/office/drawing/2014/main" id="{4B763254-CFDF-4E5A-B290-379689CF8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424664"/>
            <a:ext cx="1440160" cy="308606"/>
          </a:xfrm>
          <a:prstGeom prst="rect">
            <a:avLst/>
          </a:prstGeom>
        </p:spPr>
      </p:pic>
      <p:pic>
        <p:nvPicPr>
          <p:cNvPr id="11" name="Picture 10" descr="A drawing of a face&#10;&#10;Description automatically generated">
            <a:extLst>
              <a:ext uri="{FF2B5EF4-FFF2-40B4-BE49-F238E27FC236}">
                <a16:creationId xmlns:a16="http://schemas.microsoft.com/office/drawing/2014/main" id="{429B1DEC-3C80-4498-AE19-466A54CF1C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14584"/>
            <a:ext cx="1207368" cy="4762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99F9E0-D9E1-4583-A775-041A38D01F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80915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1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85791B-4F29-F04B-83D7-1F89737617BD}"/>
              </a:ext>
            </a:extLst>
          </p:cNvPr>
          <p:cNvCxnSpPr/>
          <p:nvPr/>
        </p:nvCxnSpPr>
        <p:spPr>
          <a:xfrm>
            <a:off x="467544" y="4225628"/>
            <a:ext cx="8250918" cy="236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44" y="1988840"/>
            <a:ext cx="8170812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44" y="4253504"/>
            <a:ext cx="8170812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969BBC-8354-FC48-930F-670DF5E6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4360FA-CF2E-E84B-B4B9-B93F01B41B5C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6A5ABA-2C12-4641-8C36-8A341E08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89E004-DC21-2243-9E6C-57CB6A9D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9C757-5FFD-954F-948E-8A2C6CE34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2009C391-6D03-4308-9388-E0383835EC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549938CC-1D87-4CDD-914B-5AA239C596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5FCE4B-3F5A-49E7-A03D-78A7682669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1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A4B94B-AA51-CF43-AF87-1D8C892E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F137-A55B-F240-9415-D6BB833CBD44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480B1-0ACD-AE4A-AB32-60E17E87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058B0C-38FD-4A4E-952D-BD8018E5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DB71-A5B9-3D4B-8FA0-0EB965A1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D0D567BF-72AE-45C7-BDC0-A7B81A585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2117FF5C-F279-462B-9891-7E86E6B210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515FB5-008C-4A42-86A8-161333FF0C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F5A47D-1D79-2A44-B1BB-686C3D8BBAA2}"/>
              </a:ext>
            </a:extLst>
          </p:cNvPr>
          <p:cNvCxnSpPr/>
          <p:nvPr/>
        </p:nvCxnSpPr>
        <p:spPr>
          <a:xfrm flipH="1">
            <a:off x="4572000" y="1692275"/>
            <a:ext cx="1588" cy="425700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1498577-C11F-BA4B-AC31-54C6E5DB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885FDE-3643-5440-944E-F2D9B844C8B9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129E204-E749-5841-B313-3833A0FD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1338224-C761-2A40-B0C2-067707ED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A10F70-2F75-134C-A340-1FDA919D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NFC_logo_horizontal.eps">
            <a:extLst>
              <a:ext uri="{FF2B5EF4-FFF2-40B4-BE49-F238E27FC236}">
                <a16:creationId xmlns:a16="http://schemas.microsoft.com/office/drawing/2014/main" id="{7ED1C323-87E0-4B4D-9E8D-25BB2DCF8B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5" name="Picture 14" descr="A drawing of a face&#10;&#10;Description automatically generated">
            <a:extLst>
              <a:ext uri="{FF2B5EF4-FFF2-40B4-BE49-F238E27FC236}">
                <a16:creationId xmlns:a16="http://schemas.microsoft.com/office/drawing/2014/main" id="{93B94634-27A7-4306-80A0-B89242BFA8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19880AD-24AD-42E5-A416-F8E188DCE1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7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C6266B-D02B-2E45-93D2-0B8916B8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B508-AAFD-9542-9295-0CEB385ABC1F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CF1976-DB16-F549-A0D3-331BCA2D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ED4586-BDF3-144C-8416-543C75C4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38C0-EBB5-BB42-A710-D326C5CB4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FC_logo_horizontal.eps">
            <a:extLst>
              <a:ext uri="{FF2B5EF4-FFF2-40B4-BE49-F238E27FC236}">
                <a16:creationId xmlns:a16="http://schemas.microsoft.com/office/drawing/2014/main" id="{40208B9D-F9D5-41A3-B683-F5DD9DE77E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F78B808B-C872-4DA9-8CED-24C86CEABE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64E6E3-A872-48D6-BB23-5587498A52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D41BBC-7AAF-A444-BFE8-A0DECC38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643C-8B35-F24D-895D-737BCD559C24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2AF35E5-0C9B-7846-B928-262DAAC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3428B8-C7CE-B442-BD0E-C5502CBD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62C-9B9B-3049-B651-4848EF8A3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FC_logo_horizontal.eps">
            <a:extLst>
              <a:ext uri="{FF2B5EF4-FFF2-40B4-BE49-F238E27FC236}">
                <a16:creationId xmlns:a16="http://schemas.microsoft.com/office/drawing/2014/main" id="{3C51CA45-DF78-4682-9490-BEC79126C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7B2D3343-4883-4EC2-8C7D-9CF4D12BC2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6D50DA-B3F5-4E48-8C51-ABBCB8890D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A9A7DC-025A-1648-BF22-47113C854562}"/>
              </a:ext>
            </a:extLst>
          </p:cNvPr>
          <p:cNvCxnSpPr/>
          <p:nvPr/>
        </p:nvCxnSpPr>
        <p:spPr>
          <a:xfrm flipH="1">
            <a:off x="2771800" y="792163"/>
            <a:ext cx="4738" cy="515711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157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38187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83E7E80-73CC-6B4E-892D-B319114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59B4DA-D465-704B-82FA-9C560F293AB1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38A9399-5A7C-B444-9384-91D5E532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2BB77C-575A-A24A-9D15-CFDE7F0A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D7D7F-4572-A34C-B33D-1962B232E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NFC_logo_horizontal.eps">
            <a:extLst>
              <a:ext uri="{FF2B5EF4-FFF2-40B4-BE49-F238E27FC236}">
                <a16:creationId xmlns:a16="http://schemas.microsoft.com/office/drawing/2014/main" id="{27B61FDD-2CB5-4B07-8479-18C00B5D38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3" name="Picture 12" descr="A drawing of a face&#10;&#10;Description automatically generated">
            <a:extLst>
              <a:ext uri="{FF2B5EF4-FFF2-40B4-BE49-F238E27FC236}">
                <a16:creationId xmlns:a16="http://schemas.microsoft.com/office/drawing/2014/main" id="{8353B9DA-5755-4FDE-A0A4-2BCFA0AADD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A86898-00DE-46C4-8CF4-139F41FCF3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4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D5D83B-0CDD-524D-980D-3B765D49257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04CA9-3E91-4648-A823-BC7A6A64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58F1595-06B7-4A4A-B832-4AE16ED80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41AC5-1647-4F43-B8ED-40A3D6D2D6D0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5C50-143C-7647-B1EC-66F41E3D1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3069F-3DBC-F849-84D6-D58D7F7287AA}" type="datetimeFigureOut">
              <a:rPr lang="en-US" altLang="en-US"/>
              <a:pPr>
                <a:defRPr/>
              </a:pPr>
              <a:t>3/24/25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493F6-A0D9-B24B-AAF7-83D2640A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09B0D-7420-B248-B636-BF29E8A50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5BF09-BEB7-8247-8A2F-99BD299D0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1" r:id="rId2"/>
    <p:sldLayoutId id="2147483879" r:id="rId3"/>
    <p:sldLayoutId id="2147483872" r:id="rId4"/>
    <p:sldLayoutId id="2147483880" r:id="rId5"/>
    <p:sldLayoutId id="2147483873" r:id="rId6"/>
    <p:sldLayoutId id="2147483874" r:id="rId7"/>
    <p:sldLayoutId id="2147483881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3C27-D86D-FF4A-B9EB-D9662B2FE5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>
                <a:ea typeface="+mj-ea"/>
                <a:cs typeface="+mj-cs"/>
              </a:rPr>
            </a:br>
            <a:br>
              <a:rPr lang="en-US" dirty="0">
                <a:ea typeface="+mj-ea"/>
                <a:cs typeface="+mj-cs"/>
              </a:rPr>
            </a:br>
            <a:br>
              <a:rPr lang="en-US" dirty="0">
                <a:ea typeface="+mj-ea"/>
                <a:cs typeface="+mj-cs"/>
              </a:rPr>
            </a:br>
            <a:r>
              <a:rPr lang="en-US" sz="4000" dirty="0"/>
              <a:t>what supports are needed by vulnerable people in housing?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8D0EF-4435-9942-92D4-A41F08F3C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30616" cy="280412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ea typeface="+mn-ea"/>
                <a:cs typeface="+mn-cs"/>
              </a:rPr>
              <a:t>By Nick </a:t>
            </a:r>
            <a:r>
              <a:rPr lang="en-US" sz="2000" b="1" dirty="0" err="1">
                <a:ea typeface="+mn-ea"/>
                <a:cs typeface="+mn-cs"/>
              </a:rPr>
              <a:t>Falvo</a:t>
            </a:r>
            <a:r>
              <a:rPr lang="en-US" sz="2000" b="1" dirty="0">
                <a:ea typeface="+mn-ea"/>
                <a:cs typeface="+mn-cs"/>
              </a:rPr>
              <a:t>, PhD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ea typeface="+mn-ea"/>
                <a:cs typeface="+mn-cs"/>
              </a:rPr>
              <a:t>The intersection of housing and homelessness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ea typeface="+mn-ea"/>
                <a:cs typeface="+mn-cs"/>
              </a:rPr>
              <a:t>Prepared for CHRA</a:t>
            </a:r>
          </a:p>
          <a:p>
            <a:pPr fontAlgn="auto">
              <a:spcAft>
                <a:spcPts val="0"/>
              </a:spcAft>
              <a:defRPr/>
            </a:pPr>
            <a:endParaRPr lang="en-US" sz="1800" b="1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800" b="1">
                <a:ea typeface="+mn-ea"/>
                <a:cs typeface="+mn-cs"/>
              </a:rPr>
              <a:t>April 29, </a:t>
            </a:r>
            <a:r>
              <a:rPr lang="en-US" sz="1800" b="1" dirty="0">
                <a:ea typeface="+mn-ea"/>
                <a:cs typeface="+mn-cs"/>
              </a:rPr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18B80-E633-78B3-C5FA-38DFF881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 needs vary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C10AD-A1B4-939F-BA4D-85046DE49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Many Indigenous peoples might want on-site cultural supports (e.g., smudge, Elders).</a:t>
            </a:r>
          </a:p>
          <a:p>
            <a:endParaRPr lang="en-US" dirty="0"/>
          </a:p>
          <a:p>
            <a:r>
              <a:rPr lang="en-US" dirty="0"/>
              <a:t>For youth, support might include parenting support, assistance in reconnecting with family, and human trafficking support.</a:t>
            </a:r>
          </a:p>
          <a:p>
            <a:endParaRPr lang="en-US" dirty="0"/>
          </a:p>
          <a:p>
            <a:r>
              <a:rPr lang="en-US" dirty="0"/>
              <a:t>Seniors might need assistance with transportation and bathing.</a:t>
            </a:r>
          </a:p>
        </p:txBody>
      </p:sp>
    </p:spTree>
    <p:extLst>
      <p:ext uri="{BB962C8B-B14F-4D97-AF65-F5344CB8AC3E}">
        <p14:creationId xmlns:p14="http://schemas.microsoft.com/office/powerpoint/2010/main" val="911045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6080-6B3E-D653-C2CB-C17DDF087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50427-A4F1-6114-0AE7-F4977708D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I’m writing an open access textbook on homelessness. </a:t>
            </a:r>
          </a:p>
          <a:p>
            <a:endParaRPr lang="en-US" dirty="0"/>
          </a:p>
          <a:p>
            <a:r>
              <a:rPr lang="en-US" dirty="0"/>
              <a:t>I upload new chapters as they become available; they’re all free of charge (i.e., no paywall).</a:t>
            </a:r>
          </a:p>
          <a:p>
            <a:endParaRPr lang="en-US" dirty="0"/>
          </a:p>
          <a:p>
            <a:r>
              <a:rPr lang="en-US" dirty="0"/>
              <a:t>Some chapters outline support needs of specific groups.</a:t>
            </a:r>
          </a:p>
          <a:p>
            <a:endParaRPr lang="en-US" dirty="0"/>
          </a:p>
          <a:p>
            <a:r>
              <a:rPr lang="en-US" dirty="0"/>
              <a:t>You can access all of book material at </a:t>
            </a:r>
            <a:r>
              <a:rPr lang="en-US" dirty="0" err="1"/>
              <a:t>nickfalvo.ca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17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5AD91-4896-7A9F-1832-347E37DC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stock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066A5-472D-1A63-C0DD-6D0BF9E99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We’ve covered lots of ground.</a:t>
            </a:r>
          </a:p>
          <a:p>
            <a:endParaRPr lang="en-US" dirty="0"/>
          </a:p>
          <a:p>
            <a:r>
              <a:rPr lang="en-US" dirty="0"/>
              <a:t>What’s on your mind?</a:t>
            </a:r>
          </a:p>
        </p:txBody>
      </p:sp>
    </p:spTree>
    <p:extLst>
      <p:ext uri="{BB962C8B-B14F-4D97-AF65-F5344CB8AC3E}">
        <p14:creationId xmlns:p14="http://schemas.microsoft.com/office/powerpoint/2010/main" val="79629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7D83-EB75-4398-9254-72218A4E1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9D5D-DA48-176E-339E-26F766E1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This is a rather short slide deck intended to talk a bit what is meant when we say that vulnerable households need “supports” once they’re in housing.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6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8044A-F173-3745-170B-847BE66CA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word “support”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967B5-5BF1-0825-D34A-7C12E2FC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Usually means social workers (broadly defined) helping vulnerable people remain housed.</a:t>
            </a:r>
          </a:p>
          <a:p>
            <a:endParaRPr lang="en-US" dirty="0"/>
          </a:p>
          <a:p>
            <a:r>
              <a:rPr lang="en-US" dirty="0"/>
              <a:t>The term “wraparound support” gets used a lot (though may not mean much to someone outside the sector).</a:t>
            </a:r>
          </a:p>
          <a:p>
            <a:endParaRPr lang="en-US" dirty="0"/>
          </a:p>
          <a:p>
            <a:r>
              <a:rPr lang="en-US" dirty="0"/>
              <a:t>The term “case management” is also used (though that may mean something more specific to some people).</a:t>
            </a:r>
          </a:p>
        </p:txBody>
      </p:sp>
    </p:spTree>
    <p:extLst>
      <p:ext uri="{BB962C8B-B14F-4D97-AF65-F5344CB8AC3E}">
        <p14:creationId xmlns:p14="http://schemas.microsoft.com/office/powerpoint/2010/main" val="159713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67E90-E447-92CC-972B-200CB0142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E0BBC-EC94-A424-5823-468114157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It costs money.</a:t>
            </a:r>
          </a:p>
          <a:p>
            <a:endParaRPr lang="en-US" dirty="0"/>
          </a:p>
          <a:p>
            <a:r>
              <a:rPr lang="en-US" dirty="0"/>
              <a:t>In Canada, the lion’s share of funding for support typically comes (at least originally) from either provincial or territorial governments.</a:t>
            </a:r>
          </a:p>
          <a:p>
            <a:endParaRPr lang="en-US" dirty="0"/>
          </a:p>
          <a:p>
            <a:r>
              <a:rPr lang="en-US" dirty="0"/>
              <a:t>Funders often try to fund less of it (there may be some wishful thinking out there).</a:t>
            </a:r>
          </a:p>
        </p:txBody>
      </p:sp>
    </p:spTree>
    <p:extLst>
      <p:ext uri="{BB962C8B-B14F-4D97-AF65-F5344CB8AC3E}">
        <p14:creationId xmlns:p14="http://schemas.microsoft.com/office/powerpoint/2010/main" val="223703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27272-D41F-1602-B2AC-FBBF7D1EF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considerations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2201D-8221-19A7-AF88-6D95D5E7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Canada, it’s quite uncommon for a municipality or province/territory to undertake a systematic assessment of the supports </a:t>
            </a:r>
            <a:r>
              <a:rPr lang="en-US" u="sng" dirty="0"/>
              <a:t>needed</a:t>
            </a:r>
            <a:r>
              <a:rPr lang="en-US" dirty="0"/>
              <a:t> by vulnerable people in the municipality or province/territory in question.</a:t>
            </a:r>
          </a:p>
          <a:p>
            <a:endParaRPr lang="en-US" dirty="0"/>
          </a:p>
          <a:p>
            <a:r>
              <a:rPr lang="en-US" dirty="0"/>
              <a:t>Given the shortage of supports in relation to need, I suspect many senior officials worry that such an exercise would risk raising false expectations.</a:t>
            </a:r>
          </a:p>
        </p:txBody>
      </p:sp>
    </p:spTree>
    <p:extLst>
      <p:ext uri="{BB962C8B-B14F-4D97-AF65-F5344CB8AC3E}">
        <p14:creationId xmlns:p14="http://schemas.microsoft.com/office/powerpoint/2010/main" val="365165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D0E8-9276-999F-2C0A-8AF9D4B6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unresolved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B3579-798B-443E-1BE5-695489CBA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Should vulnerable people receive it indefinitely, or should a sensible funder seek to taper it off over time?</a:t>
            </a:r>
          </a:p>
          <a:p>
            <a:endParaRPr lang="en-US" dirty="0"/>
          </a:p>
          <a:p>
            <a:r>
              <a:rPr lang="en-US" dirty="0"/>
              <a:t>Which entity should fund it in which context?</a:t>
            </a:r>
          </a:p>
          <a:p>
            <a:endParaRPr lang="en-US" dirty="0"/>
          </a:p>
          <a:p>
            <a:r>
              <a:rPr lang="en-US" dirty="0"/>
              <a:t>How well-trained and specialized do the staff persons have to be?</a:t>
            </a:r>
          </a:p>
          <a:p>
            <a:endParaRPr lang="en-US" dirty="0"/>
          </a:p>
          <a:p>
            <a:r>
              <a:rPr lang="en-US" dirty="0"/>
              <a:t>What exact model of support should be used?</a:t>
            </a:r>
          </a:p>
        </p:txBody>
      </p:sp>
    </p:spTree>
    <p:extLst>
      <p:ext uri="{BB962C8B-B14F-4D97-AF65-F5344CB8AC3E}">
        <p14:creationId xmlns:p14="http://schemas.microsoft.com/office/powerpoint/2010/main" val="2076400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6482-3C7D-3A4E-2345-05A6ABD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unresolved questions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FECCC-AF0F-19B5-A59F-415331A7A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Which subpopulations should be prioritized for limited support funding? Historically in Canada, I think we’ve prioritized support dollars for persons with serious mental health challenges.</a:t>
            </a:r>
          </a:p>
          <a:p>
            <a:endParaRPr lang="en-US" dirty="0"/>
          </a:p>
          <a:p>
            <a:r>
              <a:rPr lang="en-US" dirty="0"/>
              <a:t>What kind of oversight (i.e., quality assurance) should be in place to ensure proper support is actually being provided over time?</a:t>
            </a:r>
          </a:p>
        </p:txBody>
      </p:sp>
    </p:spTree>
    <p:extLst>
      <p:ext uri="{BB962C8B-B14F-4D97-AF65-F5344CB8AC3E}">
        <p14:creationId xmlns:p14="http://schemas.microsoft.com/office/powerpoint/2010/main" val="2952132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020D8-F257-261C-275F-77C7623A0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Damian Collins’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812C0-4D2E-7D96-652C-84FADECB0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Damian Collins is a Professor at the University of Alberta.</a:t>
            </a:r>
          </a:p>
          <a:p>
            <a:endParaRPr lang="en-US" dirty="0"/>
          </a:p>
          <a:p>
            <a:r>
              <a:rPr lang="en-US" dirty="0"/>
              <a:t>Professor Collins and a colleague conducted research on the implementation of Housing First in three Alberta cities during the 2014-15 period.</a:t>
            </a:r>
          </a:p>
          <a:p>
            <a:endParaRPr lang="en-US" dirty="0"/>
          </a:p>
          <a:p>
            <a:r>
              <a:rPr lang="en-US" dirty="0"/>
              <a:t>Their research found considerable variation in how long supports were being offered to tenants.</a:t>
            </a:r>
          </a:p>
        </p:txBody>
      </p:sp>
    </p:spTree>
    <p:extLst>
      <p:ext uri="{BB962C8B-B14F-4D97-AF65-F5344CB8AC3E}">
        <p14:creationId xmlns:p14="http://schemas.microsoft.com/office/powerpoint/2010/main" val="55335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5860-1ED8-F92F-324C-0A6BBAA1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Damian Collins’ research</a:t>
            </a:r>
          </a:p>
        </p:txBody>
      </p:sp>
      <p:pic>
        <p:nvPicPr>
          <p:cNvPr id="4" name="Content Placeholder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818D9B5-964E-00F9-99A1-9A104A3173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313" y="1600200"/>
            <a:ext cx="4885374" cy="44211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7213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vo  Last word   Homelessness 101   20apr2020" id="{23658605-9A39-4B46-AD81-A985FFF8E94B}" vid="{B3CB4880-B647-724C-AF8A-6942028B02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450</TotalTime>
  <Words>525</Words>
  <Application>Microsoft Macintosh PowerPoint</Application>
  <PresentationFormat>On-screen Show (4:3)</PresentationFormat>
  <Paragraphs>76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Clarity</vt:lpstr>
      <vt:lpstr>   what supports are needed by vulnerable people in housing?</vt:lpstr>
      <vt:lpstr>Overview</vt:lpstr>
      <vt:lpstr>The word “support”</vt:lpstr>
      <vt:lpstr>Some considerations</vt:lpstr>
      <vt:lpstr>Some considerations (cont’d)</vt:lpstr>
      <vt:lpstr>Some unresolved questions</vt:lpstr>
      <vt:lpstr>Some unresolved questions (cont’d)</vt:lpstr>
      <vt:lpstr>Damian Collins’ research</vt:lpstr>
      <vt:lpstr>Damian Collins’ research</vt:lpstr>
      <vt:lpstr>Support needs vary</vt:lpstr>
      <vt:lpstr>Further reading</vt:lpstr>
      <vt:lpstr>Taking stock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Nick Falvo</dc:creator>
  <cp:keywords/>
  <dc:description/>
  <cp:lastModifiedBy>Nick Falvo</cp:lastModifiedBy>
  <cp:revision>58</cp:revision>
  <dcterms:created xsi:type="dcterms:W3CDTF">2024-12-06T16:39:45Z</dcterms:created>
  <dcterms:modified xsi:type="dcterms:W3CDTF">2025-03-24T18:11:58Z</dcterms:modified>
  <cp:category/>
</cp:coreProperties>
</file>