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4"/>
  </p:notesMasterIdLst>
  <p:sldIdLst>
    <p:sldId id="291" r:id="rId2"/>
    <p:sldId id="373" r:id="rId3"/>
    <p:sldId id="428" r:id="rId4"/>
    <p:sldId id="392" r:id="rId5"/>
    <p:sldId id="393" r:id="rId6"/>
    <p:sldId id="394" r:id="rId7"/>
    <p:sldId id="447" r:id="rId8"/>
    <p:sldId id="395" r:id="rId9"/>
    <p:sldId id="396" r:id="rId10"/>
    <p:sldId id="397" r:id="rId11"/>
    <p:sldId id="272" r:id="rId12"/>
    <p:sldId id="398" r:id="rId13"/>
    <p:sldId id="399" r:id="rId14"/>
    <p:sldId id="400" r:id="rId15"/>
    <p:sldId id="401" r:id="rId16"/>
    <p:sldId id="403" r:id="rId17"/>
    <p:sldId id="410" r:id="rId18"/>
    <p:sldId id="409" r:id="rId19"/>
    <p:sldId id="405" r:id="rId20"/>
    <p:sldId id="406" r:id="rId21"/>
    <p:sldId id="402" r:id="rId22"/>
    <p:sldId id="408" r:id="rId23"/>
    <p:sldId id="407" r:id="rId24"/>
    <p:sldId id="411" r:id="rId25"/>
    <p:sldId id="391" r:id="rId26"/>
    <p:sldId id="419" r:id="rId27"/>
    <p:sldId id="412" r:id="rId28"/>
    <p:sldId id="413" r:id="rId29"/>
    <p:sldId id="414" r:id="rId30"/>
    <p:sldId id="415" r:id="rId31"/>
    <p:sldId id="416" r:id="rId32"/>
    <p:sldId id="417" r:id="rId33"/>
    <p:sldId id="418" r:id="rId34"/>
    <p:sldId id="420" r:id="rId35"/>
    <p:sldId id="421" r:id="rId36"/>
    <p:sldId id="422" r:id="rId37"/>
    <p:sldId id="423" r:id="rId38"/>
    <p:sldId id="424" r:id="rId39"/>
    <p:sldId id="425" r:id="rId40"/>
    <p:sldId id="427" r:id="rId41"/>
    <p:sldId id="429" r:id="rId42"/>
    <p:sldId id="431" r:id="rId43"/>
    <p:sldId id="432" r:id="rId44"/>
    <p:sldId id="438" r:id="rId45"/>
    <p:sldId id="430" r:id="rId46"/>
    <p:sldId id="433" r:id="rId47"/>
    <p:sldId id="439" r:id="rId48"/>
    <p:sldId id="440" r:id="rId49"/>
    <p:sldId id="441" r:id="rId50"/>
    <p:sldId id="442" r:id="rId51"/>
    <p:sldId id="443" r:id="rId52"/>
    <p:sldId id="446" r:id="rId5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67"/>
    <p:restoredTop sz="88203"/>
  </p:normalViewPr>
  <p:slideViewPr>
    <p:cSldViewPr>
      <p:cViewPr varScale="1">
        <p:scale>
          <a:sx n="78" d="100"/>
          <a:sy n="78" d="100"/>
        </p:scale>
        <p:origin x="2296" y="4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F317D5D-073B-E341-9DF4-93C6145262A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10AF0124-970C-724E-8C4B-A37744369FD6}"/>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2B6DFABC-9905-AC40-BB4C-6559B1C2CD7E}" type="datetimeFigureOut">
              <a:rPr lang="en-US" altLang="en-US"/>
              <a:pPr>
                <a:defRPr/>
              </a:pPr>
              <a:t>3/24/25</a:t>
            </a:fld>
            <a:endParaRPr lang="en-US" altLang="en-US"/>
          </a:p>
        </p:txBody>
      </p:sp>
      <p:sp>
        <p:nvSpPr>
          <p:cNvPr id="4" name="Slide Image Placeholder 3">
            <a:extLst>
              <a:ext uri="{FF2B5EF4-FFF2-40B4-BE49-F238E27FC236}">
                <a16:creationId xmlns:a16="http://schemas.microsoft.com/office/drawing/2014/main" id="{69B86C09-A027-274C-B860-6BE9B010D344}"/>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9FF38831-0054-3447-B24B-6CA99BA5B31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B605E688-295B-B241-AF66-59181D3AFE61}"/>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FD062CD3-000D-DB43-8C25-6CA89D20C79E}"/>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CC3A386A-7FE6-C444-9422-05F76F224545}" type="slidenum">
              <a:rPr lang="en-US" altLang="en-US"/>
              <a:pPr>
                <a:defRPr/>
              </a:pPr>
              <a:t>‹#›</a:t>
            </a:fld>
            <a:endParaRPr lang="en-US" altLang="en-US"/>
          </a:p>
        </p:txBody>
      </p:sp>
    </p:spTree>
    <p:extLst>
      <p:ext uri="{BB962C8B-B14F-4D97-AF65-F5344CB8AC3E}">
        <p14:creationId xmlns:p14="http://schemas.microsoft.com/office/powerpoint/2010/main" val="1978339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CC3A386A-7FE6-C444-9422-05F76F224545}" type="slidenum">
              <a:rPr lang="en-US" altLang="en-US" smtClean="0"/>
              <a:pPr>
                <a:defRPr/>
              </a:pPr>
              <a:t>1</a:t>
            </a:fld>
            <a:endParaRPr lang="en-US" altLang="en-US"/>
          </a:p>
        </p:txBody>
      </p:sp>
    </p:spTree>
    <p:extLst>
      <p:ext uri="{BB962C8B-B14F-4D97-AF65-F5344CB8AC3E}">
        <p14:creationId xmlns:p14="http://schemas.microsoft.com/office/powerpoint/2010/main" val="33469422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u="sng" dirty="0"/>
              <a:t>Source</a:t>
            </a:r>
            <a:r>
              <a:rPr lang="en-US" dirty="0"/>
              <a:t>: Zoom interview (Nov 2024) and Email correspondence (Feb 2025) with Wendy Pederson (Executive Director, DTES SRO Collaborative).</a:t>
            </a:r>
          </a:p>
          <a:p>
            <a:endParaRPr lang="en-US" dirty="0"/>
          </a:p>
        </p:txBody>
      </p:sp>
      <p:sp>
        <p:nvSpPr>
          <p:cNvPr id="4" name="Slide Number Placeholder 3"/>
          <p:cNvSpPr>
            <a:spLocks noGrp="1"/>
          </p:cNvSpPr>
          <p:nvPr>
            <p:ph type="sldNum" sz="quarter" idx="5"/>
          </p:nvPr>
        </p:nvSpPr>
        <p:spPr/>
        <p:txBody>
          <a:bodyPr/>
          <a:lstStyle/>
          <a:p>
            <a:pPr>
              <a:defRPr/>
            </a:pPr>
            <a:fld id="{CC3A386A-7FE6-C444-9422-05F76F224545}" type="slidenum">
              <a:rPr lang="en-US" altLang="en-US" smtClean="0"/>
              <a:pPr>
                <a:defRPr/>
              </a:pPr>
              <a:t>21</a:t>
            </a:fld>
            <a:endParaRPr lang="en-US" altLang="en-US"/>
          </a:p>
        </p:txBody>
      </p:sp>
    </p:spTree>
    <p:extLst>
      <p:ext uri="{BB962C8B-B14F-4D97-AF65-F5344CB8AC3E}">
        <p14:creationId xmlns:p14="http://schemas.microsoft.com/office/powerpoint/2010/main" val="3549518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u="sng" dirty="0"/>
              <a:t>Source</a:t>
            </a:r>
            <a:r>
              <a:rPr lang="en-US" dirty="0"/>
              <a:t>: Zoom interview (Nov 2024) and Email correspondence (Feb 2025) with Wendy Pederson (Executive Director, DTES SRO Collaborative).</a:t>
            </a:r>
          </a:p>
          <a:p>
            <a:endParaRPr lang="en-US" dirty="0"/>
          </a:p>
        </p:txBody>
      </p:sp>
      <p:sp>
        <p:nvSpPr>
          <p:cNvPr id="4" name="Slide Number Placeholder 3"/>
          <p:cNvSpPr>
            <a:spLocks noGrp="1"/>
          </p:cNvSpPr>
          <p:nvPr>
            <p:ph type="sldNum" sz="quarter" idx="5"/>
          </p:nvPr>
        </p:nvSpPr>
        <p:spPr/>
        <p:txBody>
          <a:bodyPr/>
          <a:lstStyle/>
          <a:p>
            <a:pPr>
              <a:defRPr/>
            </a:pPr>
            <a:fld id="{CC3A386A-7FE6-C444-9422-05F76F224545}" type="slidenum">
              <a:rPr lang="en-US" altLang="en-US" smtClean="0"/>
              <a:pPr>
                <a:defRPr/>
              </a:pPr>
              <a:t>22</a:t>
            </a:fld>
            <a:endParaRPr lang="en-US" altLang="en-US"/>
          </a:p>
        </p:txBody>
      </p:sp>
    </p:spTree>
    <p:extLst>
      <p:ext uri="{BB962C8B-B14F-4D97-AF65-F5344CB8AC3E}">
        <p14:creationId xmlns:p14="http://schemas.microsoft.com/office/powerpoint/2010/main" val="20683805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u="sng" dirty="0"/>
              <a:t>Source</a:t>
            </a:r>
            <a:r>
              <a:rPr lang="en-US" dirty="0"/>
              <a:t>: Zoom interview (Nov 2024) and Email correspondence (Feb 2025) with Wendy Pederson (Executive Director, DTES SRO Collaborative).</a:t>
            </a:r>
          </a:p>
          <a:p>
            <a:endParaRPr lang="en-US" dirty="0"/>
          </a:p>
        </p:txBody>
      </p:sp>
      <p:sp>
        <p:nvSpPr>
          <p:cNvPr id="4" name="Slide Number Placeholder 3"/>
          <p:cNvSpPr>
            <a:spLocks noGrp="1"/>
          </p:cNvSpPr>
          <p:nvPr>
            <p:ph type="sldNum" sz="quarter" idx="5"/>
          </p:nvPr>
        </p:nvSpPr>
        <p:spPr/>
        <p:txBody>
          <a:bodyPr/>
          <a:lstStyle/>
          <a:p>
            <a:pPr>
              <a:defRPr/>
            </a:pPr>
            <a:fld id="{CC3A386A-7FE6-C444-9422-05F76F224545}" type="slidenum">
              <a:rPr lang="en-US" altLang="en-US" smtClean="0"/>
              <a:pPr>
                <a:defRPr/>
              </a:pPr>
              <a:t>23</a:t>
            </a:fld>
            <a:endParaRPr lang="en-US" altLang="en-US"/>
          </a:p>
        </p:txBody>
      </p:sp>
    </p:spTree>
    <p:extLst>
      <p:ext uri="{BB962C8B-B14F-4D97-AF65-F5344CB8AC3E}">
        <p14:creationId xmlns:p14="http://schemas.microsoft.com/office/powerpoint/2010/main" val="32745647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I’ve taken this slide from a City of Toronto slide deck dated 28 Aug 2024, delivered by Lindsay Allan.</a:t>
            </a:r>
          </a:p>
        </p:txBody>
      </p:sp>
      <p:sp>
        <p:nvSpPr>
          <p:cNvPr id="4" name="Slide Number Placeholder 3"/>
          <p:cNvSpPr>
            <a:spLocks noGrp="1"/>
          </p:cNvSpPr>
          <p:nvPr>
            <p:ph type="sldNum" sz="quarter" idx="5"/>
          </p:nvPr>
        </p:nvSpPr>
        <p:spPr/>
        <p:txBody>
          <a:bodyPr/>
          <a:lstStyle/>
          <a:p>
            <a:pPr>
              <a:defRPr/>
            </a:pPr>
            <a:fld id="{CC3A386A-7FE6-C444-9422-05F76F224545}" type="slidenum">
              <a:rPr lang="en-US" altLang="en-US" smtClean="0"/>
              <a:pPr>
                <a:defRPr/>
              </a:pPr>
              <a:t>26</a:t>
            </a:fld>
            <a:endParaRPr lang="en-US" altLang="en-US"/>
          </a:p>
        </p:txBody>
      </p:sp>
    </p:spTree>
    <p:extLst>
      <p:ext uri="{BB962C8B-B14F-4D97-AF65-F5344CB8AC3E}">
        <p14:creationId xmlns:p14="http://schemas.microsoft.com/office/powerpoint/2010/main" val="38064133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Source</a:t>
            </a:r>
            <a:r>
              <a:rPr lang="en-US" dirty="0"/>
              <a:t>: Zoom call with Zoom with Lindsay Allan (City of Toronto), 21 Oct 2024.</a:t>
            </a:r>
          </a:p>
        </p:txBody>
      </p:sp>
      <p:sp>
        <p:nvSpPr>
          <p:cNvPr id="4" name="Slide Number Placeholder 3"/>
          <p:cNvSpPr>
            <a:spLocks noGrp="1"/>
          </p:cNvSpPr>
          <p:nvPr>
            <p:ph type="sldNum" sz="quarter" idx="5"/>
          </p:nvPr>
        </p:nvSpPr>
        <p:spPr/>
        <p:txBody>
          <a:bodyPr/>
          <a:lstStyle/>
          <a:p>
            <a:pPr>
              <a:defRPr/>
            </a:pPr>
            <a:fld id="{CC3A386A-7FE6-C444-9422-05F76F224545}" type="slidenum">
              <a:rPr lang="en-US" altLang="en-US" smtClean="0"/>
              <a:pPr>
                <a:defRPr/>
              </a:pPr>
              <a:t>27</a:t>
            </a:fld>
            <a:endParaRPr lang="en-US" altLang="en-US"/>
          </a:p>
        </p:txBody>
      </p:sp>
    </p:spTree>
    <p:extLst>
      <p:ext uri="{BB962C8B-B14F-4D97-AF65-F5344CB8AC3E}">
        <p14:creationId xmlns:p14="http://schemas.microsoft.com/office/powerpoint/2010/main" val="26759141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u="sng" dirty="0"/>
              <a:t>Source</a:t>
            </a:r>
            <a:r>
              <a:rPr lang="en-US" dirty="0"/>
              <a:t>: Zoom call with Zoom with Lindsay Allan (City of Toronto), 21 Oct 2024.</a:t>
            </a:r>
          </a:p>
          <a:p>
            <a:endParaRPr lang="en-US" dirty="0"/>
          </a:p>
        </p:txBody>
      </p:sp>
      <p:sp>
        <p:nvSpPr>
          <p:cNvPr id="4" name="Slide Number Placeholder 3"/>
          <p:cNvSpPr>
            <a:spLocks noGrp="1"/>
          </p:cNvSpPr>
          <p:nvPr>
            <p:ph type="sldNum" sz="quarter" idx="5"/>
          </p:nvPr>
        </p:nvSpPr>
        <p:spPr/>
        <p:txBody>
          <a:bodyPr/>
          <a:lstStyle/>
          <a:p>
            <a:pPr>
              <a:defRPr/>
            </a:pPr>
            <a:fld id="{CC3A386A-7FE6-C444-9422-05F76F224545}" type="slidenum">
              <a:rPr lang="en-US" altLang="en-US" smtClean="0"/>
              <a:pPr>
                <a:defRPr/>
              </a:pPr>
              <a:t>28</a:t>
            </a:fld>
            <a:endParaRPr lang="en-US" altLang="en-US"/>
          </a:p>
        </p:txBody>
      </p:sp>
    </p:spTree>
    <p:extLst>
      <p:ext uri="{BB962C8B-B14F-4D97-AF65-F5344CB8AC3E}">
        <p14:creationId xmlns:p14="http://schemas.microsoft.com/office/powerpoint/2010/main" val="38768215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u="sng" dirty="0"/>
              <a:t>Source</a:t>
            </a:r>
            <a:r>
              <a:rPr lang="en-US" dirty="0"/>
              <a:t>: Zoom call with Zoom with Lindsay Allan (City of Toronto), 21 Oct 2024.</a:t>
            </a:r>
          </a:p>
          <a:p>
            <a:endParaRPr lang="en-US" dirty="0"/>
          </a:p>
        </p:txBody>
      </p:sp>
      <p:sp>
        <p:nvSpPr>
          <p:cNvPr id="4" name="Slide Number Placeholder 3"/>
          <p:cNvSpPr>
            <a:spLocks noGrp="1"/>
          </p:cNvSpPr>
          <p:nvPr>
            <p:ph type="sldNum" sz="quarter" idx="5"/>
          </p:nvPr>
        </p:nvSpPr>
        <p:spPr/>
        <p:txBody>
          <a:bodyPr/>
          <a:lstStyle/>
          <a:p>
            <a:pPr>
              <a:defRPr/>
            </a:pPr>
            <a:fld id="{CC3A386A-7FE6-C444-9422-05F76F224545}" type="slidenum">
              <a:rPr lang="en-US" altLang="en-US" smtClean="0"/>
              <a:pPr>
                <a:defRPr/>
              </a:pPr>
              <a:t>29</a:t>
            </a:fld>
            <a:endParaRPr lang="en-US" altLang="en-US"/>
          </a:p>
        </p:txBody>
      </p:sp>
    </p:spTree>
    <p:extLst>
      <p:ext uri="{BB962C8B-B14F-4D97-AF65-F5344CB8AC3E}">
        <p14:creationId xmlns:p14="http://schemas.microsoft.com/office/powerpoint/2010/main" val="30785656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u="sng" dirty="0"/>
              <a:t>Source</a:t>
            </a:r>
            <a:r>
              <a:rPr lang="en-US" dirty="0"/>
              <a:t>: Zoom call with Zoom with Lindsay Allan (City of Toronto), 21 Oct 2024.</a:t>
            </a:r>
          </a:p>
          <a:p>
            <a:endParaRPr lang="en-US" dirty="0"/>
          </a:p>
        </p:txBody>
      </p:sp>
      <p:sp>
        <p:nvSpPr>
          <p:cNvPr id="4" name="Slide Number Placeholder 3"/>
          <p:cNvSpPr>
            <a:spLocks noGrp="1"/>
          </p:cNvSpPr>
          <p:nvPr>
            <p:ph type="sldNum" sz="quarter" idx="5"/>
          </p:nvPr>
        </p:nvSpPr>
        <p:spPr/>
        <p:txBody>
          <a:bodyPr/>
          <a:lstStyle/>
          <a:p>
            <a:pPr>
              <a:defRPr/>
            </a:pPr>
            <a:fld id="{CC3A386A-7FE6-C444-9422-05F76F224545}" type="slidenum">
              <a:rPr lang="en-US" altLang="en-US" smtClean="0"/>
              <a:pPr>
                <a:defRPr/>
              </a:pPr>
              <a:t>30</a:t>
            </a:fld>
            <a:endParaRPr lang="en-US" altLang="en-US"/>
          </a:p>
        </p:txBody>
      </p:sp>
    </p:spTree>
    <p:extLst>
      <p:ext uri="{BB962C8B-B14F-4D97-AF65-F5344CB8AC3E}">
        <p14:creationId xmlns:p14="http://schemas.microsoft.com/office/powerpoint/2010/main" val="30671590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u="sng" dirty="0"/>
              <a:t>Source</a:t>
            </a:r>
            <a:r>
              <a:rPr lang="en-US" dirty="0"/>
              <a:t>: Zoom call with Zoom with Lindsay Allan (City of Toronto), 21 Oct 2024.</a:t>
            </a:r>
          </a:p>
          <a:p>
            <a:endParaRPr lang="en-US" dirty="0"/>
          </a:p>
        </p:txBody>
      </p:sp>
      <p:sp>
        <p:nvSpPr>
          <p:cNvPr id="4" name="Slide Number Placeholder 3"/>
          <p:cNvSpPr>
            <a:spLocks noGrp="1"/>
          </p:cNvSpPr>
          <p:nvPr>
            <p:ph type="sldNum" sz="quarter" idx="5"/>
          </p:nvPr>
        </p:nvSpPr>
        <p:spPr/>
        <p:txBody>
          <a:bodyPr/>
          <a:lstStyle/>
          <a:p>
            <a:pPr>
              <a:defRPr/>
            </a:pPr>
            <a:fld id="{CC3A386A-7FE6-C444-9422-05F76F224545}" type="slidenum">
              <a:rPr lang="en-US" altLang="en-US" smtClean="0"/>
              <a:pPr>
                <a:defRPr/>
              </a:pPr>
              <a:t>31</a:t>
            </a:fld>
            <a:endParaRPr lang="en-US" altLang="en-US"/>
          </a:p>
        </p:txBody>
      </p:sp>
    </p:spTree>
    <p:extLst>
      <p:ext uri="{BB962C8B-B14F-4D97-AF65-F5344CB8AC3E}">
        <p14:creationId xmlns:p14="http://schemas.microsoft.com/office/powerpoint/2010/main" val="19684661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u="sng" dirty="0"/>
              <a:t>Source</a:t>
            </a:r>
            <a:r>
              <a:rPr lang="en-US" dirty="0"/>
              <a:t>: Zoom call with Zoom with Lindsay Allan (City of Toronto), 21 Oct 2024.</a:t>
            </a:r>
          </a:p>
          <a:p>
            <a:endParaRPr lang="en-US" dirty="0"/>
          </a:p>
        </p:txBody>
      </p:sp>
      <p:sp>
        <p:nvSpPr>
          <p:cNvPr id="4" name="Slide Number Placeholder 3"/>
          <p:cNvSpPr>
            <a:spLocks noGrp="1"/>
          </p:cNvSpPr>
          <p:nvPr>
            <p:ph type="sldNum" sz="quarter" idx="5"/>
          </p:nvPr>
        </p:nvSpPr>
        <p:spPr/>
        <p:txBody>
          <a:bodyPr/>
          <a:lstStyle/>
          <a:p>
            <a:pPr>
              <a:defRPr/>
            </a:pPr>
            <a:fld id="{CC3A386A-7FE6-C444-9422-05F76F224545}" type="slidenum">
              <a:rPr lang="en-US" altLang="en-US" smtClean="0"/>
              <a:pPr>
                <a:defRPr/>
              </a:pPr>
              <a:t>32</a:t>
            </a:fld>
            <a:endParaRPr lang="en-US" altLang="en-US"/>
          </a:p>
        </p:txBody>
      </p:sp>
    </p:spTree>
    <p:extLst>
      <p:ext uri="{BB962C8B-B14F-4D97-AF65-F5344CB8AC3E}">
        <p14:creationId xmlns:p14="http://schemas.microsoft.com/office/powerpoint/2010/main" val="3136087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Source</a:t>
            </a:r>
            <a:r>
              <a:rPr lang="en-US" dirty="0"/>
              <a:t>: Zoom interview (Nov 2024) and Email correspondence (Feb 2025) with Wendy Pederson (Executive Director, DTES SRO Collaborative).</a:t>
            </a:r>
          </a:p>
        </p:txBody>
      </p:sp>
      <p:sp>
        <p:nvSpPr>
          <p:cNvPr id="4" name="Slide Number Placeholder 3"/>
          <p:cNvSpPr>
            <a:spLocks noGrp="1"/>
          </p:cNvSpPr>
          <p:nvPr>
            <p:ph type="sldNum" sz="quarter" idx="5"/>
          </p:nvPr>
        </p:nvSpPr>
        <p:spPr/>
        <p:txBody>
          <a:bodyPr/>
          <a:lstStyle/>
          <a:p>
            <a:pPr>
              <a:defRPr/>
            </a:pPr>
            <a:fld id="{CC3A386A-7FE6-C444-9422-05F76F224545}" type="slidenum">
              <a:rPr lang="en-US" altLang="en-US" smtClean="0"/>
              <a:pPr>
                <a:defRPr/>
              </a:pPr>
              <a:t>12</a:t>
            </a:fld>
            <a:endParaRPr lang="en-US" altLang="en-US"/>
          </a:p>
        </p:txBody>
      </p:sp>
    </p:spTree>
    <p:extLst>
      <p:ext uri="{BB962C8B-B14F-4D97-AF65-F5344CB8AC3E}">
        <p14:creationId xmlns:p14="http://schemas.microsoft.com/office/powerpoint/2010/main" val="4791479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u="sng"/>
              <a:t>Source</a:t>
            </a:r>
            <a:r>
              <a:rPr lang="en-US"/>
              <a:t>: Zoom call with Zoom with Lindsay Allan (City of Toronto), 21 Oct 2024.</a:t>
            </a:r>
          </a:p>
          <a:p>
            <a:endParaRPr lang="en-US"/>
          </a:p>
        </p:txBody>
      </p:sp>
      <p:sp>
        <p:nvSpPr>
          <p:cNvPr id="4" name="Slide Number Placeholder 3"/>
          <p:cNvSpPr>
            <a:spLocks noGrp="1"/>
          </p:cNvSpPr>
          <p:nvPr>
            <p:ph type="sldNum" sz="quarter" idx="5"/>
          </p:nvPr>
        </p:nvSpPr>
        <p:spPr/>
        <p:txBody>
          <a:bodyPr/>
          <a:lstStyle/>
          <a:p>
            <a:pPr>
              <a:defRPr/>
            </a:pPr>
            <a:fld id="{CC3A386A-7FE6-C444-9422-05F76F224545}" type="slidenum">
              <a:rPr lang="en-US" altLang="en-US" smtClean="0"/>
              <a:pPr>
                <a:defRPr/>
              </a:pPr>
              <a:t>33</a:t>
            </a:fld>
            <a:endParaRPr lang="en-US" altLang="en-US"/>
          </a:p>
        </p:txBody>
      </p:sp>
    </p:spTree>
    <p:extLst>
      <p:ext uri="{BB962C8B-B14F-4D97-AF65-F5344CB8AC3E}">
        <p14:creationId xmlns:p14="http://schemas.microsoft.com/office/powerpoint/2010/main" val="13845444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Source</a:t>
            </a:r>
            <a:r>
              <a:rPr lang="en-US" dirty="0"/>
              <a:t>: Zoom call with Notes from Zoom with Catharine </a:t>
            </a:r>
            <a:r>
              <a:rPr lang="en-US" dirty="0" err="1"/>
              <a:t>Vandelinde</a:t>
            </a:r>
            <a:r>
              <a:rPr lang="en-US" dirty="0"/>
              <a:t> (Executive Director, Options Housing), 11 Sep 2024.</a:t>
            </a:r>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CC3A386A-7FE6-C444-9422-05F76F224545}" type="slidenum">
              <a:rPr lang="en-US" altLang="en-US" smtClean="0"/>
              <a:pPr>
                <a:defRPr/>
              </a:pPr>
              <a:t>36</a:t>
            </a:fld>
            <a:endParaRPr lang="en-US" altLang="en-US"/>
          </a:p>
        </p:txBody>
      </p:sp>
    </p:spTree>
    <p:extLst>
      <p:ext uri="{BB962C8B-B14F-4D97-AF65-F5344CB8AC3E}">
        <p14:creationId xmlns:p14="http://schemas.microsoft.com/office/powerpoint/2010/main" val="5291154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62FF6F-A9F5-5780-D0BE-14BAFE11B54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E302D6B-1F33-9D3F-E131-59573EF9EC0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8080AC2-F2B4-E858-8C79-5A2877601FE5}"/>
              </a:ext>
            </a:extLst>
          </p:cNvPr>
          <p:cNvSpPr>
            <a:spLocks noGrp="1"/>
          </p:cNvSpPr>
          <p:nvPr>
            <p:ph type="body" idx="1"/>
          </p:nvPr>
        </p:nvSpPr>
        <p:spPr/>
        <p:txBody>
          <a:bodyPr/>
          <a:lstStyle/>
          <a:p>
            <a:r>
              <a:rPr lang="en-US" u="sng" dirty="0"/>
              <a:t>Source</a:t>
            </a:r>
            <a:r>
              <a:rPr lang="en-US" dirty="0"/>
              <a:t>: Zoom call with Notes from Zoom with Catharine </a:t>
            </a:r>
            <a:r>
              <a:rPr lang="en-US" dirty="0" err="1"/>
              <a:t>Vandelinde</a:t>
            </a:r>
            <a:r>
              <a:rPr lang="en-US" dirty="0"/>
              <a:t> (Executive Director, Options Housing), 11 Sep 2024.</a:t>
            </a:r>
          </a:p>
          <a:p>
            <a:endParaRPr lang="en-US" dirty="0"/>
          </a:p>
          <a:p>
            <a:endParaRPr lang="en-US" dirty="0"/>
          </a:p>
        </p:txBody>
      </p:sp>
      <p:sp>
        <p:nvSpPr>
          <p:cNvPr id="4" name="Slide Number Placeholder 3">
            <a:extLst>
              <a:ext uri="{FF2B5EF4-FFF2-40B4-BE49-F238E27FC236}">
                <a16:creationId xmlns:a16="http://schemas.microsoft.com/office/drawing/2014/main" id="{CD83E213-3BD1-E96B-DB5E-8A6602266595}"/>
              </a:ext>
            </a:extLst>
          </p:cNvPr>
          <p:cNvSpPr>
            <a:spLocks noGrp="1"/>
          </p:cNvSpPr>
          <p:nvPr>
            <p:ph type="sldNum" sz="quarter" idx="5"/>
          </p:nvPr>
        </p:nvSpPr>
        <p:spPr/>
        <p:txBody>
          <a:bodyPr/>
          <a:lstStyle/>
          <a:p>
            <a:pPr>
              <a:defRPr/>
            </a:pPr>
            <a:fld id="{CC3A386A-7FE6-C444-9422-05F76F224545}" type="slidenum">
              <a:rPr lang="en-US" altLang="en-US" smtClean="0"/>
              <a:pPr>
                <a:defRPr/>
              </a:pPr>
              <a:t>37</a:t>
            </a:fld>
            <a:endParaRPr lang="en-US" altLang="en-US"/>
          </a:p>
        </p:txBody>
      </p:sp>
    </p:spTree>
    <p:extLst>
      <p:ext uri="{BB962C8B-B14F-4D97-AF65-F5344CB8AC3E}">
        <p14:creationId xmlns:p14="http://schemas.microsoft.com/office/powerpoint/2010/main" val="4841080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57E4E4-C359-01D9-281B-49E9E6534D5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36419A0-4140-E9E6-F9A9-F5CD0F960CD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3F88B5C-58EB-2F4F-6A7C-3DBA5F4D2DF3}"/>
              </a:ext>
            </a:extLst>
          </p:cNvPr>
          <p:cNvSpPr>
            <a:spLocks noGrp="1"/>
          </p:cNvSpPr>
          <p:nvPr>
            <p:ph type="body" idx="1"/>
          </p:nvPr>
        </p:nvSpPr>
        <p:spPr/>
        <p:txBody>
          <a:bodyPr/>
          <a:lstStyle/>
          <a:p>
            <a:r>
              <a:rPr lang="en-US" u="sng" dirty="0"/>
              <a:t>Source</a:t>
            </a:r>
            <a:r>
              <a:rPr lang="en-US" dirty="0"/>
              <a:t>: Zoom call with Notes from Zoom with Catharine </a:t>
            </a:r>
            <a:r>
              <a:rPr lang="en-US" dirty="0" err="1"/>
              <a:t>Vandelinde</a:t>
            </a:r>
            <a:r>
              <a:rPr lang="en-US" dirty="0"/>
              <a:t> (Executive Director, Options Housing), 11 Sep 2024.</a:t>
            </a:r>
          </a:p>
          <a:p>
            <a:endParaRPr lang="en-US" dirty="0"/>
          </a:p>
          <a:p>
            <a:endParaRPr lang="en-US" dirty="0"/>
          </a:p>
        </p:txBody>
      </p:sp>
      <p:sp>
        <p:nvSpPr>
          <p:cNvPr id="4" name="Slide Number Placeholder 3">
            <a:extLst>
              <a:ext uri="{FF2B5EF4-FFF2-40B4-BE49-F238E27FC236}">
                <a16:creationId xmlns:a16="http://schemas.microsoft.com/office/drawing/2014/main" id="{E0D04613-95D1-3689-FB79-234D867B0E47}"/>
              </a:ext>
            </a:extLst>
          </p:cNvPr>
          <p:cNvSpPr>
            <a:spLocks noGrp="1"/>
          </p:cNvSpPr>
          <p:nvPr>
            <p:ph type="sldNum" sz="quarter" idx="5"/>
          </p:nvPr>
        </p:nvSpPr>
        <p:spPr/>
        <p:txBody>
          <a:bodyPr/>
          <a:lstStyle/>
          <a:p>
            <a:pPr>
              <a:defRPr/>
            </a:pPr>
            <a:fld id="{CC3A386A-7FE6-C444-9422-05F76F224545}" type="slidenum">
              <a:rPr lang="en-US" altLang="en-US" smtClean="0"/>
              <a:pPr>
                <a:defRPr/>
              </a:pPr>
              <a:t>38</a:t>
            </a:fld>
            <a:endParaRPr lang="en-US" altLang="en-US"/>
          </a:p>
        </p:txBody>
      </p:sp>
    </p:spTree>
    <p:extLst>
      <p:ext uri="{BB962C8B-B14F-4D97-AF65-F5344CB8AC3E}">
        <p14:creationId xmlns:p14="http://schemas.microsoft.com/office/powerpoint/2010/main" val="21703534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465311-F46E-E8AE-B65C-197DAF91308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A0B567B-F267-DC9D-7B7B-7D10529857C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2ACA922-1CC7-3FD2-7441-8ED5490C9476}"/>
              </a:ext>
            </a:extLst>
          </p:cNvPr>
          <p:cNvSpPr>
            <a:spLocks noGrp="1"/>
          </p:cNvSpPr>
          <p:nvPr>
            <p:ph type="body" idx="1"/>
          </p:nvPr>
        </p:nvSpPr>
        <p:spPr/>
        <p:txBody>
          <a:bodyPr/>
          <a:lstStyle/>
          <a:p>
            <a:r>
              <a:rPr lang="en-US" u="sng" dirty="0"/>
              <a:t>Source</a:t>
            </a:r>
            <a:r>
              <a:rPr lang="en-US" dirty="0"/>
              <a:t>: Zoom call with Notes from Zoom with Catharine </a:t>
            </a:r>
            <a:r>
              <a:rPr lang="en-US" dirty="0" err="1"/>
              <a:t>Vandelinde</a:t>
            </a:r>
            <a:r>
              <a:rPr lang="en-US" dirty="0"/>
              <a:t> (Executive Director, Options Housing), 11 Sep 2024.</a:t>
            </a:r>
          </a:p>
          <a:p>
            <a:endParaRPr lang="en-US" dirty="0"/>
          </a:p>
          <a:p>
            <a:endParaRPr lang="en-US" dirty="0"/>
          </a:p>
        </p:txBody>
      </p:sp>
      <p:sp>
        <p:nvSpPr>
          <p:cNvPr id="4" name="Slide Number Placeholder 3">
            <a:extLst>
              <a:ext uri="{FF2B5EF4-FFF2-40B4-BE49-F238E27FC236}">
                <a16:creationId xmlns:a16="http://schemas.microsoft.com/office/drawing/2014/main" id="{D0767481-07CD-C8D9-44CB-823869D250FB}"/>
              </a:ext>
            </a:extLst>
          </p:cNvPr>
          <p:cNvSpPr>
            <a:spLocks noGrp="1"/>
          </p:cNvSpPr>
          <p:nvPr>
            <p:ph type="sldNum" sz="quarter" idx="5"/>
          </p:nvPr>
        </p:nvSpPr>
        <p:spPr/>
        <p:txBody>
          <a:bodyPr/>
          <a:lstStyle/>
          <a:p>
            <a:pPr>
              <a:defRPr/>
            </a:pPr>
            <a:fld id="{CC3A386A-7FE6-C444-9422-05F76F224545}" type="slidenum">
              <a:rPr lang="en-US" altLang="en-US" smtClean="0"/>
              <a:pPr>
                <a:defRPr/>
              </a:pPr>
              <a:t>39</a:t>
            </a:fld>
            <a:endParaRPr lang="en-US" altLang="en-US"/>
          </a:p>
        </p:txBody>
      </p:sp>
    </p:spTree>
    <p:extLst>
      <p:ext uri="{BB962C8B-B14F-4D97-AF65-F5344CB8AC3E}">
        <p14:creationId xmlns:p14="http://schemas.microsoft.com/office/powerpoint/2010/main" val="2793934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Source</a:t>
            </a:r>
            <a:r>
              <a:rPr lang="en-US" dirty="0"/>
              <a:t>: Zoom call with Michael Potvin (Homes First Society), 1 Oct 2024.</a:t>
            </a:r>
          </a:p>
        </p:txBody>
      </p:sp>
      <p:sp>
        <p:nvSpPr>
          <p:cNvPr id="4" name="Slide Number Placeholder 3"/>
          <p:cNvSpPr>
            <a:spLocks noGrp="1"/>
          </p:cNvSpPr>
          <p:nvPr>
            <p:ph type="sldNum" sz="quarter" idx="5"/>
          </p:nvPr>
        </p:nvSpPr>
        <p:spPr/>
        <p:txBody>
          <a:bodyPr/>
          <a:lstStyle/>
          <a:p>
            <a:pPr>
              <a:defRPr/>
            </a:pPr>
            <a:fld id="{CC3A386A-7FE6-C444-9422-05F76F224545}" type="slidenum">
              <a:rPr lang="en-US" altLang="en-US" smtClean="0"/>
              <a:pPr>
                <a:defRPr/>
              </a:pPr>
              <a:t>41</a:t>
            </a:fld>
            <a:endParaRPr lang="en-US" altLang="en-US"/>
          </a:p>
        </p:txBody>
      </p:sp>
    </p:spTree>
    <p:extLst>
      <p:ext uri="{BB962C8B-B14F-4D97-AF65-F5344CB8AC3E}">
        <p14:creationId xmlns:p14="http://schemas.microsoft.com/office/powerpoint/2010/main" val="30749384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6C6D7B-A09F-3BAA-8AFB-425200E4E1E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AABC5A-58F0-F129-8BEB-35F953E359D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4D60426-46FD-6D9F-5166-1D7169C1C3D2}"/>
              </a:ext>
            </a:extLst>
          </p:cNvPr>
          <p:cNvSpPr>
            <a:spLocks noGrp="1"/>
          </p:cNvSpPr>
          <p:nvPr>
            <p:ph type="body" idx="1"/>
          </p:nvPr>
        </p:nvSpPr>
        <p:spPr/>
        <p:txBody>
          <a:bodyPr/>
          <a:lstStyle/>
          <a:p>
            <a:r>
              <a:rPr lang="en-US" u="sng" dirty="0"/>
              <a:t>Source</a:t>
            </a:r>
            <a:r>
              <a:rPr lang="en-US" dirty="0"/>
              <a:t>: Zoom call with Michael Potvin (Homes First Society), 1 Oct 2024.</a:t>
            </a:r>
          </a:p>
        </p:txBody>
      </p:sp>
      <p:sp>
        <p:nvSpPr>
          <p:cNvPr id="4" name="Slide Number Placeholder 3">
            <a:extLst>
              <a:ext uri="{FF2B5EF4-FFF2-40B4-BE49-F238E27FC236}">
                <a16:creationId xmlns:a16="http://schemas.microsoft.com/office/drawing/2014/main" id="{8B6D5460-FB35-DE60-526A-2D0EF24CC996}"/>
              </a:ext>
            </a:extLst>
          </p:cNvPr>
          <p:cNvSpPr>
            <a:spLocks noGrp="1"/>
          </p:cNvSpPr>
          <p:nvPr>
            <p:ph type="sldNum" sz="quarter" idx="5"/>
          </p:nvPr>
        </p:nvSpPr>
        <p:spPr/>
        <p:txBody>
          <a:bodyPr/>
          <a:lstStyle/>
          <a:p>
            <a:pPr>
              <a:defRPr/>
            </a:pPr>
            <a:fld id="{CC3A386A-7FE6-C444-9422-05F76F224545}" type="slidenum">
              <a:rPr lang="en-US" altLang="en-US" smtClean="0"/>
              <a:pPr>
                <a:defRPr/>
              </a:pPr>
              <a:t>42</a:t>
            </a:fld>
            <a:endParaRPr lang="en-US" altLang="en-US"/>
          </a:p>
        </p:txBody>
      </p:sp>
    </p:spTree>
    <p:extLst>
      <p:ext uri="{BB962C8B-B14F-4D97-AF65-F5344CB8AC3E}">
        <p14:creationId xmlns:p14="http://schemas.microsoft.com/office/powerpoint/2010/main" val="26678045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C849D0-6CCA-BA36-1100-40B4CE658D3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AEA208D-5774-FD50-9FD2-3AF59F75DF9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E173A45-94E4-FAAC-CAE4-730C0EF2F69A}"/>
              </a:ext>
            </a:extLst>
          </p:cNvPr>
          <p:cNvSpPr>
            <a:spLocks noGrp="1"/>
          </p:cNvSpPr>
          <p:nvPr>
            <p:ph type="body" idx="1"/>
          </p:nvPr>
        </p:nvSpPr>
        <p:spPr/>
        <p:txBody>
          <a:bodyPr/>
          <a:lstStyle/>
          <a:p>
            <a:r>
              <a:rPr lang="en-US" u="sng" dirty="0"/>
              <a:t>Source</a:t>
            </a:r>
            <a:r>
              <a:rPr lang="en-US" dirty="0"/>
              <a:t>: Zoom call with Michael Potvin (Homes First Society), 1 Oct 2024.</a:t>
            </a:r>
          </a:p>
        </p:txBody>
      </p:sp>
      <p:sp>
        <p:nvSpPr>
          <p:cNvPr id="4" name="Slide Number Placeholder 3">
            <a:extLst>
              <a:ext uri="{FF2B5EF4-FFF2-40B4-BE49-F238E27FC236}">
                <a16:creationId xmlns:a16="http://schemas.microsoft.com/office/drawing/2014/main" id="{086564FA-F43B-7B84-AF71-C3538CFA53E6}"/>
              </a:ext>
            </a:extLst>
          </p:cNvPr>
          <p:cNvSpPr>
            <a:spLocks noGrp="1"/>
          </p:cNvSpPr>
          <p:nvPr>
            <p:ph type="sldNum" sz="quarter" idx="5"/>
          </p:nvPr>
        </p:nvSpPr>
        <p:spPr/>
        <p:txBody>
          <a:bodyPr/>
          <a:lstStyle/>
          <a:p>
            <a:pPr>
              <a:defRPr/>
            </a:pPr>
            <a:fld id="{CC3A386A-7FE6-C444-9422-05F76F224545}" type="slidenum">
              <a:rPr lang="en-US" altLang="en-US" smtClean="0"/>
              <a:pPr>
                <a:defRPr/>
              </a:pPr>
              <a:t>43</a:t>
            </a:fld>
            <a:endParaRPr lang="en-US" altLang="en-US"/>
          </a:p>
        </p:txBody>
      </p:sp>
    </p:spTree>
    <p:extLst>
      <p:ext uri="{BB962C8B-B14F-4D97-AF65-F5344CB8AC3E}">
        <p14:creationId xmlns:p14="http://schemas.microsoft.com/office/powerpoint/2010/main" val="18565953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4E291C-1D9B-B34D-429C-B5A6A50805E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A1B2002-D9DB-2B16-CA10-89EC4806E7A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373F5D6-DBB5-E3C1-66AA-5FCA8F3F8B4B}"/>
              </a:ext>
            </a:extLst>
          </p:cNvPr>
          <p:cNvSpPr>
            <a:spLocks noGrp="1"/>
          </p:cNvSpPr>
          <p:nvPr>
            <p:ph type="body" idx="1"/>
          </p:nvPr>
        </p:nvSpPr>
        <p:spPr/>
        <p:txBody>
          <a:bodyPr/>
          <a:lstStyle/>
          <a:p>
            <a:r>
              <a:rPr lang="en-US" u="sng" dirty="0"/>
              <a:t>Source</a:t>
            </a:r>
            <a:r>
              <a:rPr lang="en-US" dirty="0"/>
              <a:t>: Zoom call with Michael Potvin (Homes First Society), 1 Oct 2024.</a:t>
            </a:r>
          </a:p>
        </p:txBody>
      </p:sp>
      <p:sp>
        <p:nvSpPr>
          <p:cNvPr id="4" name="Slide Number Placeholder 3">
            <a:extLst>
              <a:ext uri="{FF2B5EF4-FFF2-40B4-BE49-F238E27FC236}">
                <a16:creationId xmlns:a16="http://schemas.microsoft.com/office/drawing/2014/main" id="{9AB3A1AB-0FA5-E89B-5244-53E3186958DF}"/>
              </a:ext>
            </a:extLst>
          </p:cNvPr>
          <p:cNvSpPr>
            <a:spLocks noGrp="1"/>
          </p:cNvSpPr>
          <p:nvPr>
            <p:ph type="sldNum" sz="quarter" idx="5"/>
          </p:nvPr>
        </p:nvSpPr>
        <p:spPr/>
        <p:txBody>
          <a:bodyPr/>
          <a:lstStyle/>
          <a:p>
            <a:pPr>
              <a:defRPr/>
            </a:pPr>
            <a:fld id="{CC3A386A-7FE6-C444-9422-05F76F224545}" type="slidenum">
              <a:rPr lang="en-US" altLang="en-US" smtClean="0"/>
              <a:pPr>
                <a:defRPr/>
              </a:pPr>
              <a:t>44</a:t>
            </a:fld>
            <a:endParaRPr lang="en-US" altLang="en-US"/>
          </a:p>
        </p:txBody>
      </p:sp>
    </p:spTree>
    <p:extLst>
      <p:ext uri="{BB962C8B-B14F-4D97-AF65-F5344CB8AC3E}">
        <p14:creationId xmlns:p14="http://schemas.microsoft.com/office/powerpoint/2010/main" val="8450012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F00B18-2380-A0E0-17A9-D5F2D8B3754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C4C3BDB-E91B-2801-F374-4DB0FF63BF4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69B7EF9-E250-60D2-8B20-3BF58DC028CE}"/>
              </a:ext>
            </a:extLst>
          </p:cNvPr>
          <p:cNvSpPr>
            <a:spLocks noGrp="1"/>
          </p:cNvSpPr>
          <p:nvPr>
            <p:ph type="body" idx="1"/>
          </p:nvPr>
        </p:nvSpPr>
        <p:spPr/>
        <p:txBody>
          <a:bodyPr/>
          <a:lstStyle/>
          <a:p>
            <a:r>
              <a:rPr lang="en-US" u="sng" dirty="0"/>
              <a:t>Source</a:t>
            </a:r>
            <a:r>
              <a:rPr lang="en-US" dirty="0"/>
              <a:t>: Zoom call with Michael Potvin (Homes First Society), 1 Oct 2024.</a:t>
            </a:r>
          </a:p>
        </p:txBody>
      </p:sp>
      <p:sp>
        <p:nvSpPr>
          <p:cNvPr id="4" name="Slide Number Placeholder 3">
            <a:extLst>
              <a:ext uri="{FF2B5EF4-FFF2-40B4-BE49-F238E27FC236}">
                <a16:creationId xmlns:a16="http://schemas.microsoft.com/office/drawing/2014/main" id="{5064469E-F3D3-BEDF-9C07-1155B799993E}"/>
              </a:ext>
            </a:extLst>
          </p:cNvPr>
          <p:cNvSpPr>
            <a:spLocks noGrp="1"/>
          </p:cNvSpPr>
          <p:nvPr>
            <p:ph type="sldNum" sz="quarter" idx="5"/>
          </p:nvPr>
        </p:nvSpPr>
        <p:spPr/>
        <p:txBody>
          <a:bodyPr/>
          <a:lstStyle/>
          <a:p>
            <a:pPr>
              <a:defRPr/>
            </a:pPr>
            <a:fld id="{CC3A386A-7FE6-C444-9422-05F76F224545}" type="slidenum">
              <a:rPr lang="en-US" altLang="en-US" smtClean="0"/>
              <a:pPr>
                <a:defRPr/>
              </a:pPr>
              <a:t>45</a:t>
            </a:fld>
            <a:endParaRPr lang="en-US" altLang="en-US"/>
          </a:p>
        </p:txBody>
      </p:sp>
    </p:spTree>
    <p:extLst>
      <p:ext uri="{BB962C8B-B14F-4D97-AF65-F5344CB8AC3E}">
        <p14:creationId xmlns:p14="http://schemas.microsoft.com/office/powerpoint/2010/main" val="1319188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u="sng" dirty="0"/>
              <a:t>Source</a:t>
            </a:r>
            <a:r>
              <a:rPr lang="en-US" dirty="0"/>
              <a:t>: Zoom interview (Nov 2024) and Email correspondence (Feb 2025) with Wendy Pederson (Executive Director, DTES SRO Collaborative).</a:t>
            </a:r>
          </a:p>
          <a:p>
            <a:endParaRPr lang="en-US" dirty="0"/>
          </a:p>
        </p:txBody>
      </p:sp>
      <p:sp>
        <p:nvSpPr>
          <p:cNvPr id="4" name="Slide Number Placeholder 3"/>
          <p:cNvSpPr>
            <a:spLocks noGrp="1"/>
          </p:cNvSpPr>
          <p:nvPr>
            <p:ph type="sldNum" sz="quarter" idx="5"/>
          </p:nvPr>
        </p:nvSpPr>
        <p:spPr/>
        <p:txBody>
          <a:bodyPr/>
          <a:lstStyle/>
          <a:p>
            <a:pPr>
              <a:defRPr/>
            </a:pPr>
            <a:fld id="{CC3A386A-7FE6-C444-9422-05F76F224545}" type="slidenum">
              <a:rPr lang="en-US" altLang="en-US" smtClean="0"/>
              <a:pPr>
                <a:defRPr/>
              </a:pPr>
              <a:t>13</a:t>
            </a:fld>
            <a:endParaRPr lang="en-US" altLang="en-US"/>
          </a:p>
        </p:txBody>
      </p:sp>
    </p:spTree>
    <p:extLst>
      <p:ext uri="{BB962C8B-B14F-4D97-AF65-F5344CB8AC3E}">
        <p14:creationId xmlns:p14="http://schemas.microsoft.com/office/powerpoint/2010/main" val="317948765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7F6F9B-166E-90E7-54C4-84A1E46224C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EE2FF38-7125-BFD2-6E40-F67FE251DC6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73D3A77-094C-C23F-C457-ED575F4A2926}"/>
              </a:ext>
            </a:extLst>
          </p:cNvPr>
          <p:cNvSpPr>
            <a:spLocks noGrp="1"/>
          </p:cNvSpPr>
          <p:nvPr>
            <p:ph type="body" idx="1"/>
          </p:nvPr>
        </p:nvSpPr>
        <p:spPr/>
        <p:txBody>
          <a:bodyPr/>
          <a:lstStyle/>
          <a:p>
            <a:r>
              <a:rPr lang="en-US" u="sng" dirty="0"/>
              <a:t>Source</a:t>
            </a:r>
            <a:r>
              <a:rPr lang="en-US" dirty="0"/>
              <a:t>: Zoom call with Michael Potvin (Homes First Society), 1 Oct 2024.</a:t>
            </a:r>
          </a:p>
        </p:txBody>
      </p:sp>
      <p:sp>
        <p:nvSpPr>
          <p:cNvPr id="4" name="Slide Number Placeholder 3">
            <a:extLst>
              <a:ext uri="{FF2B5EF4-FFF2-40B4-BE49-F238E27FC236}">
                <a16:creationId xmlns:a16="http://schemas.microsoft.com/office/drawing/2014/main" id="{9CC32E44-E2D5-7F47-E005-DFD0728880CD}"/>
              </a:ext>
            </a:extLst>
          </p:cNvPr>
          <p:cNvSpPr>
            <a:spLocks noGrp="1"/>
          </p:cNvSpPr>
          <p:nvPr>
            <p:ph type="sldNum" sz="quarter" idx="5"/>
          </p:nvPr>
        </p:nvSpPr>
        <p:spPr/>
        <p:txBody>
          <a:bodyPr/>
          <a:lstStyle/>
          <a:p>
            <a:pPr>
              <a:defRPr/>
            </a:pPr>
            <a:fld id="{CC3A386A-7FE6-C444-9422-05F76F224545}" type="slidenum">
              <a:rPr lang="en-US" altLang="en-US" smtClean="0"/>
              <a:pPr>
                <a:defRPr/>
              </a:pPr>
              <a:t>46</a:t>
            </a:fld>
            <a:endParaRPr lang="en-US" altLang="en-US"/>
          </a:p>
        </p:txBody>
      </p:sp>
    </p:spTree>
    <p:extLst>
      <p:ext uri="{BB962C8B-B14F-4D97-AF65-F5344CB8AC3E}">
        <p14:creationId xmlns:p14="http://schemas.microsoft.com/office/powerpoint/2010/main" val="11009814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Source</a:t>
            </a:r>
            <a:r>
              <a:rPr lang="en-US" dirty="0"/>
              <a:t>: 18 Sep 2024 Zoom with Carolyn Ryan (CEO of Manitoba Housing)</a:t>
            </a:r>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CC3A386A-7FE6-C444-9422-05F76F224545}" type="slidenum">
              <a:rPr lang="en-US" altLang="en-US" smtClean="0"/>
              <a:pPr>
                <a:defRPr/>
              </a:pPr>
              <a:t>48</a:t>
            </a:fld>
            <a:endParaRPr lang="en-US" altLang="en-US"/>
          </a:p>
        </p:txBody>
      </p:sp>
    </p:spTree>
    <p:extLst>
      <p:ext uri="{BB962C8B-B14F-4D97-AF65-F5344CB8AC3E}">
        <p14:creationId xmlns:p14="http://schemas.microsoft.com/office/powerpoint/2010/main" val="26857430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F444B2-4552-6CF5-C6A4-D3E0D76DEAD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A80EDFF-6C8C-19C0-07FC-EFF9CA74A81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3EFAB6F-869D-A448-4DC5-FD2C9D5A5B85}"/>
              </a:ext>
            </a:extLst>
          </p:cNvPr>
          <p:cNvSpPr>
            <a:spLocks noGrp="1"/>
          </p:cNvSpPr>
          <p:nvPr>
            <p:ph type="body" idx="1"/>
          </p:nvPr>
        </p:nvSpPr>
        <p:spPr/>
        <p:txBody>
          <a:bodyPr/>
          <a:lstStyle/>
          <a:p>
            <a:r>
              <a:rPr lang="en-US" u="sng" dirty="0"/>
              <a:t>Source</a:t>
            </a:r>
            <a:r>
              <a:rPr lang="en-US" dirty="0"/>
              <a:t>: 18 Sep 2024 Zoom with Carolyn Ryan (CEO of Manitoba Housing)</a:t>
            </a:r>
          </a:p>
          <a:p>
            <a:endParaRPr lang="en-US" dirty="0"/>
          </a:p>
          <a:p>
            <a:endParaRPr lang="en-US" dirty="0"/>
          </a:p>
        </p:txBody>
      </p:sp>
      <p:sp>
        <p:nvSpPr>
          <p:cNvPr id="4" name="Slide Number Placeholder 3">
            <a:extLst>
              <a:ext uri="{FF2B5EF4-FFF2-40B4-BE49-F238E27FC236}">
                <a16:creationId xmlns:a16="http://schemas.microsoft.com/office/drawing/2014/main" id="{6653687A-978C-CCDF-6AC8-180036F6F6B4}"/>
              </a:ext>
            </a:extLst>
          </p:cNvPr>
          <p:cNvSpPr>
            <a:spLocks noGrp="1"/>
          </p:cNvSpPr>
          <p:nvPr>
            <p:ph type="sldNum" sz="quarter" idx="5"/>
          </p:nvPr>
        </p:nvSpPr>
        <p:spPr/>
        <p:txBody>
          <a:bodyPr/>
          <a:lstStyle/>
          <a:p>
            <a:pPr>
              <a:defRPr/>
            </a:pPr>
            <a:fld id="{CC3A386A-7FE6-C444-9422-05F76F224545}" type="slidenum">
              <a:rPr lang="en-US" altLang="en-US" smtClean="0"/>
              <a:pPr>
                <a:defRPr/>
              </a:pPr>
              <a:t>49</a:t>
            </a:fld>
            <a:endParaRPr lang="en-US" altLang="en-US"/>
          </a:p>
        </p:txBody>
      </p:sp>
    </p:spTree>
    <p:extLst>
      <p:ext uri="{BB962C8B-B14F-4D97-AF65-F5344CB8AC3E}">
        <p14:creationId xmlns:p14="http://schemas.microsoft.com/office/powerpoint/2010/main" val="244255073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A75916-4BE3-FE1B-574F-6677A2CFE0B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E7AD2F4-A7B3-6CC4-4AEA-4D612886CD5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B29DD42-5338-8372-C52D-3AA39E58F569}"/>
              </a:ext>
            </a:extLst>
          </p:cNvPr>
          <p:cNvSpPr>
            <a:spLocks noGrp="1"/>
          </p:cNvSpPr>
          <p:nvPr>
            <p:ph type="body" idx="1"/>
          </p:nvPr>
        </p:nvSpPr>
        <p:spPr/>
        <p:txBody>
          <a:bodyPr/>
          <a:lstStyle/>
          <a:p>
            <a:r>
              <a:rPr lang="en-US" u="sng" dirty="0"/>
              <a:t>Source</a:t>
            </a:r>
            <a:r>
              <a:rPr lang="en-US" dirty="0"/>
              <a:t>: 18 Sep 2024 Zoom with Carolyn Ryan (CEO of Manitoba Housing)</a:t>
            </a:r>
          </a:p>
          <a:p>
            <a:endParaRPr lang="en-US" dirty="0"/>
          </a:p>
          <a:p>
            <a:endParaRPr lang="en-US" dirty="0"/>
          </a:p>
        </p:txBody>
      </p:sp>
      <p:sp>
        <p:nvSpPr>
          <p:cNvPr id="4" name="Slide Number Placeholder 3">
            <a:extLst>
              <a:ext uri="{FF2B5EF4-FFF2-40B4-BE49-F238E27FC236}">
                <a16:creationId xmlns:a16="http://schemas.microsoft.com/office/drawing/2014/main" id="{1011E3D8-5FAA-3990-C8A4-9A11DACF86D4}"/>
              </a:ext>
            </a:extLst>
          </p:cNvPr>
          <p:cNvSpPr>
            <a:spLocks noGrp="1"/>
          </p:cNvSpPr>
          <p:nvPr>
            <p:ph type="sldNum" sz="quarter" idx="5"/>
          </p:nvPr>
        </p:nvSpPr>
        <p:spPr/>
        <p:txBody>
          <a:bodyPr/>
          <a:lstStyle/>
          <a:p>
            <a:pPr>
              <a:defRPr/>
            </a:pPr>
            <a:fld id="{CC3A386A-7FE6-C444-9422-05F76F224545}" type="slidenum">
              <a:rPr lang="en-US" altLang="en-US" smtClean="0"/>
              <a:pPr>
                <a:defRPr/>
              </a:pPr>
              <a:t>50</a:t>
            </a:fld>
            <a:endParaRPr lang="en-US" altLang="en-US"/>
          </a:p>
        </p:txBody>
      </p:sp>
    </p:spTree>
    <p:extLst>
      <p:ext uri="{BB962C8B-B14F-4D97-AF65-F5344CB8AC3E}">
        <p14:creationId xmlns:p14="http://schemas.microsoft.com/office/powerpoint/2010/main" val="18367552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B9B142-BCEC-BDF1-76F2-F2B3B841F8B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27789A3-DAE4-6A59-3B3F-27E2A81C541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6713932-4601-0E99-AD56-1A3CBE6C6A13}"/>
              </a:ext>
            </a:extLst>
          </p:cNvPr>
          <p:cNvSpPr>
            <a:spLocks noGrp="1"/>
          </p:cNvSpPr>
          <p:nvPr>
            <p:ph type="body" idx="1"/>
          </p:nvPr>
        </p:nvSpPr>
        <p:spPr/>
        <p:txBody>
          <a:bodyPr/>
          <a:lstStyle/>
          <a:p>
            <a:r>
              <a:rPr lang="en-US" u="sng" dirty="0"/>
              <a:t>Source</a:t>
            </a:r>
            <a:r>
              <a:rPr lang="en-US" dirty="0"/>
              <a:t>: 18 Sep 2024 Zoom with Carolyn Ryan (CEO of Manitoba Housing)</a:t>
            </a:r>
          </a:p>
          <a:p>
            <a:endParaRPr lang="en-US" dirty="0"/>
          </a:p>
          <a:p>
            <a:endParaRPr lang="en-US" dirty="0"/>
          </a:p>
        </p:txBody>
      </p:sp>
      <p:sp>
        <p:nvSpPr>
          <p:cNvPr id="4" name="Slide Number Placeholder 3">
            <a:extLst>
              <a:ext uri="{FF2B5EF4-FFF2-40B4-BE49-F238E27FC236}">
                <a16:creationId xmlns:a16="http://schemas.microsoft.com/office/drawing/2014/main" id="{A8EB57C3-4169-050E-E4FE-CED58B005D83}"/>
              </a:ext>
            </a:extLst>
          </p:cNvPr>
          <p:cNvSpPr>
            <a:spLocks noGrp="1"/>
          </p:cNvSpPr>
          <p:nvPr>
            <p:ph type="sldNum" sz="quarter" idx="5"/>
          </p:nvPr>
        </p:nvSpPr>
        <p:spPr/>
        <p:txBody>
          <a:bodyPr/>
          <a:lstStyle/>
          <a:p>
            <a:pPr>
              <a:defRPr/>
            </a:pPr>
            <a:fld id="{CC3A386A-7FE6-C444-9422-05F76F224545}" type="slidenum">
              <a:rPr lang="en-US" altLang="en-US" smtClean="0"/>
              <a:pPr>
                <a:defRPr/>
              </a:pPr>
              <a:t>51</a:t>
            </a:fld>
            <a:endParaRPr lang="en-US" altLang="en-US"/>
          </a:p>
        </p:txBody>
      </p:sp>
    </p:spTree>
    <p:extLst>
      <p:ext uri="{BB962C8B-B14F-4D97-AF65-F5344CB8AC3E}">
        <p14:creationId xmlns:p14="http://schemas.microsoft.com/office/powerpoint/2010/main" val="33172729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u="sng" dirty="0"/>
              <a:t>Source</a:t>
            </a:r>
            <a:r>
              <a:rPr lang="en-US" dirty="0"/>
              <a:t>: Zoom interview (Nov 2024) and Email correspondence (Feb 2025) with Wendy Pederson (Executive Director, DTES SRO Collaborative).</a:t>
            </a:r>
          </a:p>
          <a:p>
            <a:endParaRPr lang="en-US" dirty="0"/>
          </a:p>
        </p:txBody>
      </p:sp>
      <p:sp>
        <p:nvSpPr>
          <p:cNvPr id="4" name="Slide Number Placeholder 3"/>
          <p:cNvSpPr>
            <a:spLocks noGrp="1"/>
          </p:cNvSpPr>
          <p:nvPr>
            <p:ph type="sldNum" sz="quarter" idx="5"/>
          </p:nvPr>
        </p:nvSpPr>
        <p:spPr/>
        <p:txBody>
          <a:bodyPr/>
          <a:lstStyle/>
          <a:p>
            <a:pPr>
              <a:defRPr/>
            </a:pPr>
            <a:fld id="{CC3A386A-7FE6-C444-9422-05F76F224545}" type="slidenum">
              <a:rPr lang="en-US" altLang="en-US" smtClean="0"/>
              <a:pPr>
                <a:defRPr/>
              </a:pPr>
              <a:t>14</a:t>
            </a:fld>
            <a:endParaRPr lang="en-US" altLang="en-US"/>
          </a:p>
        </p:txBody>
      </p:sp>
    </p:spTree>
    <p:extLst>
      <p:ext uri="{BB962C8B-B14F-4D97-AF65-F5344CB8AC3E}">
        <p14:creationId xmlns:p14="http://schemas.microsoft.com/office/powerpoint/2010/main" val="16850638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u="sng" dirty="0"/>
              <a:t>Source</a:t>
            </a:r>
            <a:r>
              <a:rPr lang="en-US" dirty="0"/>
              <a:t>: Zoom interview (Nov 2024) and Email correspondence (Feb 2025) with Wendy Pederson (Executive Director, DTES SRO Collaborative).</a:t>
            </a:r>
          </a:p>
          <a:p>
            <a:endParaRPr lang="en-US" dirty="0"/>
          </a:p>
        </p:txBody>
      </p:sp>
      <p:sp>
        <p:nvSpPr>
          <p:cNvPr id="4" name="Slide Number Placeholder 3"/>
          <p:cNvSpPr>
            <a:spLocks noGrp="1"/>
          </p:cNvSpPr>
          <p:nvPr>
            <p:ph type="sldNum" sz="quarter" idx="5"/>
          </p:nvPr>
        </p:nvSpPr>
        <p:spPr/>
        <p:txBody>
          <a:bodyPr/>
          <a:lstStyle/>
          <a:p>
            <a:pPr>
              <a:defRPr/>
            </a:pPr>
            <a:fld id="{CC3A386A-7FE6-C444-9422-05F76F224545}" type="slidenum">
              <a:rPr lang="en-US" altLang="en-US" smtClean="0"/>
              <a:pPr>
                <a:defRPr/>
              </a:pPr>
              <a:t>15</a:t>
            </a:fld>
            <a:endParaRPr lang="en-US" altLang="en-US"/>
          </a:p>
        </p:txBody>
      </p:sp>
    </p:spTree>
    <p:extLst>
      <p:ext uri="{BB962C8B-B14F-4D97-AF65-F5344CB8AC3E}">
        <p14:creationId xmlns:p14="http://schemas.microsoft.com/office/powerpoint/2010/main" val="622685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u="sng" dirty="0"/>
              <a:t>Source</a:t>
            </a:r>
            <a:r>
              <a:rPr lang="en-US" dirty="0"/>
              <a:t>: Zoom interview (Nov 2024) and Email correspondence (Feb 2025) with Wendy Pederson (Executive Director, DTES SRO Collaborative).</a:t>
            </a:r>
          </a:p>
          <a:p>
            <a:endParaRPr lang="en-US" dirty="0"/>
          </a:p>
        </p:txBody>
      </p:sp>
      <p:sp>
        <p:nvSpPr>
          <p:cNvPr id="4" name="Slide Number Placeholder 3"/>
          <p:cNvSpPr>
            <a:spLocks noGrp="1"/>
          </p:cNvSpPr>
          <p:nvPr>
            <p:ph type="sldNum" sz="quarter" idx="5"/>
          </p:nvPr>
        </p:nvSpPr>
        <p:spPr/>
        <p:txBody>
          <a:bodyPr/>
          <a:lstStyle/>
          <a:p>
            <a:pPr>
              <a:defRPr/>
            </a:pPr>
            <a:fld id="{CC3A386A-7FE6-C444-9422-05F76F224545}" type="slidenum">
              <a:rPr lang="en-US" altLang="en-US" smtClean="0"/>
              <a:pPr>
                <a:defRPr/>
              </a:pPr>
              <a:t>16</a:t>
            </a:fld>
            <a:endParaRPr lang="en-US" altLang="en-US"/>
          </a:p>
        </p:txBody>
      </p:sp>
    </p:spTree>
    <p:extLst>
      <p:ext uri="{BB962C8B-B14F-4D97-AF65-F5344CB8AC3E}">
        <p14:creationId xmlns:p14="http://schemas.microsoft.com/office/powerpoint/2010/main" val="36261193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u="sng" dirty="0"/>
              <a:t>Source</a:t>
            </a:r>
            <a:r>
              <a:rPr lang="en-US" dirty="0"/>
              <a:t>: Zoom interview (Nov 2024) and Email correspondence (Feb 2025) with Wendy Pederson (Executive Director, DTES SRO Collaborative).</a:t>
            </a:r>
          </a:p>
          <a:p>
            <a:endParaRPr lang="en-US" dirty="0"/>
          </a:p>
        </p:txBody>
      </p:sp>
      <p:sp>
        <p:nvSpPr>
          <p:cNvPr id="4" name="Slide Number Placeholder 3"/>
          <p:cNvSpPr>
            <a:spLocks noGrp="1"/>
          </p:cNvSpPr>
          <p:nvPr>
            <p:ph type="sldNum" sz="quarter" idx="5"/>
          </p:nvPr>
        </p:nvSpPr>
        <p:spPr/>
        <p:txBody>
          <a:bodyPr/>
          <a:lstStyle/>
          <a:p>
            <a:pPr>
              <a:defRPr/>
            </a:pPr>
            <a:fld id="{CC3A386A-7FE6-C444-9422-05F76F224545}" type="slidenum">
              <a:rPr lang="en-US" altLang="en-US" smtClean="0"/>
              <a:pPr>
                <a:defRPr/>
              </a:pPr>
              <a:t>18</a:t>
            </a:fld>
            <a:endParaRPr lang="en-US" altLang="en-US"/>
          </a:p>
        </p:txBody>
      </p:sp>
    </p:spTree>
    <p:extLst>
      <p:ext uri="{BB962C8B-B14F-4D97-AF65-F5344CB8AC3E}">
        <p14:creationId xmlns:p14="http://schemas.microsoft.com/office/powerpoint/2010/main" val="777342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u="sng" dirty="0"/>
              <a:t>Source</a:t>
            </a:r>
            <a:r>
              <a:rPr lang="en-US" dirty="0"/>
              <a:t>: Zoom interview (Nov 2024) and Email correspondence (Feb 2025) with Wendy Pederson (Executive Director, DTES SRO Collaborative).</a:t>
            </a:r>
          </a:p>
          <a:p>
            <a:endParaRPr lang="en-US" dirty="0"/>
          </a:p>
        </p:txBody>
      </p:sp>
      <p:sp>
        <p:nvSpPr>
          <p:cNvPr id="4" name="Slide Number Placeholder 3"/>
          <p:cNvSpPr>
            <a:spLocks noGrp="1"/>
          </p:cNvSpPr>
          <p:nvPr>
            <p:ph type="sldNum" sz="quarter" idx="5"/>
          </p:nvPr>
        </p:nvSpPr>
        <p:spPr/>
        <p:txBody>
          <a:bodyPr/>
          <a:lstStyle/>
          <a:p>
            <a:pPr>
              <a:defRPr/>
            </a:pPr>
            <a:fld id="{CC3A386A-7FE6-C444-9422-05F76F224545}" type="slidenum">
              <a:rPr lang="en-US" altLang="en-US" smtClean="0"/>
              <a:pPr>
                <a:defRPr/>
              </a:pPr>
              <a:t>19</a:t>
            </a:fld>
            <a:endParaRPr lang="en-US" altLang="en-US"/>
          </a:p>
        </p:txBody>
      </p:sp>
    </p:spTree>
    <p:extLst>
      <p:ext uri="{BB962C8B-B14F-4D97-AF65-F5344CB8AC3E}">
        <p14:creationId xmlns:p14="http://schemas.microsoft.com/office/powerpoint/2010/main" val="11174829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u="sng" dirty="0"/>
              <a:t>Source</a:t>
            </a:r>
            <a:r>
              <a:rPr lang="en-US" dirty="0"/>
              <a:t>: Zoom interview (Nov 2024) and Email correspondence (Feb 2025) with Wendy Pederson (Executive Director, DTES SRO Collaborative).</a:t>
            </a:r>
          </a:p>
          <a:p>
            <a:endParaRPr lang="en-US" dirty="0"/>
          </a:p>
        </p:txBody>
      </p:sp>
      <p:sp>
        <p:nvSpPr>
          <p:cNvPr id="4" name="Slide Number Placeholder 3"/>
          <p:cNvSpPr>
            <a:spLocks noGrp="1"/>
          </p:cNvSpPr>
          <p:nvPr>
            <p:ph type="sldNum" sz="quarter" idx="5"/>
          </p:nvPr>
        </p:nvSpPr>
        <p:spPr/>
        <p:txBody>
          <a:bodyPr/>
          <a:lstStyle/>
          <a:p>
            <a:pPr>
              <a:defRPr/>
            </a:pPr>
            <a:fld id="{CC3A386A-7FE6-C444-9422-05F76F224545}" type="slidenum">
              <a:rPr lang="en-US" altLang="en-US" smtClean="0"/>
              <a:pPr>
                <a:defRPr/>
              </a:pPr>
              <a:t>20</a:t>
            </a:fld>
            <a:endParaRPr lang="en-US" altLang="en-US"/>
          </a:p>
        </p:txBody>
      </p:sp>
    </p:spTree>
    <p:extLst>
      <p:ext uri="{BB962C8B-B14F-4D97-AF65-F5344CB8AC3E}">
        <p14:creationId xmlns:p14="http://schemas.microsoft.com/office/powerpoint/2010/main" val="11531224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hemeOverride" Target="../theme/themeOverride1.xml"/><Relationship Id="rId5" Type="http://schemas.openxmlformats.org/officeDocument/2006/relationships/image" Target="../media/image4.png"/><Relationship Id="rId4" Type="http://schemas.openxmlformats.org/officeDocument/2006/relationships/image" Target="../media/image3.gi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22AB02DD-9804-2647-BC01-65D649C6FC43}"/>
              </a:ext>
            </a:extLst>
          </p:cNvPr>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3">
            <a:extLst>
              <a:ext uri="{FF2B5EF4-FFF2-40B4-BE49-F238E27FC236}">
                <a16:creationId xmlns:a16="http://schemas.microsoft.com/office/drawing/2014/main" id="{9864819C-AFCA-CB42-927B-70653AC19922}"/>
              </a:ext>
            </a:extLst>
          </p:cNvPr>
          <p:cNvSpPr>
            <a:spLocks noGrp="1"/>
          </p:cNvSpPr>
          <p:nvPr>
            <p:ph type="dt" sz="half" idx="10"/>
          </p:nvPr>
        </p:nvSpPr>
        <p:spPr/>
        <p:txBody>
          <a:bodyPr/>
          <a:lstStyle>
            <a:lvl1pPr>
              <a:defRPr smtClean="0"/>
            </a:lvl1pPr>
          </a:lstStyle>
          <a:p>
            <a:pPr>
              <a:defRPr/>
            </a:pPr>
            <a:fld id="{2F4B1B71-3FE1-8342-9139-E32FBE6FDF63}" type="datetimeFigureOut">
              <a:rPr lang="en-US" altLang="en-US"/>
              <a:pPr>
                <a:defRPr/>
              </a:pPr>
              <a:t>3/24/25</a:t>
            </a:fld>
            <a:endParaRPr lang="en-US" altLang="en-US"/>
          </a:p>
        </p:txBody>
      </p:sp>
      <p:sp>
        <p:nvSpPr>
          <p:cNvPr id="6" name="Footer Placeholder 4">
            <a:extLst>
              <a:ext uri="{FF2B5EF4-FFF2-40B4-BE49-F238E27FC236}">
                <a16:creationId xmlns:a16="http://schemas.microsoft.com/office/drawing/2014/main" id="{D159B2E2-F639-8644-B4D0-3EE5492D942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F625FF9-BEEA-C046-AE80-DC5FE3BAC9C6}"/>
              </a:ext>
            </a:extLst>
          </p:cNvPr>
          <p:cNvSpPr>
            <a:spLocks noGrp="1"/>
          </p:cNvSpPr>
          <p:nvPr>
            <p:ph type="sldNum" sz="quarter" idx="12"/>
          </p:nvPr>
        </p:nvSpPr>
        <p:spPr/>
        <p:txBody>
          <a:bodyPr/>
          <a:lstStyle>
            <a:lvl1pPr>
              <a:defRPr smtClean="0"/>
            </a:lvl1pPr>
          </a:lstStyle>
          <a:p>
            <a:pPr>
              <a:defRPr/>
            </a:pPr>
            <a:fld id="{EF8FC694-872A-DD44-8771-0734AE59738D}" type="slidenum">
              <a:rPr lang="en-US" altLang="en-US"/>
              <a:pPr>
                <a:defRPr/>
              </a:pPr>
              <a:t>‹#›</a:t>
            </a:fld>
            <a:endParaRPr lang="en-US" altLang="en-US"/>
          </a:p>
        </p:txBody>
      </p:sp>
      <p:pic>
        <p:nvPicPr>
          <p:cNvPr id="8" name="Picture 7" descr="NFC_logo_horizontal.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7544" y="6360754"/>
            <a:ext cx="1440160" cy="308606"/>
          </a:xfrm>
          <a:prstGeom prst="rect">
            <a:avLst/>
          </a:prstGeom>
        </p:spPr>
      </p:pic>
      <p:cxnSp>
        <p:nvCxnSpPr>
          <p:cNvPr id="9" name="Straight Connector 8"/>
          <p:cNvCxnSpPr/>
          <p:nvPr userDrawn="1"/>
        </p:nvCxnSpPr>
        <p:spPr>
          <a:xfrm>
            <a:off x="467544" y="6237312"/>
            <a:ext cx="8208912" cy="0"/>
          </a:xfrm>
          <a:prstGeom prst="line">
            <a:avLst/>
          </a:prstGeom>
        </p:spPr>
        <p:style>
          <a:lnRef idx="2">
            <a:schemeClr val="accent1"/>
          </a:lnRef>
          <a:fillRef idx="0">
            <a:schemeClr val="accent1"/>
          </a:fillRef>
          <a:effectRef idx="1">
            <a:schemeClr val="accent1"/>
          </a:effectRef>
          <a:fontRef idx="minor">
            <a:schemeClr val="tx1"/>
          </a:fontRef>
        </p:style>
      </p:cxnSp>
      <p:pic>
        <p:nvPicPr>
          <p:cNvPr id="12" name="Picture 11" descr="A drawing of a face&#10;&#10;Description automatically generated">
            <a:extLst>
              <a:ext uri="{FF2B5EF4-FFF2-40B4-BE49-F238E27FC236}">
                <a16:creationId xmlns:a16="http://schemas.microsoft.com/office/drawing/2014/main" id="{0E569ED6-353D-4C62-968F-61847137DA6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79432" y="6310481"/>
            <a:ext cx="1207368" cy="476279"/>
          </a:xfrm>
          <a:prstGeom prst="rect">
            <a:avLst/>
          </a:prstGeom>
        </p:spPr>
      </p:pic>
      <p:pic>
        <p:nvPicPr>
          <p:cNvPr id="14" name="Picture 13">
            <a:extLst>
              <a:ext uri="{FF2B5EF4-FFF2-40B4-BE49-F238E27FC236}">
                <a16:creationId xmlns:a16="http://schemas.microsoft.com/office/drawing/2014/main" id="{AF1C1E65-130A-4D20-8CB3-7854478D0F00}"/>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021537" y="6299613"/>
            <a:ext cx="694479" cy="543619"/>
          </a:xfrm>
          <a:prstGeom prst="rect">
            <a:avLst/>
          </a:prstGeom>
        </p:spPr>
      </p:pic>
    </p:spTree>
    <p:extLst>
      <p:ext uri="{BB962C8B-B14F-4D97-AF65-F5344CB8AC3E}">
        <p14:creationId xmlns:p14="http://schemas.microsoft.com/office/powerpoint/2010/main" val="3928523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189819-7450-7A49-8FA0-F0D97356F127}"/>
              </a:ext>
            </a:extLst>
          </p:cNvPr>
          <p:cNvSpPr>
            <a:spLocks noGrp="1"/>
          </p:cNvSpPr>
          <p:nvPr>
            <p:ph type="dt" sz="half" idx="10"/>
          </p:nvPr>
        </p:nvSpPr>
        <p:spPr/>
        <p:txBody>
          <a:bodyPr/>
          <a:lstStyle>
            <a:lvl1pPr>
              <a:defRPr/>
            </a:lvl1pPr>
          </a:lstStyle>
          <a:p>
            <a:pPr>
              <a:defRPr/>
            </a:pPr>
            <a:fld id="{1F25571F-34A5-474B-9615-96FD29E6693F}" type="datetimeFigureOut">
              <a:rPr lang="en-US" altLang="en-US"/>
              <a:pPr>
                <a:defRPr/>
              </a:pPr>
              <a:t>3/24/25</a:t>
            </a:fld>
            <a:endParaRPr lang="en-US" altLang="en-US"/>
          </a:p>
        </p:txBody>
      </p:sp>
      <p:sp>
        <p:nvSpPr>
          <p:cNvPr id="5" name="Footer Placeholder 4">
            <a:extLst>
              <a:ext uri="{FF2B5EF4-FFF2-40B4-BE49-F238E27FC236}">
                <a16:creationId xmlns:a16="http://schemas.microsoft.com/office/drawing/2014/main" id="{BBC8301B-B0EF-CB4A-9515-4962C8234F5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05309B9-3642-6942-AE11-225F99029CFF}"/>
              </a:ext>
            </a:extLst>
          </p:cNvPr>
          <p:cNvSpPr>
            <a:spLocks noGrp="1"/>
          </p:cNvSpPr>
          <p:nvPr>
            <p:ph type="sldNum" sz="quarter" idx="12"/>
          </p:nvPr>
        </p:nvSpPr>
        <p:spPr/>
        <p:txBody>
          <a:bodyPr/>
          <a:lstStyle>
            <a:lvl1pPr>
              <a:defRPr/>
            </a:lvl1pPr>
          </a:lstStyle>
          <a:p>
            <a:pPr>
              <a:defRPr/>
            </a:pPr>
            <a:fld id="{02C3D890-0BC3-D04B-8590-BCB56F8997D1}" type="slidenum">
              <a:rPr lang="en-US" altLang="en-US"/>
              <a:pPr>
                <a:defRPr/>
              </a:pPr>
              <a:t>‹#›</a:t>
            </a:fld>
            <a:endParaRPr lang="en-US" altLang="en-US"/>
          </a:p>
        </p:txBody>
      </p:sp>
      <p:cxnSp>
        <p:nvCxnSpPr>
          <p:cNvPr id="8" name="Straight Connector 7"/>
          <p:cNvCxnSpPr/>
          <p:nvPr userDrawn="1"/>
        </p:nvCxnSpPr>
        <p:spPr>
          <a:xfrm>
            <a:off x="467544" y="6237312"/>
            <a:ext cx="8208912" cy="0"/>
          </a:xfrm>
          <a:prstGeom prst="line">
            <a:avLst/>
          </a:prstGeom>
        </p:spPr>
        <p:style>
          <a:lnRef idx="2">
            <a:schemeClr val="accent1"/>
          </a:lnRef>
          <a:fillRef idx="0">
            <a:schemeClr val="accent1"/>
          </a:fillRef>
          <a:effectRef idx="1">
            <a:schemeClr val="accent1"/>
          </a:effectRef>
          <a:fontRef idx="minor">
            <a:schemeClr val="tx1"/>
          </a:fontRef>
        </p:style>
      </p:cxnSp>
      <p:pic>
        <p:nvPicPr>
          <p:cNvPr id="10" name="Picture 9" descr="NFC_logo_horizontal.eps">
            <a:extLst>
              <a:ext uri="{FF2B5EF4-FFF2-40B4-BE49-F238E27FC236}">
                <a16:creationId xmlns:a16="http://schemas.microsoft.com/office/drawing/2014/main" id="{4B763254-CFDF-4E5A-B290-379689CF8FB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7544" y="6424664"/>
            <a:ext cx="1440160" cy="308606"/>
          </a:xfrm>
          <a:prstGeom prst="rect">
            <a:avLst/>
          </a:prstGeom>
        </p:spPr>
      </p:pic>
      <p:pic>
        <p:nvPicPr>
          <p:cNvPr id="11" name="Picture 10" descr="A drawing of a face&#10;&#10;Description automatically generated">
            <a:extLst>
              <a:ext uri="{FF2B5EF4-FFF2-40B4-BE49-F238E27FC236}">
                <a16:creationId xmlns:a16="http://schemas.microsoft.com/office/drawing/2014/main" id="{429B1DEC-3C80-4498-AE19-466A54CF1CA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543800" y="6314584"/>
            <a:ext cx="1207368" cy="476279"/>
          </a:xfrm>
          <a:prstGeom prst="rect">
            <a:avLst/>
          </a:prstGeom>
        </p:spPr>
      </p:pic>
      <p:pic>
        <p:nvPicPr>
          <p:cNvPr id="12" name="Picture 11">
            <a:extLst>
              <a:ext uri="{FF2B5EF4-FFF2-40B4-BE49-F238E27FC236}">
                <a16:creationId xmlns:a16="http://schemas.microsoft.com/office/drawing/2014/main" id="{1A99F9E0-D9E1-4583-A775-041A38D01FB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139952" y="6280915"/>
            <a:ext cx="694479" cy="543619"/>
          </a:xfrm>
          <a:prstGeom prst="rect">
            <a:avLst/>
          </a:prstGeom>
        </p:spPr>
      </p:pic>
    </p:spTree>
    <p:extLst>
      <p:ext uri="{BB962C8B-B14F-4D97-AF65-F5344CB8AC3E}">
        <p14:creationId xmlns:p14="http://schemas.microsoft.com/office/powerpoint/2010/main" val="2275612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D285791B-4F29-F04B-83D7-1F89737617BD}"/>
              </a:ext>
            </a:extLst>
          </p:cNvPr>
          <p:cNvCxnSpPr/>
          <p:nvPr/>
        </p:nvCxnSpPr>
        <p:spPr>
          <a:xfrm>
            <a:off x="467544" y="4225628"/>
            <a:ext cx="8250918" cy="2365"/>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05644" y="1988840"/>
            <a:ext cx="8170812" cy="2200275"/>
          </a:xfrm>
        </p:spPr>
        <p:txBody>
          <a:bodyPr anchor="b"/>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505644" y="4253504"/>
            <a:ext cx="8170812"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FE969BBC-8354-FC48-930F-670DF5E6B28F}"/>
              </a:ext>
            </a:extLst>
          </p:cNvPr>
          <p:cNvSpPr>
            <a:spLocks noGrp="1"/>
          </p:cNvSpPr>
          <p:nvPr>
            <p:ph type="dt" sz="half" idx="10"/>
          </p:nvPr>
        </p:nvSpPr>
        <p:spPr/>
        <p:txBody>
          <a:bodyPr/>
          <a:lstStyle>
            <a:lvl1pPr>
              <a:defRPr smtClean="0"/>
            </a:lvl1pPr>
          </a:lstStyle>
          <a:p>
            <a:pPr>
              <a:defRPr/>
            </a:pPr>
            <a:fld id="{B74360FA-CF2E-E84B-B4B9-B93F01B41B5C}" type="datetimeFigureOut">
              <a:rPr lang="en-US" altLang="en-US"/>
              <a:pPr>
                <a:defRPr/>
              </a:pPr>
              <a:t>3/24/25</a:t>
            </a:fld>
            <a:endParaRPr lang="en-US" altLang="en-US"/>
          </a:p>
        </p:txBody>
      </p:sp>
      <p:sp>
        <p:nvSpPr>
          <p:cNvPr id="6" name="Footer Placeholder 4">
            <a:extLst>
              <a:ext uri="{FF2B5EF4-FFF2-40B4-BE49-F238E27FC236}">
                <a16:creationId xmlns:a16="http://schemas.microsoft.com/office/drawing/2014/main" id="{F16A5ABA-2C12-4641-8C36-8A341E082E1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F89E004-DC21-2243-9E6C-57CB6A9DEBBE}"/>
              </a:ext>
            </a:extLst>
          </p:cNvPr>
          <p:cNvSpPr>
            <a:spLocks noGrp="1"/>
          </p:cNvSpPr>
          <p:nvPr>
            <p:ph type="sldNum" sz="quarter" idx="12"/>
          </p:nvPr>
        </p:nvSpPr>
        <p:spPr/>
        <p:txBody>
          <a:bodyPr/>
          <a:lstStyle>
            <a:lvl1pPr>
              <a:defRPr smtClean="0"/>
            </a:lvl1pPr>
          </a:lstStyle>
          <a:p>
            <a:pPr>
              <a:defRPr/>
            </a:pPr>
            <a:fld id="{D089C757-5FFD-954F-948E-8A2C6CE34ACF}" type="slidenum">
              <a:rPr lang="en-US" altLang="en-US"/>
              <a:pPr>
                <a:defRPr/>
              </a:pPr>
              <a:t>‹#›</a:t>
            </a:fld>
            <a:endParaRPr lang="en-US" altLang="en-US"/>
          </a:p>
        </p:txBody>
      </p:sp>
      <p:cxnSp>
        <p:nvCxnSpPr>
          <p:cNvPr id="9" name="Straight Connector 8"/>
          <p:cNvCxnSpPr/>
          <p:nvPr userDrawn="1"/>
        </p:nvCxnSpPr>
        <p:spPr>
          <a:xfrm>
            <a:off x="467544" y="6237312"/>
            <a:ext cx="8208912" cy="0"/>
          </a:xfrm>
          <a:prstGeom prst="line">
            <a:avLst/>
          </a:prstGeom>
          <a:ln>
            <a:solidFill>
              <a:schemeClr val="accent6"/>
            </a:solidFill>
          </a:ln>
        </p:spPr>
        <p:style>
          <a:lnRef idx="2">
            <a:schemeClr val="accent1"/>
          </a:lnRef>
          <a:fillRef idx="0">
            <a:schemeClr val="accent1"/>
          </a:fillRef>
          <a:effectRef idx="1">
            <a:schemeClr val="accent1"/>
          </a:effectRef>
          <a:fontRef idx="minor">
            <a:schemeClr val="tx1"/>
          </a:fontRef>
        </p:style>
      </p:cxnSp>
      <p:pic>
        <p:nvPicPr>
          <p:cNvPr id="11" name="Picture 10" descr="NFC_logo_horizontal.eps">
            <a:extLst>
              <a:ext uri="{FF2B5EF4-FFF2-40B4-BE49-F238E27FC236}">
                <a16:creationId xmlns:a16="http://schemas.microsoft.com/office/drawing/2014/main" id="{2009C391-6D03-4308-9388-E0383835EC3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7544" y="6360754"/>
            <a:ext cx="1440160" cy="308606"/>
          </a:xfrm>
          <a:prstGeom prst="rect">
            <a:avLst/>
          </a:prstGeom>
        </p:spPr>
      </p:pic>
      <p:pic>
        <p:nvPicPr>
          <p:cNvPr id="12" name="Picture 11" descr="A drawing of a face&#10;&#10;Description automatically generated">
            <a:extLst>
              <a:ext uri="{FF2B5EF4-FFF2-40B4-BE49-F238E27FC236}">
                <a16:creationId xmlns:a16="http://schemas.microsoft.com/office/drawing/2014/main" id="{549938CC-1D87-4CDD-914B-5AA239C5962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479432" y="6310481"/>
            <a:ext cx="1207368" cy="476279"/>
          </a:xfrm>
          <a:prstGeom prst="rect">
            <a:avLst/>
          </a:prstGeom>
        </p:spPr>
      </p:pic>
      <p:pic>
        <p:nvPicPr>
          <p:cNvPr id="13" name="Picture 12">
            <a:extLst>
              <a:ext uri="{FF2B5EF4-FFF2-40B4-BE49-F238E27FC236}">
                <a16:creationId xmlns:a16="http://schemas.microsoft.com/office/drawing/2014/main" id="{7B5FCE4B-3F5A-49E7-A03D-78A7682669CF}"/>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021537" y="6299613"/>
            <a:ext cx="694479" cy="543619"/>
          </a:xfrm>
          <a:prstGeom prst="rect">
            <a:avLst/>
          </a:prstGeom>
        </p:spPr>
      </p:pic>
    </p:spTree>
    <p:extLst>
      <p:ext uri="{BB962C8B-B14F-4D97-AF65-F5344CB8AC3E}">
        <p14:creationId xmlns:p14="http://schemas.microsoft.com/office/powerpoint/2010/main" val="9437153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2759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2759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D6A4B94B-AA51-CF43-AF87-1D8C892E3FD5}"/>
              </a:ext>
            </a:extLst>
          </p:cNvPr>
          <p:cNvSpPr>
            <a:spLocks noGrp="1"/>
          </p:cNvSpPr>
          <p:nvPr>
            <p:ph type="dt" sz="half" idx="10"/>
          </p:nvPr>
        </p:nvSpPr>
        <p:spPr/>
        <p:txBody>
          <a:bodyPr/>
          <a:lstStyle>
            <a:lvl1pPr>
              <a:defRPr/>
            </a:lvl1pPr>
          </a:lstStyle>
          <a:p>
            <a:pPr>
              <a:defRPr/>
            </a:pPr>
            <a:fld id="{A30FF137-A55B-F240-9415-D6BB833CBD44}" type="datetimeFigureOut">
              <a:rPr lang="en-US" altLang="en-US"/>
              <a:pPr>
                <a:defRPr/>
              </a:pPr>
              <a:t>3/24/25</a:t>
            </a:fld>
            <a:endParaRPr lang="en-US" altLang="en-US"/>
          </a:p>
        </p:txBody>
      </p:sp>
      <p:sp>
        <p:nvSpPr>
          <p:cNvPr id="6" name="Footer Placeholder 4">
            <a:extLst>
              <a:ext uri="{FF2B5EF4-FFF2-40B4-BE49-F238E27FC236}">
                <a16:creationId xmlns:a16="http://schemas.microsoft.com/office/drawing/2014/main" id="{20F480B1-0ACD-AE4A-AB32-60E17E87E06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2058B0C-38FD-4A4E-952D-BD8018E50EE1}"/>
              </a:ext>
            </a:extLst>
          </p:cNvPr>
          <p:cNvSpPr>
            <a:spLocks noGrp="1"/>
          </p:cNvSpPr>
          <p:nvPr>
            <p:ph type="sldNum" sz="quarter" idx="12"/>
          </p:nvPr>
        </p:nvSpPr>
        <p:spPr/>
        <p:txBody>
          <a:bodyPr/>
          <a:lstStyle>
            <a:lvl1pPr>
              <a:defRPr/>
            </a:lvl1pPr>
          </a:lstStyle>
          <a:p>
            <a:pPr>
              <a:defRPr/>
            </a:pPr>
            <a:fld id="{E2D8DB71-A5B9-3D4B-8FA0-0EB965A18141}" type="slidenum">
              <a:rPr lang="en-US" altLang="en-US"/>
              <a:pPr>
                <a:defRPr/>
              </a:pPr>
              <a:t>‹#›</a:t>
            </a:fld>
            <a:endParaRPr lang="en-US" altLang="en-US"/>
          </a:p>
        </p:txBody>
      </p:sp>
      <p:cxnSp>
        <p:nvCxnSpPr>
          <p:cNvPr id="9" name="Straight Connector 8"/>
          <p:cNvCxnSpPr/>
          <p:nvPr userDrawn="1"/>
        </p:nvCxnSpPr>
        <p:spPr>
          <a:xfrm>
            <a:off x="467544" y="6237312"/>
            <a:ext cx="8208912" cy="0"/>
          </a:xfrm>
          <a:prstGeom prst="line">
            <a:avLst/>
          </a:prstGeom>
        </p:spPr>
        <p:style>
          <a:lnRef idx="2">
            <a:schemeClr val="accent1"/>
          </a:lnRef>
          <a:fillRef idx="0">
            <a:schemeClr val="accent1"/>
          </a:fillRef>
          <a:effectRef idx="1">
            <a:schemeClr val="accent1"/>
          </a:effectRef>
          <a:fontRef idx="minor">
            <a:schemeClr val="tx1"/>
          </a:fontRef>
        </p:style>
      </p:cxnSp>
      <p:pic>
        <p:nvPicPr>
          <p:cNvPr id="11" name="Picture 10" descr="NFC_logo_horizontal.eps">
            <a:extLst>
              <a:ext uri="{FF2B5EF4-FFF2-40B4-BE49-F238E27FC236}">
                <a16:creationId xmlns:a16="http://schemas.microsoft.com/office/drawing/2014/main" id="{D0D567BF-72AE-45C7-BDC0-A7B81A585E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7544" y="6360754"/>
            <a:ext cx="1440160" cy="308606"/>
          </a:xfrm>
          <a:prstGeom prst="rect">
            <a:avLst/>
          </a:prstGeom>
        </p:spPr>
      </p:pic>
      <p:pic>
        <p:nvPicPr>
          <p:cNvPr id="12" name="Picture 11" descr="A drawing of a face&#10;&#10;Description automatically generated">
            <a:extLst>
              <a:ext uri="{FF2B5EF4-FFF2-40B4-BE49-F238E27FC236}">
                <a16:creationId xmlns:a16="http://schemas.microsoft.com/office/drawing/2014/main" id="{2117FF5C-F279-462B-9891-7E86E6B210E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79432" y="6310481"/>
            <a:ext cx="1207368" cy="476279"/>
          </a:xfrm>
          <a:prstGeom prst="rect">
            <a:avLst/>
          </a:prstGeom>
        </p:spPr>
      </p:pic>
      <p:pic>
        <p:nvPicPr>
          <p:cNvPr id="13" name="Picture 12">
            <a:extLst>
              <a:ext uri="{FF2B5EF4-FFF2-40B4-BE49-F238E27FC236}">
                <a16:creationId xmlns:a16="http://schemas.microsoft.com/office/drawing/2014/main" id="{1A515FB5-008C-4A42-86A8-161333FF0C89}"/>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021537" y="6299613"/>
            <a:ext cx="694479" cy="543619"/>
          </a:xfrm>
          <a:prstGeom prst="rect">
            <a:avLst/>
          </a:prstGeom>
        </p:spPr>
      </p:pic>
    </p:spTree>
    <p:extLst>
      <p:ext uri="{BB962C8B-B14F-4D97-AF65-F5344CB8AC3E}">
        <p14:creationId xmlns:p14="http://schemas.microsoft.com/office/powerpoint/2010/main" val="4020904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A4F5A47D-1D79-2A44-B1BB-686C3D8BBAA2}"/>
              </a:ext>
            </a:extLst>
          </p:cNvPr>
          <p:cNvCxnSpPr/>
          <p:nvPr/>
        </p:nvCxnSpPr>
        <p:spPr>
          <a:xfrm flipH="1">
            <a:off x="4572000" y="1692275"/>
            <a:ext cx="1588" cy="4257005"/>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5108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5108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a:extLst>
              <a:ext uri="{FF2B5EF4-FFF2-40B4-BE49-F238E27FC236}">
                <a16:creationId xmlns:a16="http://schemas.microsoft.com/office/drawing/2014/main" id="{01498577-C11F-BA4B-AC31-54C6E5DBC4A3}"/>
              </a:ext>
            </a:extLst>
          </p:cNvPr>
          <p:cNvSpPr>
            <a:spLocks noGrp="1"/>
          </p:cNvSpPr>
          <p:nvPr>
            <p:ph type="dt" sz="half" idx="10"/>
          </p:nvPr>
        </p:nvSpPr>
        <p:spPr/>
        <p:txBody>
          <a:bodyPr/>
          <a:lstStyle>
            <a:lvl1pPr>
              <a:defRPr smtClean="0"/>
            </a:lvl1pPr>
          </a:lstStyle>
          <a:p>
            <a:pPr>
              <a:defRPr/>
            </a:pPr>
            <a:fld id="{AF885FDE-3643-5440-944E-F2D9B844C8B9}" type="datetimeFigureOut">
              <a:rPr lang="en-US" altLang="en-US"/>
              <a:pPr>
                <a:defRPr/>
              </a:pPr>
              <a:t>3/24/25</a:t>
            </a:fld>
            <a:endParaRPr lang="en-US" altLang="en-US"/>
          </a:p>
        </p:txBody>
      </p:sp>
      <p:sp>
        <p:nvSpPr>
          <p:cNvPr id="9" name="Footer Placeholder 7">
            <a:extLst>
              <a:ext uri="{FF2B5EF4-FFF2-40B4-BE49-F238E27FC236}">
                <a16:creationId xmlns:a16="http://schemas.microsoft.com/office/drawing/2014/main" id="{0129E204-E749-5841-B313-3833A0FD45B8}"/>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8">
            <a:extLst>
              <a:ext uri="{FF2B5EF4-FFF2-40B4-BE49-F238E27FC236}">
                <a16:creationId xmlns:a16="http://schemas.microsoft.com/office/drawing/2014/main" id="{E1338224-C761-2A40-B0C2-067707ED5E96}"/>
              </a:ext>
            </a:extLst>
          </p:cNvPr>
          <p:cNvSpPr>
            <a:spLocks noGrp="1"/>
          </p:cNvSpPr>
          <p:nvPr>
            <p:ph type="sldNum" sz="quarter" idx="12"/>
          </p:nvPr>
        </p:nvSpPr>
        <p:spPr/>
        <p:txBody>
          <a:bodyPr/>
          <a:lstStyle>
            <a:lvl1pPr>
              <a:defRPr smtClean="0"/>
            </a:lvl1pPr>
          </a:lstStyle>
          <a:p>
            <a:pPr>
              <a:defRPr/>
            </a:pPr>
            <a:fld id="{B1A10F70-2F75-134C-A340-1FDA919D5A7F}" type="slidenum">
              <a:rPr lang="en-US" altLang="en-US"/>
              <a:pPr>
                <a:defRPr/>
              </a:pPr>
              <a:t>‹#›</a:t>
            </a:fld>
            <a:endParaRPr lang="en-US" altLang="en-US"/>
          </a:p>
        </p:txBody>
      </p:sp>
      <p:cxnSp>
        <p:nvCxnSpPr>
          <p:cNvPr id="12" name="Straight Connector 11"/>
          <p:cNvCxnSpPr/>
          <p:nvPr userDrawn="1"/>
        </p:nvCxnSpPr>
        <p:spPr>
          <a:xfrm>
            <a:off x="467544" y="6237312"/>
            <a:ext cx="8208912" cy="0"/>
          </a:xfrm>
          <a:prstGeom prst="line">
            <a:avLst/>
          </a:prstGeom>
        </p:spPr>
        <p:style>
          <a:lnRef idx="2">
            <a:schemeClr val="accent1"/>
          </a:lnRef>
          <a:fillRef idx="0">
            <a:schemeClr val="accent1"/>
          </a:fillRef>
          <a:effectRef idx="1">
            <a:schemeClr val="accent1"/>
          </a:effectRef>
          <a:fontRef idx="minor">
            <a:schemeClr val="tx1"/>
          </a:fontRef>
        </p:style>
      </p:cxnSp>
      <p:pic>
        <p:nvPicPr>
          <p:cNvPr id="14" name="Picture 13" descr="NFC_logo_horizontal.eps">
            <a:extLst>
              <a:ext uri="{FF2B5EF4-FFF2-40B4-BE49-F238E27FC236}">
                <a16:creationId xmlns:a16="http://schemas.microsoft.com/office/drawing/2014/main" id="{7ED1C323-87E0-4B4D-9E8D-25BB2DCF8B8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7544" y="6360754"/>
            <a:ext cx="1440160" cy="308606"/>
          </a:xfrm>
          <a:prstGeom prst="rect">
            <a:avLst/>
          </a:prstGeom>
        </p:spPr>
      </p:pic>
      <p:pic>
        <p:nvPicPr>
          <p:cNvPr id="15" name="Picture 14" descr="A drawing of a face&#10;&#10;Description automatically generated">
            <a:extLst>
              <a:ext uri="{FF2B5EF4-FFF2-40B4-BE49-F238E27FC236}">
                <a16:creationId xmlns:a16="http://schemas.microsoft.com/office/drawing/2014/main" id="{93B94634-27A7-4306-80A0-B89242BFA8C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79432" y="6310481"/>
            <a:ext cx="1207368" cy="476279"/>
          </a:xfrm>
          <a:prstGeom prst="rect">
            <a:avLst/>
          </a:prstGeom>
        </p:spPr>
      </p:pic>
      <p:pic>
        <p:nvPicPr>
          <p:cNvPr id="16" name="Picture 15">
            <a:extLst>
              <a:ext uri="{FF2B5EF4-FFF2-40B4-BE49-F238E27FC236}">
                <a16:creationId xmlns:a16="http://schemas.microsoft.com/office/drawing/2014/main" id="{219880AD-24AD-42E5-A416-F8E188DCE10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021537" y="6299613"/>
            <a:ext cx="694479" cy="543619"/>
          </a:xfrm>
          <a:prstGeom prst="rect">
            <a:avLst/>
          </a:prstGeom>
        </p:spPr>
      </p:pic>
    </p:spTree>
    <p:extLst>
      <p:ext uri="{BB962C8B-B14F-4D97-AF65-F5344CB8AC3E}">
        <p14:creationId xmlns:p14="http://schemas.microsoft.com/office/powerpoint/2010/main" val="1626274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23C6266B-D02B-2E45-93D2-0B8916B8796F}"/>
              </a:ext>
            </a:extLst>
          </p:cNvPr>
          <p:cNvSpPr>
            <a:spLocks noGrp="1"/>
          </p:cNvSpPr>
          <p:nvPr>
            <p:ph type="dt" sz="half" idx="10"/>
          </p:nvPr>
        </p:nvSpPr>
        <p:spPr/>
        <p:txBody>
          <a:bodyPr/>
          <a:lstStyle>
            <a:lvl1pPr>
              <a:defRPr/>
            </a:lvl1pPr>
          </a:lstStyle>
          <a:p>
            <a:pPr>
              <a:defRPr/>
            </a:pPr>
            <a:fld id="{4318B508-AAFD-9542-9295-0CEB385ABC1F}" type="datetimeFigureOut">
              <a:rPr lang="en-US" altLang="en-US"/>
              <a:pPr>
                <a:defRPr/>
              </a:pPr>
              <a:t>3/24/25</a:t>
            </a:fld>
            <a:endParaRPr lang="en-US" altLang="en-US"/>
          </a:p>
        </p:txBody>
      </p:sp>
      <p:sp>
        <p:nvSpPr>
          <p:cNvPr id="4" name="Footer Placeholder 4">
            <a:extLst>
              <a:ext uri="{FF2B5EF4-FFF2-40B4-BE49-F238E27FC236}">
                <a16:creationId xmlns:a16="http://schemas.microsoft.com/office/drawing/2014/main" id="{4ECF1976-DB16-F549-A0D3-331BCA2D49E1}"/>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FEED4586-BDF3-144C-8416-543C75C40097}"/>
              </a:ext>
            </a:extLst>
          </p:cNvPr>
          <p:cNvSpPr>
            <a:spLocks noGrp="1"/>
          </p:cNvSpPr>
          <p:nvPr>
            <p:ph type="sldNum" sz="quarter" idx="12"/>
          </p:nvPr>
        </p:nvSpPr>
        <p:spPr/>
        <p:txBody>
          <a:bodyPr/>
          <a:lstStyle>
            <a:lvl1pPr>
              <a:defRPr/>
            </a:lvl1pPr>
          </a:lstStyle>
          <a:p>
            <a:pPr>
              <a:defRPr/>
            </a:pPr>
            <a:fld id="{8DB738C0-EBB5-BB42-A710-D326C5CB4A17}" type="slidenum">
              <a:rPr lang="en-US" altLang="en-US"/>
              <a:pPr>
                <a:defRPr/>
              </a:pPr>
              <a:t>‹#›</a:t>
            </a:fld>
            <a:endParaRPr lang="en-US" altLang="en-US"/>
          </a:p>
        </p:txBody>
      </p:sp>
      <p:cxnSp>
        <p:nvCxnSpPr>
          <p:cNvPr id="7" name="Straight Connector 6"/>
          <p:cNvCxnSpPr/>
          <p:nvPr userDrawn="1"/>
        </p:nvCxnSpPr>
        <p:spPr>
          <a:xfrm>
            <a:off x="467544" y="6237312"/>
            <a:ext cx="8208912" cy="0"/>
          </a:xfrm>
          <a:prstGeom prst="line">
            <a:avLst/>
          </a:prstGeom>
        </p:spPr>
        <p:style>
          <a:lnRef idx="2">
            <a:schemeClr val="accent1"/>
          </a:lnRef>
          <a:fillRef idx="0">
            <a:schemeClr val="accent1"/>
          </a:fillRef>
          <a:effectRef idx="1">
            <a:schemeClr val="accent1"/>
          </a:effectRef>
          <a:fontRef idx="minor">
            <a:schemeClr val="tx1"/>
          </a:fontRef>
        </p:style>
      </p:cxnSp>
      <p:pic>
        <p:nvPicPr>
          <p:cNvPr id="9" name="Picture 8" descr="NFC_logo_horizontal.eps">
            <a:extLst>
              <a:ext uri="{FF2B5EF4-FFF2-40B4-BE49-F238E27FC236}">
                <a16:creationId xmlns:a16="http://schemas.microsoft.com/office/drawing/2014/main" id="{40208B9D-F9D5-41A3-B683-F5DD9DE77E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7544" y="6360754"/>
            <a:ext cx="1440160" cy="308606"/>
          </a:xfrm>
          <a:prstGeom prst="rect">
            <a:avLst/>
          </a:prstGeom>
        </p:spPr>
      </p:pic>
      <p:pic>
        <p:nvPicPr>
          <p:cNvPr id="10" name="Picture 9" descr="A drawing of a face&#10;&#10;Description automatically generated">
            <a:extLst>
              <a:ext uri="{FF2B5EF4-FFF2-40B4-BE49-F238E27FC236}">
                <a16:creationId xmlns:a16="http://schemas.microsoft.com/office/drawing/2014/main" id="{F78B808B-C872-4DA9-8CED-24C86CEABE8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79432" y="6310481"/>
            <a:ext cx="1207368" cy="476279"/>
          </a:xfrm>
          <a:prstGeom prst="rect">
            <a:avLst/>
          </a:prstGeom>
        </p:spPr>
      </p:pic>
      <p:pic>
        <p:nvPicPr>
          <p:cNvPr id="11" name="Picture 10">
            <a:extLst>
              <a:ext uri="{FF2B5EF4-FFF2-40B4-BE49-F238E27FC236}">
                <a16:creationId xmlns:a16="http://schemas.microsoft.com/office/drawing/2014/main" id="{AE64E6E3-A872-48D6-BB23-5587498A5209}"/>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021537" y="6299613"/>
            <a:ext cx="694479" cy="543619"/>
          </a:xfrm>
          <a:prstGeom prst="rect">
            <a:avLst/>
          </a:prstGeom>
        </p:spPr>
      </p:pic>
    </p:spTree>
    <p:extLst>
      <p:ext uri="{BB962C8B-B14F-4D97-AF65-F5344CB8AC3E}">
        <p14:creationId xmlns:p14="http://schemas.microsoft.com/office/powerpoint/2010/main" val="1406700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95D41BBC-7AAF-A444-BFE8-A0DECC3845A9}"/>
              </a:ext>
            </a:extLst>
          </p:cNvPr>
          <p:cNvSpPr>
            <a:spLocks noGrp="1"/>
          </p:cNvSpPr>
          <p:nvPr>
            <p:ph type="dt" sz="half" idx="10"/>
          </p:nvPr>
        </p:nvSpPr>
        <p:spPr/>
        <p:txBody>
          <a:bodyPr/>
          <a:lstStyle>
            <a:lvl1pPr>
              <a:defRPr/>
            </a:lvl1pPr>
          </a:lstStyle>
          <a:p>
            <a:pPr>
              <a:defRPr/>
            </a:pPr>
            <a:fld id="{F4DE643C-8B35-F24D-895D-737BCD559C24}" type="datetimeFigureOut">
              <a:rPr lang="en-US" altLang="en-US"/>
              <a:pPr>
                <a:defRPr/>
              </a:pPr>
              <a:t>3/24/25</a:t>
            </a:fld>
            <a:endParaRPr lang="en-US" altLang="en-US"/>
          </a:p>
        </p:txBody>
      </p:sp>
      <p:sp>
        <p:nvSpPr>
          <p:cNvPr id="3" name="Footer Placeholder 4">
            <a:extLst>
              <a:ext uri="{FF2B5EF4-FFF2-40B4-BE49-F238E27FC236}">
                <a16:creationId xmlns:a16="http://schemas.microsoft.com/office/drawing/2014/main" id="{72AF35E5-0C9B-7846-B928-262DAAC31C97}"/>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213428B8-C7CE-B442-BD0E-C5502CBD3455}"/>
              </a:ext>
            </a:extLst>
          </p:cNvPr>
          <p:cNvSpPr>
            <a:spLocks noGrp="1"/>
          </p:cNvSpPr>
          <p:nvPr>
            <p:ph type="sldNum" sz="quarter" idx="12"/>
          </p:nvPr>
        </p:nvSpPr>
        <p:spPr/>
        <p:txBody>
          <a:bodyPr/>
          <a:lstStyle>
            <a:lvl1pPr>
              <a:defRPr/>
            </a:lvl1pPr>
          </a:lstStyle>
          <a:p>
            <a:pPr>
              <a:defRPr/>
            </a:pPr>
            <a:fld id="{EC1CC62C-9B9B-3049-B651-4848EF8A36F2}" type="slidenum">
              <a:rPr lang="en-US" altLang="en-US"/>
              <a:pPr>
                <a:defRPr/>
              </a:pPr>
              <a:t>‹#›</a:t>
            </a:fld>
            <a:endParaRPr lang="en-US" altLang="en-US"/>
          </a:p>
        </p:txBody>
      </p:sp>
      <p:cxnSp>
        <p:nvCxnSpPr>
          <p:cNvPr id="6" name="Straight Connector 5"/>
          <p:cNvCxnSpPr/>
          <p:nvPr userDrawn="1"/>
        </p:nvCxnSpPr>
        <p:spPr>
          <a:xfrm>
            <a:off x="467544" y="6237312"/>
            <a:ext cx="8208912" cy="0"/>
          </a:xfrm>
          <a:prstGeom prst="line">
            <a:avLst/>
          </a:prstGeom>
        </p:spPr>
        <p:style>
          <a:lnRef idx="2">
            <a:schemeClr val="accent1"/>
          </a:lnRef>
          <a:fillRef idx="0">
            <a:schemeClr val="accent1"/>
          </a:fillRef>
          <a:effectRef idx="1">
            <a:schemeClr val="accent1"/>
          </a:effectRef>
          <a:fontRef idx="minor">
            <a:schemeClr val="tx1"/>
          </a:fontRef>
        </p:style>
      </p:cxnSp>
      <p:pic>
        <p:nvPicPr>
          <p:cNvPr id="8" name="Picture 7" descr="NFC_logo_horizontal.eps">
            <a:extLst>
              <a:ext uri="{FF2B5EF4-FFF2-40B4-BE49-F238E27FC236}">
                <a16:creationId xmlns:a16="http://schemas.microsoft.com/office/drawing/2014/main" id="{3C51CA45-DF78-4682-9490-BEC79126C99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7544" y="6360754"/>
            <a:ext cx="1440160" cy="308606"/>
          </a:xfrm>
          <a:prstGeom prst="rect">
            <a:avLst/>
          </a:prstGeom>
        </p:spPr>
      </p:pic>
      <p:pic>
        <p:nvPicPr>
          <p:cNvPr id="9" name="Picture 8" descr="A drawing of a face&#10;&#10;Description automatically generated">
            <a:extLst>
              <a:ext uri="{FF2B5EF4-FFF2-40B4-BE49-F238E27FC236}">
                <a16:creationId xmlns:a16="http://schemas.microsoft.com/office/drawing/2014/main" id="{7B2D3343-4883-4EC2-8C7D-9CF4D12BC29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79432" y="6310481"/>
            <a:ext cx="1207368" cy="476279"/>
          </a:xfrm>
          <a:prstGeom prst="rect">
            <a:avLst/>
          </a:prstGeom>
        </p:spPr>
      </p:pic>
      <p:pic>
        <p:nvPicPr>
          <p:cNvPr id="10" name="Picture 9">
            <a:extLst>
              <a:ext uri="{FF2B5EF4-FFF2-40B4-BE49-F238E27FC236}">
                <a16:creationId xmlns:a16="http://schemas.microsoft.com/office/drawing/2014/main" id="{336D50DA-B3F5-4E48-8C51-ABBCB8890D5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021537" y="6299613"/>
            <a:ext cx="694479" cy="543619"/>
          </a:xfrm>
          <a:prstGeom prst="rect">
            <a:avLst/>
          </a:prstGeom>
        </p:spPr>
      </p:pic>
    </p:spTree>
    <p:extLst>
      <p:ext uri="{BB962C8B-B14F-4D97-AF65-F5344CB8AC3E}">
        <p14:creationId xmlns:p14="http://schemas.microsoft.com/office/powerpoint/2010/main" val="3324433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60A9A7DC-025A-1648-BF22-47113C854562}"/>
              </a:ext>
            </a:extLst>
          </p:cNvPr>
          <p:cNvCxnSpPr/>
          <p:nvPr/>
        </p:nvCxnSpPr>
        <p:spPr>
          <a:xfrm flipH="1">
            <a:off x="2771800" y="792163"/>
            <a:ext cx="4738" cy="5157119"/>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157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3"/>
            <a:ext cx="2139696" cy="381872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a:extLst>
              <a:ext uri="{FF2B5EF4-FFF2-40B4-BE49-F238E27FC236}">
                <a16:creationId xmlns:a16="http://schemas.microsoft.com/office/drawing/2014/main" id="{883E7E80-73CC-6B4E-892D-B319114962E2}"/>
              </a:ext>
            </a:extLst>
          </p:cNvPr>
          <p:cNvSpPr>
            <a:spLocks noGrp="1"/>
          </p:cNvSpPr>
          <p:nvPr>
            <p:ph type="dt" sz="half" idx="10"/>
          </p:nvPr>
        </p:nvSpPr>
        <p:spPr/>
        <p:txBody>
          <a:bodyPr/>
          <a:lstStyle>
            <a:lvl1pPr>
              <a:defRPr smtClean="0"/>
            </a:lvl1pPr>
          </a:lstStyle>
          <a:p>
            <a:pPr>
              <a:defRPr/>
            </a:pPr>
            <a:fld id="{4359B4DA-D465-704B-82FA-9C560F293AB1}" type="datetimeFigureOut">
              <a:rPr lang="en-US" altLang="en-US"/>
              <a:pPr>
                <a:defRPr/>
              </a:pPr>
              <a:t>3/24/25</a:t>
            </a:fld>
            <a:endParaRPr lang="en-US" altLang="en-US"/>
          </a:p>
        </p:txBody>
      </p:sp>
      <p:sp>
        <p:nvSpPr>
          <p:cNvPr id="7" name="Footer Placeholder 5">
            <a:extLst>
              <a:ext uri="{FF2B5EF4-FFF2-40B4-BE49-F238E27FC236}">
                <a16:creationId xmlns:a16="http://schemas.microsoft.com/office/drawing/2014/main" id="{438A9399-5A7C-B444-9384-91D5E53297F0}"/>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F82BB77C-575A-A24A-9D15-CFDE7F0A3649}"/>
              </a:ext>
            </a:extLst>
          </p:cNvPr>
          <p:cNvSpPr>
            <a:spLocks noGrp="1"/>
          </p:cNvSpPr>
          <p:nvPr>
            <p:ph type="sldNum" sz="quarter" idx="12"/>
          </p:nvPr>
        </p:nvSpPr>
        <p:spPr/>
        <p:txBody>
          <a:bodyPr/>
          <a:lstStyle>
            <a:lvl1pPr>
              <a:defRPr smtClean="0"/>
            </a:lvl1pPr>
          </a:lstStyle>
          <a:p>
            <a:pPr>
              <a:defRPr/>
            </a:pPr>
            <a:fld id="{016D7D7F-4572-A34C-B33D-1962B232E148}" type="slidenum">
              <a:rPr lang="en-US" altLang="en-US"/>
              <a:pPr>
                <a:defRPr/>
              </a:pPr>
              <a:t>‹#›</a:t>
            </a:fld>
            <a:endParaRPr lang="en-US" altLang="en-US"/>
          </a:p>
        </p:txBody>
      </p:sp>
      <p:cxnSp>
        <p:nvCxnSpPr>
          <p:cNvPr id="10" name="Straight Connector 9"/>
          <p:cNvCxnSpPr/>
          <p:nvPr userDrawn="1"/>
        </p:nvCxnSpPr>
        <p:spPr>
          <a:xfrm>
            <a:off x="467544" y="6237312"/>
            <a:ext cx="8208912" cy="0"/>
          </a:xfrm>
          <a:prstGeom prst="line">
            <a:avLst/>
          </a:prstGeom>
        </p:spPr>
        <p:style>
          <a:lnRef idx="2">
            <a:schemeClr val="accent1"/>
          </a:lnRef>
          <a:fillRef idx="0">
            <a:schemeClr val="accent1"/>
          </a:fillRef>
          <a:effectRef idx="1">
            <a:schemeClr val="accent1"/>
          </a:effectRef>
          <a:fontRef idx="minor">
            <a:schemeClr val="tx1"/>
          </a:fontRef>
        </p:style>
      </p:cxnSp>
      <p:pic>
        <p:nvPicPr>
          <p:cNvPr id="12" name="Picture 11" descr="NFC_logo_horizontal.eps">
            <a:extLst>
              <a:ext uri="{FF2B5EF4-FFF2-40B4-BE49-F238E27FC236}">
                <a16:creationId xmlns:a16="http://schemas.microsoft.com/office/drawing/2014/main" id="{27B61FDD-2CB5-4B07-8479-18C00B5D388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7544" y="6360754"/>
            <a:ext cx="1440160" cy="308606"/>
          </a:xfrm>
          <a:prstGeom prst="rect">
            <a:avLst/>
          </a:prstGeom>
        </p:spPr>
      </p:pic>
      <p:pic>
        <p:nvPicPr>
          <p:cNvPr id="13" name="Picture 12" descr="A drawing of a face&#10;&#10;Description automatically generated">
            <a:extLst>
              <a:ext uri="{FF2B5EF4-FFF2-40B4-BE49-F238E27FC236}">
                <a16:creationId xmlns:a16="http://schemas.microsoft.com/office/drawing/2014/main" id="{8353B9DA-5755-4FDE-A0A4-2BCFA0AADD5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79432" y="6310481"/>
            <a:ext cx="1207368" cy="476279"/>
          </a:xfrm>
          <a:prstGeom prst="rect">
            <a:avLst/>
          </a:prstGeom>
        </p:spPr>
      </p:pic>
      <p:pic>
        <p:nvPicPr>
          <p:cNvPr id="14" name="Picture 13">
            <a:extLst>
              <a:ext uri="{FF2B5EF4-FFF2-40B4-BE49-F238E27FC236}">
                <a16:creationId xmlns:a16="http://schemas.microsoft.com/office/drawing/2014/main" id="{96A86898-00DE-46C4-8CF4-139F41FCF30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021537" y="6299613"/>
            <a:ext cx="694479" cy="543619"/>
          </a:xfrm>
          <a:prstGeom prst="rect">
            <a:avLst/>
          </a:prstGeom>
        </p:spPr>
      </p:pic>
    </p:spTree>
    <p:extLst>
      <p:ext uri="{BB962C8B-B14F-4D97-AF65-F5344CB8AC3E}">
        <p14:creationId xmlns:p14="http://schemas.microsoft.com/office/powerpoint/2010/main" val="3635842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D5D83B-0CDD-524D-980D-3B765D49257F}"/>
              </a:ext>
            </a:extLst>
          </p:cNvPr>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Placeholder 1">
            <a:extLst>
              <a:ext uri="{FF2B5EF4-FFF2-40B4-BE49-F238E27FC236}">
                <a16:creationId xmlns:a16="http://schemas.microsoft.com/office/drawing/2014/main" id="{C6D04CA9-3E91-4648-A823-BC7A6A64731A}"/>
              </a:ext>
            </a:extLst>
          </p:cNvPr>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28" name="Text Placeholder 2">
            <a:extLst>
              <a:ext uri="{FF2B5EF4-FFF2-40B4-BE49-F238E27FC236}">
                <a16:creationId xmlns:a16="http://schemas.microsoft.com/office/drawing/2014/main" id="{658F1595-06B7-4A4A-B832-4AE16ED80801}"/>
              </a:ext>
            </a:extLst>
          </p:cNvPr>
          <p:cNvSpPr>
            <a:spLocks noGrp="1"/>
          </p:cNvSpPr>
          <p:nvPr>
            <p:ph type="body" idx="1"/>
          </p:nvPr>
        </p:nvSpPr>
        <p:spPr bwMode="auto">
          <a:xfrm>
            <a:off x="457200" y="1600200"/>
            <a:ext cx="8229600" cy="44210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Rectangle 6">
            <a:extLst>
              <a:ext uri="{FF2B5EF4-FFF2-40B4-BE49-F238E27FC236}">
                <a16:creationId xmlns:a16="http://schemas.microsoft.com/office/drawing/2014/main" id="{A2641AC5-1647-4F43-B8ED-40A3D6D2D6D0}"/>
              </a:ext>
            </a:extLst>
          </p:cNvPr>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 name="Date Placeholder 3">
            <a:extLst>
              <a:ext uri="{FF2B5EF4-FFF2-40B4-BE49-F238E27FC236}">
                <a16:creationId xmlns:a16="http://schemas.microsoft.com/office/drawing/2014/main" id="{89BB5C50-143C-7647-B1EC-66F41E3D12B7}"/>
              </a:ext>
            </a:extLst>
          </p:cNvPr>
          <p:cNvSpPr>
            <a:spLocks noGrp="1"/>
          </p:cNvSpPr>
          <p:nvPr>
            <p:ph type="dt" sz="half" idx="2"/>
          </p:nvPr>
        </p:nvSpPr>
        <p:spPr>
          <a:xfrm>
            <a:off x="457200" y="19050"/>
            <a:ext cx="2895600" cy="328613"/>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FFFFFF"/>
                </a:solidFill>
              </a:defRPr>
            </a:lvl1pPr>
          </a:lstStyle>
          <a:p>
            <a:pPr>
              <a:defRPr/>
            </a:pPr>
            <a:fld id="{8063069F-3DBC-F849-84D6-D58D7F7287AA}" type="datetimeFigureOut">
              <a:rPr lang="en-US" altLang="en-US"/>
              <a:pPr>
                <a:defRPr/>
              </a:pPr>
              <a:t>3/24/25</a:t>
            </a:fld>
            <a:endParaRPr lang="en-US" altLang="en-US"/>
          </a:p>
        </p:txBody>
      </p:sp>
      <p:sp>
        <p:nvSpPr>
          <p:cNvPr id="5" name="Footer Placeholder 4">
            <a:extLst>
              <a:ext uri="{FF2B5EF4-FFF2-40B4-BE49-F238E27FC236}">
                <a16:creationId xmlns:a16="http://schemas.microsoft.com/office/drawing/2014/main" id="{6D8493F6-A0D9-B24B-AAF7-83D2640A9B6C}"/>
              </a:ext>
            </a:extLst>
          </p:cNvPr>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rgbClr val="FFFFFF"/>
                </a:solidFill>
                <a:latin typeface="+mn-lt"/>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D3309B0D-7420-B248-B636-BF29E8A504F0}"/>
              </a:ext>
            </a:extLst>
          </p:cNvPr>
          <p:cNvSpPr>
            <a:spLocks noGrp="1"/>
          </p:cNvSpPr>
          <p:nvPr>
            <p:ph type="sldNum" sz="quarter" idx="4"/>
          </p:nvPr>
        </p:nvSpPr>
        <p:spPr>
          <a:xfrm>
            <a:off x="7620000" y="19050"/>
            <a:ext cx="1066800" cy="328613"/>
          </a:xfrm>
          <a:prstGeom prst="rect">
            <a:avLst/>
          </a:prstGeom>
        </p:spPr>
        <p:txBody>
          <a:bodyPr vert="horz" wrap="square" lIns="91440" tIns="45720" rIns="91440" bIns="45720" numCol="1" anchor="ctr" anchorCtr="0" compatLnSpc="1">
            <a:prstTxWarp prst="textNoShape">
              <a:avLst/>
            </a:prstTxWarp>
          </a:bodyPr>
          <a:lstStyle>
            <a:lvl1pPr eaLnBrk="1" hangingPunct="1">
              <a:defRPr sz="1400" b="1" smtClean="0">
                <a:solidFill>
                  <a:srgbClr val="FFFFFF"/>
                </a:solidFill>
              </a:defRPr>
            </a:lvl1pPr>
          </a:lstStyle>
          <a:p>
            <a:pPr>
              <a:defRPr/>
            </a:pPr>
            <a:fld id="{0625BF09-BEB7-8247-8A2F-99BD299D02E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78" r:id="rId1"/>
    <p:sldLayoutId id="2147483871" r:id="rId2"/>
    <p:sldLayoutId id="2147483879" r:id="rId3"/>
    <p:sldLayoutId id="2147483872" r:id="rId4"/>
    <p:sldLayoutId id="2147483880" r:id="rId5"/>
    <p:sldLayoutId id="2147483873" r:id="rId6"/>
    <p:sldLayoutId id="2147483874" r:id="rId7"/>
    <p:sldLayoutId id="2147483881" r:id="rId8"/>
  </p:sldLayoutIdLst>
  <p:txStyles>
    <p:titleStyle>
      <a:lvl1pPr algn="l" rtl="0" eaLnBrk="1" fontAlgn="base" hangingPunct="1">
        <a:spcBef>
          <a:spcPct val="0"/>
        </a:spcBef>
        <a:spcAft>
          <a:spcPct val="0"/>
        </a:spcAft>
        <a:defRPr sz="4000" kern="1200" spc="-100">
          <a:solidFill>
            <a:schemeClr val="tx2"/>
          </a:solidFill>
          <a:latin typeface="+mj-lt"/>
          <a:ea typeface="MS PGothic" panose="020B0600070205080204" pitchFamily="34" charset="-128"/>
          <a:cs typeface="MS PGothic" charset="0"/>
        </a:defRPr>
      </a:lvl1pPr>
      <a:lvl2pPr algn="l" rtl="0" eaLnBrk="1" fontAlgn="base" hangingPunct="1">
        <a:spcBef>
          <a:spcPct val="0"/>
        </a:spcBef>
        <a:spcAft>
          <a:spcPct val="0"/>
        </a:spcAft>
        <a:defRPr sz="4000">
          <a:solidFill>
            <a:schemeClr val="tx2"/>
          </a:solidFill>
          <a:latin typeface="Arial" charset="0"/>
          <a:ea typeface="MS PGothic" panose="020B0600070205080204" pitchFamily="34" charset="-128"/>
          <a:cs typeface="MS PGothic" charset="0"/>
        </a:defRPr>
      </a:lvl2pPr>
      <a:lvl3pPr algn="l" rtl="0" eaLnBrk="1" fontAlgn="base" hangingPunct="1">
        <a:spcBef>
          <a:spcPct val="0"/>
        </a:spcBef>
        <a:spcAft>
          <a:spcPct val="0"/>
        </a:spcAft>
        <a:defRPr sz="4000">
          <a:solidFill>
            <a:schemeClr val="tx2"/>
          </a:solidFill>
          <a:latin typeface="Arial" charset="0"/>
          <a:ea typeface="MS PGothic" panose="020B0600070205080204" pitchFamily="34" charset="-128"/>
          <a:cs typeface="MS PGothic" charset="0"/>
        </a:defRPr>
      </a:lvl3pPr>
      <a:lvl4pPr algn="l" rtl="0" eaLnBrk="1" fontAlgn="base" hangingPunct="1">
        <a:spcBef>
          <a:spcPct val="0"/>
        </a:spcBef>
        <a:spcAft>
          <a:spcPct val="0"/>
        </a:spcAft>
        <a:defRPr sz="4000">
          <a:solidFill>
            <a:schemeClr val="tx2"/>
          </a:solidFill>
          <a:latin typeface="Arial" charset="0"/>
          <a:ea typeface="MS PGothic" panose="020B0600070205080204" pitchFamily="34" charset="-128"/>
          <a:cs typeface="MS PGothic" charset="0"/>
        </a:defRPr>
      </a:lvl4pPr>
      <a:lvl5pPr algn="l" rtl="0" eaLnBrk="1" fontAlgn="base" hangingPunct="1">
        <a:spcBef>
          <a:spcPct val="0"/>
        </a:spcBef>
        <a:spcAft>
          <a:spcPct val="0"/>
        </a:spcAft>
        <a:defRPr sz="4000">
          <a:solidFill>
            <a:schemeClr val="tx2"/>
          </a:solidFill>
          <a:latin typeface="Arial" charset="0"/>
          <a:ea typeface="MS PGothic" panose="020B0600070205080204" pitchFamily="34" charset="-128"/>
          <a:cs typeface="MS PGothic" charset="0"/>
        </a:defRPr>
      </a:lvl5pPr>
      <a:lvl6pPr marL="457200" algn="l" rtl="0" eaLnBrk="1" fontAlgn="base" hangingPunct="1">
        <a:spcBef>
          <a:spcPct val="0"/>
        </a:spcBef>
        <a:spcAft>
          <a:spcPct val="0"/>
        </a:spcAft>
        <a:defRPr sz="4000">
          <a:solidFill>
            <a:schemeClr val="tx2"/>
          </a:solidFill>
          <a:latin typeface="Arial" charset="0"/>
        </a:defRPr>
      </a:lvl6pPr>
      <a:lvl7pPr marL="914400" algn="l" rtl="0" eaLnBrk="1" fontAlgn="base" hangingPunct="1">
        <a:spcBef>
          <a:spcPct val="0"/>
        </a:spcBef>
        <a:spcAft>
          <a:spcPct val="0"/>
        </a:spcAft>
        <a:defRPr sz="4000">
          <a:solidFill>
            <a:schemeClr val="tx2"/>
          </a:solidFill>
          <a:latin typeface="Arial" charset="0"/>
        </a:defRPr>
      </a:lvl7pPr>
      <a:lvl8pPr marL="1371600" algn="l" rtl="0" eaLnBrk="1" fontAlgn="base" hangingPunct="1">
        <a:spcBef>
          <a:spcPct val="0"/>
        </a:spcBef>
        <a:spcAft>
          <a:spcPct val="0"/>
        </a:spcAft>
        <a:defRPr sz="4000">
          <a:solidFill>
            <a:schemeClr val="tx2"/>
          </a:solidFill>
          <a:latin typeface="Arial" charset="0"/>
        </a:defRPr>
      </a:lvl8pPr>
      <a:lvl9pPr marL="1828800" algn="l" rtl="0" eaLnBrk="1" fontAlgn="base" hangingPunct="1">
        <a:spcBef>
          <a:spcPct val="0"/>
        </a:spcBef>
        <a:spcAft>
          <a:spcPct val="0"/>
        </a:spcAft>
        <a:defRPr sz="4000">
          <a:solidFill>
            <a:schemeClr val="tx2"/>
          </a:solidFill>
          <a:latin typeface="Arial" charset="0"/>
        </a:defRPr>
      </a:lvl9pPr>
    </p:titleStyle>
    <p:bodyStyle>
      <a:lvl1pPr marL="182563" indent="-182563" algn="l" rtl="0" eaLnBrk="1" fontAlgn="base" hangingPunct="1">
        <a:spcBef>
          <a:spcPct val="20000"/>
        </a:spcBef>
        <a:spcAft>
          <a:spcPct val="0"/>
        </a:spcAft>
        <a:buClr>
          <a:schemeClr val="accent1"/>
        </a:buClr>
        <a:buSzPct val="85000"/>
        <a:buFont typeface="Arial" panose="020B0604020202020204" pitchFamily="34" charset="0"/>
        <a:buChar char="•"/>
        <a:defRPr sz="2400" kern="1200">
          <a:solidFill>
            <a:schemeClr val="tx1"/>
          </a:solidFill>
          <a:latin typeface="+mn-lt"/>
          <a:ea typeface="MS PGothic" panose="020B0600070205080204" pitchFamily="34" charset="-128"/>
          <a:cs typeface="MS PGothic" charset="0"/>
        </a:defRPr>
      </a:lvl1pPr>
      <a:lvl2pPr marL="457200" indent="-182563" algn="l" rtl="0" eaLnBrk="1" fontAlgn="base" hangingPunct="1">
        <a:spcBef>
          <a:spcPct val="20000"/>
        </a:spcBef>
        <a:spcAft>
          <a:spcPct val="0"/>
        </a:spcAft>
        <a:buClr>
          <a:schemeClr val="accent1"/>
        </a:buClr>
        <a:buSzPct val="85000"/>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2pPr>
      <a:lvl3pPr marL="730250" indent="-182563" algn="l" rtl="0" eaLnBrk="1" fontAlgn="base" hangingPunct="1">
        <a:spcBef>
          <a:spcPct val="20000"/>
        </a:spcBef>
        <a:spcAft>
          <a:spcPct val="0"/>
        </a:spcAft>
        <a:buClr>
          <a:schemeClr val="accent1"/>
        </a:buClr>
        <a:buSzPct val="90000"/>
        <a:buFont typeface="Arial" panose="020B0604020202020204" pitchFamily="34" charset="0"/>
        <a:buChar char="•"/>
        <a:defRPr kern="1200">
          <a:solidFill>
            <a:schemeClr val="tx1"/>
          </a:solidFill>
          <a:latin typeface="+mn-lt"/>
          <a:ea typeface="MS PGothic" panose="020B0600070205080204" pitchFamily="34" charset="-128"/>
          <a:cs typeface="MS PGothic" charset="0"/>
        </a:defRPr>
      </a:lvl3pPr>
      <a:lvl4pPr marL="1004888" indent="-182563" algn="l" rtl="0" eaLnBrk="1" fontAlgn="base" hangingPunct="1">
        <a:spcBef>
          <a:spcPct val="20000"/>
        </a:spcBef>
        <a:spcAft>
          <a:spcPct val="0"/>
        </a:spcAft>
        <a:buClr>
          <a:schemeClr val="accent1"/>
        </a:buClr>
        <a:buFont typeface="Arial" panose="020B0604020202020204" pitchFamily="34" charset="0"/>
        <a:buChar char="•"/>
        <a:defRPr sz="1600" kern="1200">
          <a:solidFill>
            <a:schemeClr val="tx1"/>
          </a:solidFill>
          <a:latin typeface="+mn-lt"/>
          <a:ea typeface="MS PGothic" panose="020B0600070205080204" pitchFamily="34" charset="-128"/>
          <a:cs typeface="MS PGothic" charset="0"/>
        </a:defRPr>
      </a:lvl4pPr>
      <a:lvl5pPr marL="1187450" indent="-136525" algn="l" rtl="0" eaLnBrk="1" fontAlgn="base" hangingPunct="1">
        <a:spcBef>
          <a:spcPct val="20000"/>
        </a:spcBef>
        <a:spcAft>
          <a:spcPct val="0"/>
        </a:spcAft>
        <a:buClr>
          <a:schemeClr val="accent1"/>
        </a:buClr>
        <a:buSzPct val="100000"/>
        <a:buFont typeface="Arial" panose="020B0604020202020204" pitchFamily="34" charset="0"/>
        <a:buChar char="•"/>
        <a:defRPr sz="1400" kern="1200">
          <a:solidFill>
            <a:schemeClr val="tx1"/>
          </a:solidFill>
          <a:latin typeface="+mn-lt"/>
          <a:ea typeface="MS PGothic" panose="020B0600070205080204" pitchFamily="34" charset="-128"/>
          <a:cs typeface="MS PGothic" charset="0"/>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srocollaborative.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srocollaborative.org/wp-content/uploads/2020/01/in-our-own-homes.mp4?_=1"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A3C27-D86D-FF4A-B9EB-D9662B2FE520}"/>
              </a:ext>
            </a:extLst>
          </p:cNvPr>
          <p:cNvSpPr>
            <a:spLocks noGrp="1"/>
          </p:cNvSpPr>
          <p:nvPr>
            <p:ph type="ctrTitle"/>
          </p:nvPr>
        </p:nvSpPr>
        <p:spPr/>
        <p:txBody>
          <a:bodyPr/>
          <a:lstStyle/>
          <a:p>
            <a:pPr algn="ctr" fontAlgn="auto">
              <a:spcAft>
                <a:spcPts val="0"/>
              </a:spcAft>
              <a:defRPr/>
            </a:pPr>
            <a:br>
              <a:rPr lang="en-US" dirty="0">
                <a:ea typeface="+mj-ea"/>
                <a:cs typeface="+mj-cs"/>
              </a:rPr>
            </a:br>
            <a:br>
              <a:rPr lang="en-US" dirty="0">
                <a:ea typeface="+mj-ea"/>
                <a:cs typeface="+mj-cs"/>
              </a:rPr>
            </a:br>
            <a:br>
              <a:rPr lang="en-US" dirty="0">
                <a:ea typeface="+mj-ea"/>
                <a:cs typeface="+mj-cs"/>
              </a:rPr>
            </a:br>
            <a:r>
              <a:rPr lang="en-US" sz="4000" dirty="0"/>
              <a:t>promising practices</a:t>
            </a:r>
            <a:endParaRPr lang="en-US" dirty="0">
              <a:ea typeface="+mj-ea"/>
              <a:cs typeface="+mj-cs"/>
            </a:endParaRPr>
          </a:p>
        </p:txBody>
      </p:sp>
      <p:sp>
        <p:nvSpPr>
          <p:cNvPr id="3" name="Subtitle 2">
            <a:extLst>
              <a:ext uri="{FF2B5EF4-FFF2-40B4-BE49-F238E27FC236}">
                <a16:creationId xmlns:a16="http://schemas.microsoft.com/office/drawing/2014/main" id="{FF88D0EF-4435-9942-92D4-A41F08F3C163}"/>
              </a:ext>
            </a:extLst>
          </p:cNvPr>
          <p:cNvSpPr>
            <a:spLocks noGrp="1"/>
          </p:cNvSpPr>
          <p:nvPr>
            <p:ph type="subTitle" idx="1"/>
          </p:nvPr>
        </p:nvSpPr>
        <p:spPr>
          <a:xfrm>
            <a:off x="685800" y="3505200"/>
            <a:ext cx="7630616" cy="2804120"/>
          </a:xfrm>
        </p:spPr>
        <p:txBody>
          <a:bodyPr rtlCol="0">
            <a:normAutofit/>
          </a:bodyPr>
          <a:lstStyle/>
          <a:p>
            <a:pPr algn="ctr" fontAlgn="auto">
              <a:spcAft>
                <a:spcPts val="0"/>
              </a:spcAft>
              <a:defRPr/>
            </a:pPr>
            <a:r>
              <a:rPr lang="en-US" sz="2000" b="1" dirty="0">
                <a:ea typeface="+mn-ea"/>
                <a:cs typeface="+mn-cs"/>
              </a:rPr>
              <a:t>By Nick </a:t>
            </a:r>
            <a:r>
              <a:rPr lang="en-US" sz="2000" b="1" dirty="0" err="1">
                <a:ea typeface="+mn-ea"/>
                <a:cs typeface="+mn-cs"/>
              </a:rPr>
              <a:t>Falvo</a:t>
            </a:r>
            <a:r>
              <a:rPr lang="en-US" sz="2000" b="1" dirty="0">
                <a:ea typeface="+mn-ea"/>
                <a:cs typeface="+mn-cs"/>
              </a:rPr>
              <a:t>, PhD</a:t>
            </a:r>
          </a:p>
          <a:p>
            <a:pPr algn="ctr" fontAlgn="auto">
              <a:spcAft>
                <a:spcPts val="0"/>
              </a:spcAft>
              <a:defRPr/>
            </a:pPr>
            <a:endParaRPr lang="en-US" sz="2000" dirty="0">
              <a:ea typeface="+mn-ea"/>
              <a:cs typeface="+mn-cs"/>
            </a:endParaRPr>
          </a:p>
          <a:p>
            <a:pPr algn="ctr" fontAlgn="auto">
              <a:spcAft>
                <a:spcPts val="0"/>
              </a:spcAft>
              <a:defRPr/>
            </a:pPr>
            <a:r>
              <a:rPr lang="en-US" sz="2000" dirty="0">
                <a:ea typeface="+mn-ea"/>
                <a:cs typeface="+mn-cs"/>
              </a:rPr>
              <a:t>The intersection of housing and homelessness</a:t>
            </a:r>
          </a:p>
          <a:p>
            <a:pPr algn="ctr" fontAlgn="auto">
              <a:spcAft>
                <a:spcPts val="0"/>
              </a:spcAft>
              <a:defRPr/>
            </a:pPr>
            <a:endParaRPr lang="en-US" sz="2000" dirty="0">
              <a:ea typeface="+mn-ea"/>
              <a:cs typeface="+mn-cs"/>
            </a:endParaRPr>
          </a:p>
          <a:p>
            <a:pPr algn="ctr" fontAlgn="auto">
              <a:spcAft>
                <a:spcPts val="0"/>
              </a:spcAft>
              <a:defRPr/>
            </a:pPr>
            <a:r>
              <a:rPr lang="en-US" sz="2000" dirty="0">
                <a:ea typeface="+mn-ea"/>
                <a:cs typeface="+mn-cs"/>
              </a:rPr>
              <a:t>Prepared for CHRA</a:t>
            </a:r>
          </a:p>
          <a:p>
            <a:pPr fontAlgn="auto">
              <a:spcAft>
                <a:spcPts val="0"/>
              </a:spcAft>
              <a:defRPr/>
            </a:pPr>
            <a:endParaRPr lang="en-US" sz="1800" b="1" dirty="0">
              <a:ea typeface="+mn-ea"/>
              <a:cs typeface="+mn-cs"/>
            </a:endParaRPr>
          </a:p>
          <a:p>
            <a:pPr algn="ctr" fontAlgn="auto">
              <a:spcAft>
                <a:spcPts val="0"/>
              </a:spcAft>
              <a:defRPr/>
            </a:pPr>
            <a:r>
              <a:rPr lang="en-US" sz="1800" b="1">
                <a:ea typeface="+mn-ea"/>
                <a:cs typeface="+mn-cs"/>
              </a:rPr>
              <a:t>April 29, </a:t>
            </a:r>
            <a:r>
              <a:rPr lang="en-US" sz="1800" b="1" dirty="0">
                <a:ea typeface="+mn-ea"/>
                <a:cs typeface="+mn-cs"/>
              </a:rPr>
              <a:t>2025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B5F9F-E549-7C6A-0485-9BE1BC9834B5}"/>
              </a:ext>
            </a:extLst>
          </p:cNvPr>
          <p:cNvSpPr>
            <a:spLocks noGrp="1"/>
          </p:cNvSpPr>
          <p:nvPr>
            <p:ph type="title"/>
          </p:nvPr>
        </p:nvSpPr>
        <p:spPr/>
        <p:txBody>
          <a:bodyPr/>
          <a:lstStyle/>
          <a:p>
            <a:r>
              <a:rPr lang="en-US" dirty="0"/>
              <a:t>Habitat Services (cont’d)</a:t>
            </a:r>
          </a:p>
        </p:txBody>
      </p:sp>
      <p:sp>
        <p:nvSpPr>
          <p:cNvPr id="3" name="Content Placeholder 2">
            <a:extLst>
              <a:ext uri="{FF2B5EF4-FFF2-40B4-BE49-F238E27FC236}">
                <a16:creationId xmlns:a16="http://schemas.microsoft.com/office/drawing/2014/main" id="{682C0BE1-62D4-DE71-C7E5-E121F54BBD2A}"/>
              </a:ext>
            </a:extLst>
          </p:cNvPr>
          <p:cNvSpPr>
            <a:spLocks noGrp="1"/>
          </p:cNvSpPr>
          <p:nvPr>
            <p:ph idx="1"/>
          </p:nvPr>
        </p:nvSpPr>
        <p:spPr/>
        <p:txBody>
          <a:bodyPr/>
          <a:lstStyle/>
          <a:p>
            <a:pPr marL="0" indent="0">
              <a:buNone/>
            </a:pPr>
            <a:endParaRPr lang="en-US" dirty="0"/>
          </a:p>
          <a:p>
            <a:pPr marL="0" indent="0">
              <a:buNone/>
            </a:pPr>
            <a:r>
              <a:rPr lang="en-US" u="sng" dirty="0"/>
              <a:t>Funding comes from three sources</a:t>
            </a:r>
            <a:r>
              <a:rPr lang="en-US" dirty="0"/>
              <a:t>:</a:t>
            </a:r>
          </a:p>
          <a:p>
            <a:pPr marL="0" indent="0">
              <a:buNone/>
            </a:pPr>
            <a:endParaRPr lang="en-US" dirty="0"/>
          </a:p>
          <a:p>
            <a:r>
              <a:rPr lang="en-US" dirty="0"/>
              <a:t>The Subsidy Program is funded by the Ministry of Health (80%) and the City of Toronto (20%)</a:t>
            </a:r>
          </a:p>
          <a:p>
            <a:endParaRPr lang="en-US" dirty="0"/>
          </a:p>
          <a:p>
            <a:r>
              <a:rPr lang="en-US" dirty="0"/>
              <a:t>The Habitat Services office and staffing is funded by Ontario Health (100%)</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857452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7C5B0-7C46-B508-6995-3A7DEE39C287}"/>
              </a:ext>
            </a:extLst>
          </p:cNvPr>
          <p:cNvSpPr>
            <a:spLocks noGrp="1"/>
          </p:cNvSpPr>
          <p:nvPr>
            <p:ph type="title"/>
          </p:nvPr>
        </p:nvSpPr>
        <p:spPr/>
        <p:txBody>
          <a:bodyPr/>
          <a:lstStyle/>
          <a:p>
            <a:r>
              <a:rPr lang="en-US" dirty="0"/>
              <a:t>What’s </a:t>
            </a:r>
            <a:r>
              <a:rPr lang="en-US"/>
              <a:t>on your mind?</a:t>
            </a:r>
            <a:endParaRPr lang="en-US" dirty="0"/>
          </a:p>
        </p:txBody>
      </p:sp>
      <p:sp>
        <p:nvSpPr>
          <p:cNvPr id="3" name="Content Placeholder 2">
            <a:extLst>
              <a:ext uri="{FF2B5EF4-FFF2-40B4-BE49-F238E27FC236}">
                <a16:creationId xmlns:a16="http://schemas.microsoft.com/office/drawing/2014/main" id="{9D4CE531-BB9F-0796-C1E4-4C4142FF701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1378731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04982-22B3-3323-427E-012D17241191}"/>
              </a:ext>
            </a:extLst>
          </p:cNvPr>
          <p:cNvSpPr>
            <a:spLocks noGrp="1"/>
          </p:cNvSpPr>
          <p:nvPr>
            <p:ph type="title"/>
          </p:nvPr>
        </p:nvSpPr>
        <p:spPr/>
        <p:txBody>
          <a:bodyPr>
            <a:normAutofit/>
          </a:bodyPr>
          <a:lstStyle/>
          <a:p>
            <a:r>
              <a:rPr lang="en-US" dirty="0"/>
              <a:t>The DTES SRO Collaborative</a:t>
            </a:r>
          </a:p>
        </p:txBody>
      </p:sp>
      <p:sp>
        <p:nvSpPr>
          <p:cNvPr id="3" name="Content Placeholder 2">
            <a:extLst>
              <a:ext uri="{FF2B5EF4-FFF2-40B4-BE49-F238E27FC236}">
                <a16:creationId xmlns:a16="http://schemas.microsoft.com/office/drawing/2014/main" id="{794AAF42-F193-55C4-3F20-2F2770CF74E4}"/>
              </a:ext>
            </a:extLst>
          </p:cNvPr>
          <p:cNvSpPr>
            <a:spLocks noGrp="1"/>
          </p:cNvSpPr>
          <p:nvPr>
            <p:ph idx="1"/>
          </p:nvPr>
        </p:nvSpPr>
        <p:spPr/>
        <p:txBody>
          <a:bodyPr/>
          <a:lstStyle/>
          <a:p>
            <a:endParaRPr lang="en-US" dirty="0"/>
          </a:p>
          <a:p>
            <a:r>
              <a:rPr lang="en-US" dirty="0"/>
              <a:t>The Downtown Eastside SRO Collaborative</a:t>
            </a:r>
          </a:p>
          <a:p>
            <a:endParaRPr lang="en-US" dirty="0"/>
          </a:p>
          <a:p>
            <a:r>
              <a:rPr lang="en-US" dirty="0"/>
              <a:t>This is a Vancouver initiative</a:t>
            </a:r>
          </a:p>
          <a:p>
            <a:endParaRPr lang="en-US" dirty="0"/>
          </a:p>
          <a:p>
            <a:r>
              <a:rPr lang="en-US" dirty="0"/>
              <a:t>Focus is supporting vulnerable tenants in for-profit SRO hotels.</a:t>
            </a:r>
          </a:p>
          <a:p>
            <a:endParaRPr lang="en-US" dirty="0"/>
          </a:p>
          <a:p>
            <a:r>
              <a:rPr lang="en-US" dirty="0"/>
              <a:t>Approx. 3,000 units of housing have been identified.</a:t>
            </a:r>
          </a:p>
        </p:txBody>
      </p:sp>
    </p:spTree>
    <p:extLst>
      <p:ext uri="{BB962C8B-B14F-4D97-AF65-F5344CB8AC3E}">
        <p14:creationId xmlns:p14="http://schemas.microsoft.com/office/powerpoint/2010/main" val="1667567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C80E78-09F1-83E3-0FFD-B8B2F01983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9CD53D-8FF3-7D72-F242-215DCDFBC4F5}"/>
              </a:ext>
            </a:extLst>
          </p:cNvPr>
          <p:cNvSpPr>
            <a:spLocks noGrp="1"/>
          </p:cNvSpPr>
          <p:nvPr>
            <p:ph type="title"/>
          </p:nvPr>
        </p:nvSpPr>
        <p:spPr/>
        <p:txBody>
          <a:bodyPr>
            <a:normAutofit fontScale="90000"/>
          </a:bodyPr>
          <a:lstStyle/>
          <a:p>
            <a:r>
              <a:rPr lang="en-US" dirty="0"/>
              <a:t>The DTES SRO Collaborative (cont’d)</a:t>
            </a:r>
          </a:p>
        </p:txBody>
      </p:sp>
      <p:sp>
        <p:nvSpPr>
          <p:cNvPr id="3" name="Content Placeholder 2">
            <a:extLst>
              <a:ext uri="{FF2B5EF4-FFF2-40B4-BE49-F238E27FC236}">
                <a16:creationId xmlns:a16="http://schemas.microsoft.com/office/drawing/2014/main" id="{13CF5576-CE49-CC8B-B828-868BAA7C5C7A}"/>
              </a:ext>
            </a:extLst>
          </p:cNvPr>
          <p:cNvSpPr>
            <a:spLocks noGrp="1"/>
          </p:cNvSpPr>
          <p:nvPr>
            <p:ph idx="1"/>
          </p:nvPr>
        </p:nvSpPr>
        <p:spPr/>
        <p:txBody>
          <a:bodyPr/>
          <a:lstStyle/>
          <a:p>
            <a:endParaRPr lang="en-US" dirty="0"/>
          </a:p>
          <a:p>
            <a:r>
              <a:rPr lang="en-US" dirty="0"/>
              <a:t>Stock is aging.</a:t>
            </a:r>
          </a:p>
          <a:p>
            <a:endParaRPr lang="en-US" dirty="0"/>
          </a:p>
          <a:p>
            <a:r>
              <a:rPr lang="en-US" dirty="0"/>
              <a:t>Many of these tenants are at risk of being ‘renovicted.’</a:t>
            </a:r>
          </a:p>
          <a:p>
            <a:endParaRPr lang="en-US" dirty="0"/>
          </a:p>
          <a:p>
            <a:r>
              <a:rPr lang="en-US" dirty="0"/>
              <a:t>Most of the tenants receive income assistance.</a:t>
            </a:r>
          </a:p>
          <a:p>
            <a:endParaRPr lang="en-US" dirty="0"/>
          </a:p>
          <a:p>
            <a:r>
              <a:rPr lang="en-US" dirty="0"/>
              <a:t>If tenants can be supported in place, it takes pressure off community housing.</a:t>
            </a:r>
          </a:p>
        </p:txBody>
      </p:sp>
    </p:spTree>
    <p:extLst>
      <p:ext uri="{BB962C8B-B14F-4D97-AF65-F5344CB8AC3E}">
        <p14:creationId xmlns:p14="http://schemas.microsoft.com/office/powerpoint/2010/main" val="2444713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465EC7-2931-1A22-894A-9BE4F412FB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43FC81-2A49-656E-08F6-04FCFCFCC9BA}"/>
              </a:ext>
            </a:extLst>
          </p:cNvPr>
          <p:cNvSpPr>
            <a:spLocks noGrp="1"/>
          </p:cNvSpPr>
          <p:nvPr>
            <p:ph type="title"/>
          </p:nvPr>
        </p:nvSpPr>
        <p:spPr/>
        <p:txBody>
          <a:bodyPr>
            <a:normAutofit fontScale="90000"/>
          </a:bodyPr>
          <a:lstStyle/>
          <a:p>
            <a:r>
              <a:rPr lang="en-US" dirty="0"/>
              <a:t>The DTES SRO Collaborative (cont’d)</a:t>
            </a:r>
          </a:p>
        </p:txBody>
      </p:sp>
      <p:sp>
        <p:nvSpPr>
          <p:cNvPr id="3" name="Content Placeholder 2">
            <a:extLst>
              <a:ext uri="{FF2B5EF4-FFF2-40B4-BE49-F238E27FC236}">
                <a16:creationId xmlns:a16="http://schemas.microsoft.com/office/drawing/2014/main" id="{6A43101B-AC7F-3C05-5503-1550CE79BDB7}"/>
              </a:ext>
            </a:extLst>
          </p:cNvPr>
          <p:cNvSpPr>
            <a:spLocks noGrp="1"/>
          </p:cNvSpPr>
          <p:nvPr>
            <p:ph idx="1"/>
          </p:nvPr>
        </p:nvSpPr>
        <p:spPr/>
        <p:txBody>
          <a:bodyPr/>
          <a:lstStyle/>
          <a:p>
            <a:endParaRPr lang="en-US" dirty="0"/>
          </a:p>
          <a:p>
            <a:r>
              <a:rPr lang="en-US" dirty="0"/>
              <a:t>“Since 2016-2017, we’ve said ‘these are our buildings.’ We’re going to provide them some support. We won’t ask landlords’ permission. We don’t need a relationship with them. Landlords often don’t want us in their buildings.”</a:t>
            </a:r>
          </a:p>
          <a:p>
            <a:endParaRPr lang="en-US" dirty="0"/>
          </a:p>
          <a:p>
            <a:r>
              <a:rPr lang="en-US" dirty="0"/>
              <a:t>Increasingly, landlords are aware of the Collaborative’s work and many are now OK with involvement of Collaborative.</a:t>
            </a:r>
          </a:p>
        </p:txBody>
      </p:sp>
    </p:spTree>
    <p:extLst>
      <p:ext uri="{BB962C8B-B14F-4D97-AF65-F5344CB8AC3E}">
        <p14:creationId xmlns:p14="http://schemas.microsoft.com/office/powerpoint/2010/main" val="1506621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E5D64D-739F-1566-5A8A-AA5CB7D1D0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191DB14-7BAB-75E6-A0A3-BFDDCBF3F336}"/>
              </a:ext>
            </a:extLst>
          </p:cNvPr>
          <p:cNvSpPr>
            <a:spLocks noGrp="1"/>
          </p:cNvSpPr>
          <p:nvPr>
            <p:ph type="title"/>
          </p:nvPr>
        </p:nvSpPr>
        <p:spPr/>
        <p:txBody>
          <a:bodyPr>
            <a:normAutofit fontScale="90000"/>
          </a:bodyPr>
          <a:lstStyle/>
          <a:p>
            <a:r>
              <a:rPr lang="en-US" dirty="0"/>
              <a:t>The DTES SRO Collaborative (cont’d)</a:t>
            </a:r>
          </a:p>
        </p:txBody>
      </p:sp>
      <p:sp>
        <p:nvSpPr>
          <p:cNvPr id="3" name="Content Placeholder 2">
            <a:extLst>
              <a:ext uri="{FF2B5EF4-FFF2-40B4-BE49-F238E27FC236}">
                <a16:creationId xmlns:a16="http://schemas.microsoft.com/office/drawing/2014/main" id="{67F39835-8134-1502-FB29-0C69024AA06F}"/>
              </a:ext>
            </a:extLst>
          </p:cNvPr>
          <p:cNvSpPr>
            <a:spLocks noGrp="1"/>
          </p:cNvSpPr>
          <p:nvPr>
            <p:ph idx="1"/>
          </p:nvPr>
        </p:nvSpPr>
        <p:spPr/>
        <p:txBody>
          <a:bodyPr/>
          <a:lstStyle/>
          <a:p>
            <a:endParaRPr lang="en-US" dirty="0"/>
          </a:p>
          <a:p>
            <a:r>
              <a:rPr lang="en-US" dirty="0"/>
              <a:t>This approach was inspired by the work of Jane </a:t>
            </a:r>
            <a:r>
              <a:rPr lang="en-US" dirty="0" err="1"/>
              <a:t>McAlevey</a:t>
            </a:r>
            <a:r>
              <a:rPr lang="en-US" dirty="0"/>
              <a:t>.</a:t>
            </a:r>
          </a:p>
          <a:p>
            <a:endParaRPr lang="en-US" dirty="0"/>
          </a:p>
          <a:p>
            <a:r>
              <a:rPr lang="en-US" dirty="0"/>
              <a:t>“We look for the well-connected tenants and try to leverage their leadership skills.”</a:t>
            </a:r>
          </a:p>
          <a:p>
            <a:endParaRPr lang="en-US" dirty="0"/>
          </a:p>
          <a:p>
            <a:r>
              <a:rPr lang="en-US" dirty="0"/>
              <a:t>Roles are created. Structures are created that the tenants themselves can maintain. </a:t>
            </a:r>
          </a:p>
        </p:txBody>
      </p:sp>
    </p:spTree>
    <p:extLst>
      <p:ext uri="{BB962C8B-B14F-4D97-AF65-F5344CB8AC3E}">
        <p14:creationId xmlns:p14="http://schemas.microsoft.com/office/powerpoint/2010/main" val="2436846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03E0D-70F3-7DB9-F857-CBC5961F60D9}"/>
              </a:ext>
            </a:extLst>
          </p:cNvPr>
          <p:cNvSpPr>
            <a:spLocks noGrp="1"/>
          </p:cNvSpPr>
          <p:nvPr>
            <p:ph type="title"/>
          </p:nvPr>
        </p:nvSpPr>
        <p:spPr/>
        <p:txBody>
          <a:bodyPr>
            <a:normAutofit fontScale="90000"/>
          </a:bodyPr>
          <a:lstStyle/>
          <a:p>
            <a:r>
              <a:rPr lang="en-US" dirty="0"/>
              <a:t>The DTES SRO Collaborative (cont’d)</a:t>
            </a:r>
          </a:p>
        </p:txBody>
      </p:sp>
      <p:sp>
        <p:nvSpPr>
          <p:cNvPr id="3" name="Content Placeholder 2">
            <a:extLst>
              <a:ext uri="{FF2B5EF4-FFF2-40B4-BE49-F238E27FC236}">
                <a16:creationId xmlns:a16="http://schemas.microsoft.com/office/drawing/2014/main" id="{978268E6-BC41-B31C-707C-05BDBDFC42BD}"/>
              </a:ext>
            </a:extLst>
          </p:cNvPr>
          <p:cNvSpPr>
            <a:spLocks noGrp="1"/>
          </p:cNvSpPr>
          <p:nvPr>
            <p:ph idx="1"/>
          </p:nvPr>
        </p:nvSpPr>
        <p:spPr/>
        <p:txBody>
          <a:bodyPr/>
          <a:lstStyle/>
          <a:p>
            <a:r>
              <a:rPr lang="en-US" dirty="0"/>
              <a:t>14 Tenant Organizing Teams (TOT) support residents. </a:t>
            </a:r>
          </a:p>
          <a:p>
            <a:endParaRPr lang="en-US" dirty="0"/>
          </a:p>
          <a:p>
            <a:r>
              <a:rPr lang="en-US" dirty="0"/>
              <a:t>There’s one TOT for each of 14 SROs (i.e., one TOT per building).</a:t>
            </a:r>
          </a:p>
          <a:p>
            <a:endParaRPr lang="en-US" dirty="0"/>
          </a:p>
          <a:p>
            <a:r>
              <a:rPr lang="en-US" dirty="0"/>
              <a:t>Each TOT has 5 lead tenants. </a:t>
            </a:r>
          </a:p>
          <a:p>
            <a:endParaRPr lang="en-US" dirty="0"/>
          </a:p>
          <a:p>
            <a:r>
              <a:rPr lang="en-US" dirty="0"/>
              <a:t>Each lead tenant has one area of focus (e.g., overdose response, building operations, fire safety, extreme heat, outreach).</a:t>
            </a:r>
          </a:p>
          <a:p>
            <a:endParaRPr lang="en-US" dirty="0"/>
          </a:p>
        </p:txBody>
      </p:sp>
    </p:spTree>
    <p:extLst>
      <p:ext uri="{BB962C8B-B14F-4D97-AF65-F5344CB8AC3E}">
        <p14:creationId xmlns:p14="http://schemas.microsoft.com/office/powerpoint/2010/main" val="773341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270FA-A4AB-177A-5C71-FBCFA213D798}"/>
              </a:ext>
            </a:extLst>
          </p:cNvPr>
          <p:cNvSpPr>
            <a:spLocks noGrp="1"/>
          </p:cNvSpPr>
          <p:nvPr>
            <p:ph type="title"/>
          </p:nvPr>
        </p:nvSpPr>
        <p:spPr/>
        <p:txBody>
          <a:bodyPr>
            <a:normAutofit fontScale="90000"/>
          </a:bodyPr>
          <a:lstStyle/>
          <a:p>
            <a:r>
              <a:rPr lang="en-US" dirty="0"/>
              <a:t>The DTES SRO Collaborative (cont’d)</a:t>
            </a:r>
          </a:p>
        </p:txBody>
      </p:sp>
      <p:sp>
        <p:nvSpPr>
          <p:cNvPr id="3" name="Content Placeholder 2">
            <a:extLst>
              <a:ext uri="{FF2B5EF4-FFF2-40B4-BE49-F238E27FC236}">
                <a16:creationId xmlns:a16="http://schemas.microsoft.com/office/drawing/2014/main" id="{6F9FD5E2-DC80-E78D-E497-4BDA918FC7A5}"/>
              </a:ext>
            </a:extLst>
          </p:cNvPr>
          <p:cNvSpPr>
            <a:spLocks noGrp="1"/>
          </p:cNvSpPr>
          <p:nvPr>
            <p:ph idx="1"/>
          </p:nvPr>
        </p:nvSpPr>
        <p:spPr/>
        <p:txBody>
          <a:bodyPr/>
          <a:lstStyle/>
          <a:p>
            <a:endParaRPr lang="en-US" dirty="0"/>
          </a:p>
          <a:p>
            <a:r>
              <a:rPr lang="en-US" dirty="0"/>
              <a:t>Each TOT has one tenant focus on extreme heat prevention. </a:t>
            </a:r>
          </a:p>
          <a:p>
            <a:endParaRPr lang="en-US" dirty="0"/>
          </a:p>
          <a:p>
            <a:r>
              <a:rPr lang="en-US" dirty="0"/>
              <a:t>The Collaborative gets a grant each year from the City of Vancouver. Cases of water get delivered in the summer, in part because buildings don’t have good water. The delivery also allows for a check in with vulnerable tenants.</a:t>
            </a:r>
          </a:p>
          <a:p>
            <a:endParaRPr lang="en-US" dirty="0"/>
          </a:p>
        </p:txBody>
      </p:sp>
    </p:spTree>
    <p:extLst>
      <p:ext uri="{BB962C8B-B14F-4D97-AF65-F5344CB8AC3E}">
        <p14:creationId xmlns:p14="http://schemas.microsoft.com/office/powerpoint/2010/main" val="35718410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89503-BC45-7905-2ABC-5D5781E4FDFD}"/>
              </a:ext>
            </a:extLst>
          </p:cNvPr>
          <p:cNvSpPr>
            <a:spLocks noGrp="1"/>
          </p:cNvSpPr>
          <p:nvPr>
            <p:ph type="title"/>
          </p:nvPr>
        </p:nvSpPr>
        <p:spPr/>
        <p:txBody>
          <a:bodyPr>
            <a:normAutofit fontScale="90000"/>
          </a:bodyPr>
          <a:lstStyle/>
          <a:p>
            <a:r>
              <a:rPr lang="en-US" dirty="0"/>
              <a:t>The DTES SRO Collaborative (cont’d)</a:t>
            </a:r>
          </a:p>
        </p:txBody>
      </p:sp>
      <p:sp>
        <p:nvSpPr>
          <p:cNvPr id="3" name="Content Placeholder 2">
            <a:extLst>
              <a:ext uri="{FF2B5EF4-FFF2-40B4-BE49-F238E27FC236}">
                <a16:creationId xmlns:a16="http://schemas.microsoft.com/office/drawing/2014/main" id="{5F23BA2C-2527-C9AB-54FC-6CED46D600A4}"/>
              </a:ext>
            </a:extLst>
          </p:cNvPr>
          <p:cNvSpPr>
            <a:spLocks noGrp="1"/>
          </p:cNvSpPr>
          <p:nvPr>
            <p:ph idx="1"/>
          </p:nvPr>
        </p:nvSpPr>
        <p:spPr/>
        <p:txBody>
          <a:bodyPr/>
          <a:lstStyle/>
          <a:p>
            <a:endParaRPr lang="en-US" dirty="0"/>
          </a:p>
          <a:p>
            <a:r>
              <a:rPr lang="en-US" dirty="0"/>
              <a:t>Another tenant on the TOT works on eviction prevention by helping tenants who need help to clean their rooms, do small repairs and help older tenants get groceries and medical care.</a:t>
            </a:r>
          </a:p>
          <a:p>
            <a:endParaRPr lang="en-US" dirty="0"/>
          </a:p>
          <a:p>
            <a:r>
              <a:rPr lang="en-US" dirty="0"/>
              <a:t>Another tenant on the TOT focuses on fire safety.</a:t>
            </a:r>
          </a:p>
          <a:p>
            <a:endParaRPr lang="en-US" dirty="0"/>
          </a:p>
          <a:p>
            <a:r>
              <a:rPr lang="en-US" dirty="0"/>
              <a:t>Another tenant on the TOT works on harm reduction. That tenant picks up supplies on specific days.</a:t>
            </a:r>
          </a:p>
        </p:txBody>
      </p:sp>
    </p:spTree>
    <p:extLst>
      <p:ext uri="{BB962C8B-B14F-4D97-AF65-F5344CB8AC3E}">
        <p14:creationId xmlns:p14="http://schemas.microsoft.com/office/powerpoint/2010/main" val="9363271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92CA5-4B92-76AB-3EEF-939FC202D596}"/>
              </a:ext>
            </a:extLst>
          </p:cNvPr>
          <p:cNvSpPr>
            <a:spLocks noGrp="1"/>
          </p:cNvSpPr>
          <p:nvPr>
            <p:ph type="title"/>
          </p:nvPr>
        </p:nvSpPr>
        <p:spPr/>
        <p:txBody>
          <a:bodyPr>
            <a:normAutofit fontScale="90000"/>
          </a:bodyPr>
          <a:lstStyle/>
          <a:p>
            <a:r>
              <a:rPr lang="en-US" dirty="0"/>
              <a:t>The DTES SRO Collaborative (cont’d)</a:t>
            </a:r>
          </a:p>
        </p:txBody>
      </p:sp>
      <p:sp>
        <p:nvSpPr>
          <p:cNvPr id="3" name="Content Placeholder 2">
            <a:extLst>
              <a:ext uri="{FF2B5EF4-FFF2-40B4-BE49-F238E27FC236}">
                <a16:creationId xmlns:a16="http://schemas.microsoft.com/office/drawing/2014/main" id="{3EF46995-5C33-A2B3-69EA-A09E1C373673}"/>
              </a:ext>
            </a:extLst>
          </p:cNvPr>
          <p:cNvSpPr>
            <a:spLocks noGrp="1"/>
          </p:cNvSpPr>
          <p:nvPr>
            <p:ph idx="1"/>
          </p:nvPr>
        </p:nvSpPr>
        <p:spPr/>
        <p:txBody>
          <a:bodyPr/>
          <a:lstStyle/>
          <a:p>
            <a:endParaRPr lang="en-US" dirty="0"/>
          </a:p>
          <a:p>
            <a:r>
              <a:rPr lang="en-US" dirty="0"/>
              <a:t>There are 15 program staff + about 120 peer staff (i.e., tenants). There are 10 other staff working in other ways (e.g., admin, research/eval, etc.).</a:t>
            </a:r>
          </a:p>
          <a:p>
            <a:pPr marL="0" indent="0">
              <a:buNone/>
            </a:pPr>
            <a:endParaRPr lang="en-US" dirty="0"/>
          </a:p>
          <a:p>
            <a:r>
              <a:rPr lang="en-US" dirty="0"/>
              <a:t>Peer/tenant staff are paid $25/hr. It’s usually 4 hours per week, including one hour of one-on-one coaching in the Collaborative’s admin office. These are honoraria. </a:t>
            </a:r>
          </a:p>
        </p:txBody>
      </p:sp>
    </p:spTree>
    <p:extLst>
      <p:ext uri="{BB962C8B-B14F-4D97-AF65-F5344CB8AC3E}">
        <p14:creationId xmlns:p14="http://schemas.microsoft.com/office/powerpoint/2010/main" val="2125315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97D83-EB75-4398-9254-72218A4E11E3}"/>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7F9A9D5D-DA48-176E-339E-26F766E12904}"/>
              </a:ext>
            </a:extLst>
          </p:cNvPr>
          <p:cNvSpPr>
            <a:spLocks noGrp="1"/>
          </p:cNvSpPr>
          <p:nvPr>
            <p:ph idx="1"/>
          </p:nvPr>
        </p:nvSpPr>
        <p:spPr/>
        <p:txBody>
          <a:bodyPr/>
          <a:lstStyle/>
          <a:p>
            <a:endParaRPr lang="en-US" dirty="0"/>
          </a:p>
          <a:p>
            <a:r>
              <a:rPr lang="en-US" dirty="0"/>
              <a:t>Habitat Services</a:t>
            </a:r>
          </a:p>
          <a:p>
            <a:endParaRPr lang="en-US" dirty="0"/>
          </a:p>
          <a:p>
            <a:r>
              <a:rPr lang="en-US" dirty="0"/>
              <a:t>DTES SRO Collaborative</a:t>
            </a:r>
          </a:p>
          <a:p>
            <a:endParaRPr lang="en-US" dirty="0"/>
          </a:p>
          <a:p>
            <a:r>
              <a:rPr lang="en-US" dirty="0"/>
              <a:t>Housing Focused Client Supports</a:t>
            </a:r>
          </a:p>
          <a:p>
            <a:endParaRPr lang="en-US" dirty="0"/>
          </a:p>
          <a:p>
            <a:r>
              <a:rPr lang="en-US" dirty="0"/>
              <a:t>Resource </a:t>
            </a:r>
            <a:r>
              <a:rPr lang="en-US" dirty="0" err="1"/>
              <a:t>Centres</a:t>
            </a:r>
            <a:r>
              <a:rPr lang="en-US" dirty="0"/>
              <a:t>  </a:t>
            </a:r>
          </a:p>
          <a:p>
            <a:endParaRPr lang="en-US" dirty="0"/>
          </a:p>
          <a:p>
            <a:endParaRPr lang="en-US" dirty="0"/>
          </a:p>
        </p:txBody>
      </p:sp>
    </p:spTree>
    <p:extLst>
      <p:ext uri="{BB962C8B-B14F-4D97-AF65-F5344CB8AC3E}">
        <p14:creationId xmlns:p14="http://schemas.microsoft.com/office/powerpoint/2010/main" val="29998619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4E533-7ECD-E8C8-33A7-D4103CC770F4}"/>
              </a:ext>
            </a:extLst>
          </p:cNvPr>
          <p:cNvSpPr>
            <a:spLocks noGrp="1"/>
          </p:cNvSpPr>
          <p:nvPr>
            <p:ph type="title"/>
          </p:nvPr>
        </p:nvSpPr>
        <p:spPr/>
        <p:txBody>
          <a:bodyPr>
            <a:normAutofit fontScale="90000"/>
          </a:bodyPr>
          <a:lstStyle/>
          <a:p>
            <a:r>
              <a:rPr lang="en-US" dirty="0"/>
              <a:t>The DTES SRO Collaborative (cont’d)</a:t>
            </a:r>
          </a:p>
        </p:txBody>
      </p:sp>
      <p:sp>
        <p:nvSpPr>
          <p:cNvPr id="3" name="Content Placeholder 2">
            <a:extLst>
              <a:ext uri="{FF2B5EF4-FFF2-40B4-BE49-F238E27FC236}">
                <a16:creationId xmlns:a16="http://schemas.microsoft.com/office/drawing/2014/main" id="{8319B071-92B4-5BEB-D385-4C54DB822E9B}"/>
              </a:ext>
            </a:extLst>
          </p:cNvPr>
          <p:cNvSpPr>
            <a:spLocks noGrp="1"/>
          </p:cNvSpPr>
          <p:nvPr>
            <p:ph idx="1"/>
          </p:nvPr>
        </p:nvSpPr>
        <p:spPr/>
        <p:txBody>
          <a:bodyPr/>
          <a:lstStyle/>
          <a:p>
            <a:endParaRPr lang="en-US" dirty="0"/>
          </a:p>
          <a:p>
            <a:r>
              <a:rPr lang="en-US" dirty="0"/>
              <a:t>There are Chinese-speaking tenants who do outreach with Chinese tenants.</a:t>
            </a:r>
          </a:p>
          <a:p>
            <a:endParaRPr lang="en-US" dirty="0"/>
          </a:p>
          <a:p>
            <a:r>
              <a:rPr lang="en-US" dirty="0"/>
              <a:t>Full-time staff are not in the building. It’s peer staff who are in the building. </a:t>
            </a:r>
          </a:p>
          <a:p>
            <a:endParaRPr lang="en-US" dirty="0"/>
          </a:p>
        </p:txBody>
      </p:sp>
    </p:spTree>
    <p:extLst>
      <p:ext uri="{BB962C8B-B14F-4D97-AF65-F5344CB8AC3E}">
        <p14:creationId xmlns:p14="http://schemas.microsoft.com/office/powerpoint/2010/main" val="36586215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C57EC8-87FF-0DEA-E041-2370F928800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2AE81F-AA81-DAA7-B9F4-2AE236B6BD93}"/>
              </a:ext>
            </a:extLst>
          </p:cNvPr>
          <p:cNvSpPr>
            <a:spLocks noGrp="1"/>
          </p:cNvSpPr>
          <p:nvPr>
            <p:ph type="title"/>
          </p:nvPr>
        </p:nvSpPr>
        <p:spPr/>
        <p:txBody>
          <a:bodyPr>
            <a:normAutofit fontScale="90000"/>
          </a:bodyPr>
          <a:lstStyle/>
          <a:p>
            <a:r>
              <a:rPr lang="en-US" dirty="0"/>
              <a:t>The DTES SRO Collaborative (cont’d)</a:t>
            </a:r>
          </a:p>
        </p:txBody>
      </p:sp>
      <p:sp>
        <p:nvSpPr>
          <p:cNvPr id="3" name="Content Placeholder 2">
            <a:extLst>
              <a:ext uri="{FF2B5EF4-FFF2-40B4-BE49-F238E27FC236}">
                <a16:creationId xmlns:a16="http://schemas.microsoft.com/office/drawing/2014/main" id="{43EFCBE9-03AC-32F5-BFD5-0E26A26A2309}"/>
              </a:ext>
            </a:extLst>
          </p:cNvPr>
          <p:cNvSpPr>
            <a:spLocks noGrp="1"/>
          </p:cNvSpPr>
          <p:nvPr>
            <p:ph idx="1"/>
          </p:nvPr>
        </p:nvSpPr>
        <p:spPr/>
        <p:txBody>
          <a:bodyPr/>
          <a:lstStyle/>
          <a:p>
            <a:endParaRPr lang="en-US" dirty="0"/>
          </a:p>
          <a:p>
            <a:r>
              <a:rPr lang="en-US" dirty="0"/>
              <a:t>They’ll put up a bulletin board in a building, just for tenants.</a:t>
            </a:r>
          </a:p>
          <a:p>
            <a:endParaRPr lang="en-US" dirty="0"/>
          </a:p>
          <a:p>
            <a:r>
              <a:rPr lang="en-US" dirty="0"/>
              <a:t>In some cases, a room is rented from the landlord and then turned into a community room.</a:t>
            </a:r>
          </a:p>
        </p:txBody>
      </p:sp>
    </p:spTree>
    <p:extLst>
      <p:ext uri="{BB962C8B-B14F-4D97-AF65-F5344CB8AC3E}">
        <p14:creationId xmlns:p14="http://schemas.microsoft.com/office/powerpoint/2010/main" val="27790155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9ECAD-642E-1EB6-0E29-1D8D972D42A5}"/>
              </a:ext>
            </a:extLst>
          </p:cNvPr>
          <p:cNvSpPr>
            <a:spLocks noGrp="1"/>
          </p:cNvSpPr>
          <p:nvPr>
            <p:ph type="title"/>
          </p:nvPr>
        </p:nvSpPr>
        <p:spPr/>
        <p:txBody>
          <a:bodyPr>
            <a:normAutofit fontScale="90000"/>
          </a:bodyPr>
          <a:lstStyle/>
          <a:p>
            <a:r>
              <a:rPr lang="en-US" dirty="0"/>
              <a:t>The DTES SRO Collaborative (cont’d)</a:t>
            </a:r>
          </a:p>
        </p:txBody>
      </p:sp>
      <p:sp>
        <p:nvSpPr>
          <p:cNvPr id="3" name="Content Placeholder 2">
            <a:extLst>
              <a:ext uri="{FF2B5EF4-FFF2-40B4-BE49-F238E27FC236}">
                <a16:creationId xmlns:a16="http://schemas.microsoft.com/office/drawing/2014/main" id="{8D52D32C-6904-DCAA-FE27-CFEBE3C2BA31}"/>
              </a:ext>
            </a:extLst>
          </p:cNvPr>
          <p:cNvSpPr>
            <a:spLocks noGrp="1"/>
          </p:cNvSpPr>
          <p:nvPr>
            <p:ph idx="1"/>
          </p:nvPr>
        </p:nvSpPr>
        <p:spPr/>
        <p:txBody>
          <a:bodyPr/>
          <a:lstStyle/>
          <a:p>
            <a:pPr marL="0" indent="0">
              <a:buNone/>
            </a:pPr>
            <a:r>
              <a:rPr lang="en-US" sz="2200" u="sng" dirty="0"/>
              <a:t>Funders</a:t>
            </a:r>
            <a:r>
              <a:rPr lang="en-US" sz="2200" dirty="0"/>
              <a:t>:</a:t>
            </a:r>
          </a:p>
          <a:p>
            <a:pPr marL="0" indent="0">
              <a:buNone/>
            </a:pPr>
            <a:endParaRPr lang="en-US" sz="2200" dirty="0"/>
          </a:p>
          <a:p>
            <a:r>
              <a:rPr lang="en-US" sz="2200" dirty="0"/>
              <a:t>BC’s Ministry of Housing</a:t>
            </a:r>
          </a:p>
          <a:p>
            <a:endParaRPr lang="en-US" sz="2200" dirty="0"/>
          </a:p>
          <a:p>
            <a:r>
              <a:rPr lang="en-US" sz="2200" dirty="0"/>
              <a:t>City of Vancouver</a:t>
            </a:r>
          </a:p>
          <a:p>
            <a:endParaRPr lang="en-US" sz="2200" dirty="0"/>
          </a:p>
          <a:p>
            <a:r>
              <a:rPr lang="en-US" sz="2200" dirty="0"/>
              <a:t>Vancouver Coastal Health</a:t>
            </a:r>
          </a:p>
          <a:p>
            <a:endParaRPr lang="en-US" sz="2200" dirty="0"/>
          </a:p>
          <a:p>
            <a:r>
              <a:rPr lang="en-US" sz="2200" dirty="0"/>
              <a:t>Reaching Home (Government of Canada) </a:t>
            </a:r>
          </a:p>
          <a:p>
            <a:endParaRPr lang="en-US" sz="2200" dirty="0"/>
          </a:p>
          <a:p>
            <a:r>
              <a:rPr lang="en-US" sz="2200" dirty="0"/>
              <a:t>There are several smaller funders as well.</a:t>
            </a:r>
          </a:p>
        </p:txBody>
      </p:sp>
    </p:spTree>
    <p:extLst>
      <p:ext uri="{BB962C8B-B14F-4D97-AF65-F5344CB8AC3E}">
        <p14:creationId xmlns:p14="http://schemas.microsoft.com/office/powerpoint/2010/main" val="12082172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105EF-3260-5AA2-CECA-9D285CA029D7}"/>
              </a:ext>
            </a:extLst>
          </p:cNvPr>
          <p:cNvSpPr>
            <a:spLocks noGrp="1"/>
          </p:cNvSpPr>
          <p:nvPr>
            <p:ph type="title"/>
          </p:nvPr>
        </p:nvSpPr>
        <p:spPr/>
        <p:txBody>
          <a:bodyPr>
            <a:normAutofit fontScale="90000"/>
          </a:bodyPr>
          <a:lstStyle/>
          <a:p>
            <a:r>
              <a:rPr lang="en-US" dirty="0"/>
              <a:t>The DTES SRO Collaborative (cont’d)</a:t>
            </a:r>
          </a:p>
        </p:txBody>
      </p:sp>
      <p:sp>
        <p:nvSpPr>
          <p:cNvPr id="3" name="Content Placeholder 2">
            <a:extLst>
              <a:ext uri="{FF2B5EF4-FFF2-40B4-BE49-F238E27FC236}">
                <a16:creationId xmlns:a16="http://schemas.microsoft.com/office/drawing/2014/main" id="{C53B3DF2-84C4-89E8-30D5-8FF7E133A012}"/>
              </a:ext>
            </a:extLst>
          </p:cNvPr>
          <p:cNvSpPr>
            <a:spLocks noGrp="1"/>
          </p:cNvSpPr>
          <p:nvPr>
            <p:ph idx="1"/>
          </p:nvPr>
        </p:nvSpPr>
        <p:spPr/>
        <p:txBody>
          <a:bodyPr/>
          <a:lstStyle/>
          <a:p>
            <a:endParaRPr lang="en-US" dirty="0"/>
          </a:p>
          <a:p>
            <a:r>
              <a:rPr lang="en-US" dirty="0"/>
              <a:t>Caveat: In order for this model to work with high-acuity tenants, additional resources would likely be required.</a:t>
            </a:r>
          </a:p>
          <a:p>
            <a:endParaRPr lang="en-US" dirty="0"/>
          </a:p>
          <a:p>
            <a:r>
              <a:rPr lang="en-US" dirty="0"/>
              <a:t>More information can be found at their website:</a:t>
            </a:r>
          </a:p>
          <a:p>
            <a:pPr marL="0" indent="0">
              <a:buNone/>
            </a:pPr>
            <a:r>
              <a:rPr lang="en-US" dirty="0"/>
              <a:t>  </a:t>
            </a:r>
            <a:r>
              <a:rPr lang="en-US" dirty="0">
                <a:hlinkClick r:id="rId3"/>
              </a:rPr>
              <a:t>https://srocollaborative.org/</a:t>
            </a:r>
            <a:r>
              <a:rPr lang="en-US" dirty="0"/>
              <a:t> </a:t>
            </a:r>
          </a:p>
          <a:p>
            <a:pPr marL="0" indent="0">
              <a:buNone/>
            </a:pPr>
            <a:endParaRPr lang="en-US" dirty="0"/>
          </a:p>
          <a:p>
            <a:r>
              <a:rPr lang="en-US" dirty="0"/>
              <a:t>At the website, there’s an evaluation of the Collaborative’s work as well as some videos.</a:t>
            </a:r>
          </a:p>
          <a:p>
            <a:endParaRPr lang="en-US" dirty="0"/>
          </a:p>
        </p:txBody>
      </p:sp>
    </p:spTree>
    <p:extLst>
      <p:ext uri="{BB962C8B-B14F-4D97-AF65-F5344CB8AC3E}">
        <p14:creationId xmlns:p14="http://schemas.microsoft.com/office/powerpoint/2010/main" val="337970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50D6C-389C-3269-9E33-1AEC9992B06A}"/>
              </a:ext>
            </a:extLst>
          </p:cNvPr>
          <p:cNvSpPr>
            <a:spLocks noGrp="1"/>
          </p:cNvSpPr>
          <p:nvPr>
            <p:ph type="title"/>
          </p:nvPr>
        </p:nvSpPr>
        <p:spPr/>
        <p:txBody>
          <a:bodyPr>
            <a:normAutofit fontScale="90000"/>
          </a:bodyPr>
          <a:lstStyle/>
          <a:p>
            <a:r>
              <a:rPr lang="en-US" dirty="0"/>
              <a:t>The DTES SRO Collaborative (cont’d)</a:t>
            </a:r>
          </a:p>
        </p:txBody>
      </p:sp>
      <p:sp>
        <p:nvSpPr>
          <p:cNvPr id="3" name="Content Placeholder 2">
            <a:extLst>
              <a:ext uri="{FF2B5EF4-FFF2-40B4-BE49-F238E27FC236}">
                <a16:creationId xmlns:a16="http://schemas.microsoft.com/office/drawing/2014/main" id="{DA7653E8-7FBF-1121-8DD5-E27CA37E152C}"/>
              </a:ext>
            </a:extLst>
          </p:cNvPr>
          <p:cNvSpPr>
            <a:spLocks noGrp="1"/>
          </p:cNvSpPr>
          <p:nvPr>
            <p:ph idx="1"/>
          </p:nvPr>
        </p:nvSpPr>
        <p:spPr/>
        <p:txBody>
          <a:bodyPr/>
          <a:lstStyle/>
          <a:p>
            <a:endParaRPr lang="en-US" dirty="0"/>
          </a:p>
          <a:p>
            <a:r>
              <a:rPr lang="en-US" dirty="0"/>
              <a:t>Here’s a 4-min video from their website:</a:t>
            </a:r>
          </a:p>
          <a:p>
            <a:pPr marL="0" indent="0">
              <a:buNone/>
            </a:pPr>
            <a:endParaRPr lang="en-US" dirty="0"/>
          </a:p>
          <a:p>
            <a:pPr marL="0" indent="0">
              <a:buNone/>
            </a:pPr>
            <a:r>
              <a:rPr lang="en-US" dirty="0"/>
              <a:t>  </a:t>
            </a:r>
            <a:r>
              <a:rPr lang="en-US" sz="1600" dirty="0">
                <a:hlinkClick r:id="rId2"/>
              </a:rPr>
              <a:t>https://srocollaborative.org/wp-content/uploads/2020/01/in-our-own-homes.mp4?_=1</a:t>
            </a:r>
            <a:r>
              <a:rPr lang="en-US" sz="1600" dirty="0"/>
              <a:t> </a:t>
            </a:r>
          </a:p>
        </p:txBody>
      </p:sp>
    </p:spTree>
    <p:extLst>
      <p:ext uri="{BB962C8B-B14F-4D97-AF65-F5344CB8AC3E}">
        <p14:creationId xmlns:p14="http://schemas.microsoft.com/office/powerpoint/2010/main" val="37853063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5AD91-4896-7A9F-1832-347E37DCE01B}"/>
              </a:ext>
            </a:extLst>
          </p:cNvPr>
          <p:cNvSpPr>
            <a:spLocks noGrp="1"/>
          </p:cNvSpPr>
          <p:nvPr>
            <p:ph type="title"/>
          </p:nvPr>
        </p:nvSpPr>
        <p:spPr/>
        <p:txBody>
          <a:bodyPr/>
          <a:lstStyle/>
          <a:p>
            <a:r>
              <a:rPr lang="en-US" dirty="0"/>
              <a:t>What’s on your mind?</a:t>
            </a:r>
          </a:p>
        </p:txBody>
      </p:sp>
      <p:sp>
        <p:nvSpPr>
          <p:cNvPr id="3" name="Content Placeholder 2">
            <a:extLst>
              <a:ext uri="{FF2B5EF4-FFF2-40B4-BE49-F238E27FC236}">
                <a16:creationId xmlns:a16="http://schemas.microsoft.com/office/drawing/2014/main" id="{2E4066A5-472D-1A63-C0DD-6D0BF9E99177}"/>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7962931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2CBE7-ED0B-99E2-AEAF-8607C4F0F112}"/>
              </a:ext>
            </a:extLst>
          </p:cNvPr>
          <p:cNvSpPr>
            <a:spLocks noGrp="1"/>
          </p:cNvSpPr>
          <p:nvPr>
            <p:ph type="title"/>
          </p:nvPr>
        </p:nvSpPr>
        <p:spPr/>
        <p:txBody>
          <a:bodyPr/>
          <a:lstStyle/>
          <a:p>
            <a:r>
              <a:rPr lang="en-US" dirty="0"/>
              <a:t>Housing Focused Client Supports</a:t>
            </a:r>
          </a:p>
        </p:txBody>
      </p:sp>
      <p:pic>
        <p:nvPicPr>
          <p:cNvPr id="4" name="Content Placeholder 3" descr="A close-up of a website&#10;&#10;AI-generated content may be incorrect.">
            <a:extLst>
              <a:ext uri="{FF2B5EF4-FFF2-40B4-BE49-F238E27FC236}">
                <a16:creationId xmlns:a16="http://schemas.microsoft.com/office/drawing/2014/main" id="{036774B2-FDA5-D030-FA3F-A146FBA900FD}"/>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40180" y="1600200"/>
            <a:ext cx="7863639" cy="4421188"/>
          </a:xfrm>
          <a:prstGeom prst="rect">
            <a:avLst/>
          </a:prstGeom>
        </p:spPr>
      </p:pic>
    </p:spTree>
    <p:extLst>
      <p:ext uri="{BB962C8B-B14F-4D97-AF65-F5344CB8AC3E}">
        <p14:creationId xmlns:p14="http://schemas.microsoft.com/office/powerpoint/2010/main" val="11280392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2C555-D784-8C1A-A2D8-2E9A67B154E8}"/>
              </a:ext>
            </a:extLst>
          </p:cNvPr>
          <p:cNvSpPr>
            <a:spLocks noGrp="1"/>
          </p:cNvSpPr>
          <p:nvPr>
            <p:ph type="title"/>
          </p:nvPr>
        </p:nvSpPr>
        <p:spPr/>
        <p:txBody>
          <a:bodyPr>
            <a:normAutofit fontScale="90000"/>
          </a:bodyPr>
          <a:lstStyle/>
          <a:p>
            <a:r>
              <a:rPr lang="en-US" dirty="0"/>
              <a:t>Housing Focused Client Supports (cont’d)</a:t>
            </a:r>
          </a:p>
        </p:txBody>
      </p:sp>
      <p:sp>
        <p:nvSpPr>
          <p:cNvPr id="3" name="Content Placeholder 2">
            <a:extLst>
              <a:ext uri="{FF2B5EF4-FFF2-40B4-BE49-F238E27FC236}">
                <a16:creationId xmlns:a16="http://schemas.microsoft.com/office/drawing/2014/main" id="{09DBC850-DF33-0CB2-92A7-C1C1DFD2BC97}"/>
              </a:ext>
            </a:extLst>
          </p:cNvPr>
          <p:cNvSpPr>
            <a:spLocks noGrp="1"/>
          </p:cNvSpPr>
          <p:nvPr>
            <p:ph idx="1"/>
          </p:nvPr>
        </p:nvSpPr>
        <p:spPr/>
        <p:txBody>
          <a:bodyPr/>
          <a:lstStyle/>
          <a:p>
            <a:pPr marL="0" indent="0">
              <a:buNone/>
            </a:pPr>
            <a:endParaRPr lang="en-US" u="sng" dirty="0"/>
          </a:p>
          <a:p>
            <a:pPr marL="0" indent="0">
              <a:buNone/>
            </a:pPr>
            <a:r>
              <a:rPr lang="en-US" u="sng" dirty="0"/>
              <a:t>This City of Toronto initiative has two buckets</a:t>
            </a:r>
            <a:r>
              <a:rPr lang="en-US" dirty="0"/>
              <a:t>:</a:t>
            </a:r>
          </a:p>
          <a:p>
            <a:pPr marL="0" indent="0">
              <a:buNone/>
            </a:pPr>
            <a:endParaRPr lang="en-US" dirty="0"/>
          </a:p>
          <a:p>
            <a:pPr marL="457200" indent="-457200">
              <a:buFont typeface="+mj-lt"/>
              <a:buAutoNum type="arabicPeriod"/>
            </a:pPr>
            <a:r>
              <a:rPr lang="en-US" dirty="0"/>
              <a:t>Follow up supports layered into housing (for people leaving homelessness or at risk of homelessness)</a:t>
            </a:r>
          </a:p>
          <a:p>
            <a:pPr marL="457200" indent="-457200">
              <a:buFont typeface="+mj-lt"/>
              <a:buAutoNum type="arabicPeriod"/>
            </a:pPr>
            <a:endParaRPr lang="en-US" dirty="0"/>
          </a:p>
          <a:p>
            <a:pPr marL="457200" indent="-457200">
              <a:buFont typeface="+mj-lt"/>
              <a:buAutoNum type="arabicPeriod"/>
            </a:pPr>
            <a:r>
              <a:rPr lang="en-US" dirty="0"/>
              <a:t>Service-specific supports—mostly prevention (e.g., hoarding support through various community non-profits, voluntary trusteeship partners, etc.).</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9856041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19B3B-59D5-B713-65F6-3943FA246E3B}"/>
              </a:ext>
            </a:extLst>
          </p:cNvPr>
          <p:cNvSpPr>
            <a:spLocks noGrp="1"/>
          </p:cNvSpPr>
          <p:nvPr>
            <p:ph type="title"/>
          </p:nvPr>
        </p:nvSpPr>
        <p:spPr/>
        <p:txBody>
          <a:bodyPr>
            <a:normAutofit fontScale="90000"/>
          </a:bodyPr>
          <a:lstStyle/>
          <a:p>
            <a:r>
              <a:rPr lang="en-US" dirty="0"/>
              <a:t>Housing Focused Client Supports (cont’d)</a:t>
            </a:r>
          </a:p>
        </p:txBody>
      </p:sp>
      <p:sp>
        <p:nvSpPr>
          <p:cNvPr id="3" name="Content Placeholder 2">
            <a:extLst>
              <a:ext uri="{FF2B5EF4-FFF2-40B4-BE49-F238E27FC236}">
                <a16:creationId xmlns:a16="http://schemas.microsoft.com/office/drawing/2014/main" id="{B25AFF04-9ED0-8E12-6652-10E37C27250C}"/>
              </a:ext>
            </a:extLst>
          </p:cNvPr>
          <p:cNvSpPr>
            <a:spLocks noGrp="1"/>
          </p:cNvSpPr>
          <p:nvPr>
            <p:ph idx="1"/>
          </p:nvPr>
        </p:nvSpPr>
        <p:spPr/>
        <p:txBody>
          <a:bodyPr/>
          <a:lstStyle/>
          <a:p>
            <a:endParaRPr lang="en-US" dirty="0"/>
          </a:p>
          <a:p>
            <a:r>
              <a:rPr lang="en-US" dirty="0"/>
              <a:t>Originally, this was focused on helping people who were </a:t>
            </a:r>
            <a:r>
              <a:rPr lang="en-US" u="sng" dirty="0"/>
              <a:t>exiting</a:t>
            </a:r>
            <a:r>
              <a:rPr lang="en-US" dirty="0"/>
              <a:t> homelessness.</a:t>
            </a:r>
          </a:p>
          <a:p>
            <a:pPr marL="0" indent="0">
              <a:buNone/>
            </a:pPr>
            <a:endParaRPr lang="en-US" dirty="0"/>
          </a:p>
          <a:p>
            <a:r>
              <a:rPr lang="en-US" dirty="0"/>
              <a:t>But since Oct 2022, it was expanded to support persons ‘at risk’ of becoming homeless.</a:t>
            </a:r>
          </a:p>
          <a:p>
            <a:pPr marL="0" indent="0">
              <a:buNone/>
            </a:pPr>
            <a:endParaRPr lang="en-US" dirty="0"/>
          </a:p>
          <a:p>
            <a:r>
              <a:rPr lang="en-US" dirty="0"/>
              <a:t>To qualify, a person has to either have a history of homelessness, or be living in social housing, or be at imminent risk of homelessness.</a:t>
            </a:r>
          </a:p>
          <a:p>
            <a:endParaRPr lang="en-US" dirty="0"/>
          </a:p>
        </p:txBody>
      </p:sp>
    </p:spTree>
    <p:extLst>
      <p:ext uri="{BB962C8B-B14F-4D97-AF65-F5344CB8AC3E}">
        <p14:creationId xmlns:p14="http://schemas.microsoft.com/office/powerpoint/2010/main" val="12568028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A18033-FA45-A4DC-3054-5AFAAC5203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E77A1F-2AB1-A282-C5FD-B2117AC4F039}"/>
              </a:ext>
            </a:extLst>
          </p:cNvPr>
          <p:cNvSpPr>
            <a:spLocks noGrp="1"/>
          </p:cNvSpPr>
          <p:nvPr>
            <p:ph type="title"/>
          </p:nvPr>
        </p:nvSpPr>
        <p:spPr/>
        <p:txBody>
          <a:bodyPr>
            <a:normAutofit fontScale="90000"/>
          </a:bodyPr>
          <a:lstStyle/>
          <a:p>
            <a:r>
              <a:rPr lang="en-US" dirty="0"/>
              <a:t>Housing Focused Client Supports (cont’d)</a:t>
            </a:r>
          </a:p>
        </p:txBody>
      </p:sp>
      <p:sp>
        <p:nvSpPr>
          <p:cNvPr id="3" name="Content Placeholder 2">
            <a:extLst>
              <a:ext uri="{FF2B5EF4-FFF2-40B4-BE49-F238E27FC236}">
                <a16:creationId xmlns:a16="http://schemas.microsoft.com/office/drawing/2014/main" id="{F2C119D8-3FD6-3334-8565-57BA3FE47279}"/>
              </a:ext>
            </a:extLst>
          </p:cNvPr>
          <p:cNvSpPr>
            <a:spLocks noGrp="1"/>
          </p:cNvSpPr>
          <p:nvPr>
            <p:ph idx="1"/>
          </p:nvPr>
        </p:nvSpPr>
        <p:spPr/>
        <p:txBody>
          <a:bodyPr/>
          <a:lstStyle/>
          <a:p>
            <a:endParaRPr lang="en-US" dirty="0"/>
          </a:p>
          <a:p>
            <a:r>
              <a:rPr lang="en-US" dirty="0"/>
              <a:t>City tries to focus on persons at greatest risk.</a:t>
            </a:r>
          </a:p>
          <a:p>
            <a:pPr marL="0" indent="0">
              <a:buNone/>
            </a:pPr>
            <a:endParaRPr lang="en-US" dirty="0"/>
          </a:p>
          <a:p>
            <a:r>
              <a:rPr lang="en-US" dirty="0"/>
              <a:t>History of homelessness is a factor. </a:t>
            </a:r>
          </a:p>
          <a:p>
            <a:pPr marL="0" indent="0">
              <a:buNone/>
            </a:pPr>
            <a:endParaRPr lang="en-US" dirty="0"/>
          </a:p>
          <a:p>
            <a:r>
              <a:rPr lang="en-US" dirty="0"/>
              <a:t>Person must go through the City’s Coordinated Access process (STARS) in order to access this.</a:t>
            </a:r>
          </a:p>
          <a:p>
            <a:pPr marL="0" indent="0">
              <a:buNone/>
            </a:pPr>
            <a:endParaRPr lang="en-US" dirty="0"/>
          </a:p>
        </p:txBody>
      </p:sp>
    </p:spTree>
    <p:extLst>
      <p:ext uri="{BB962C8B-B14F-4D97-AF65-F5344CB8AC3E}">
        <p14:creationId xmlns:p14="http://schemas.microsoft.com/office/powerpoint/2010/main" val="279804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3CA14-3ED7-32E2-3073-B8155001CF17}"/>
              </a:ext>
            </a:extLst>
          </p:cNvPr>
          <p:cNvSpPr>
            <a:spLocks noGrp="1"/>
          </p:cNvSpPr>
          <p:nvPr>
            <p:ph type="title"/>
          </p:nvPr>
        </p:nvSpPr>
        <p:spPr/>
        <p:txBody>
          <a:bodyPr/>
          <a:lstStyle/>
          <a:p>
            <a:r>
              <a:rPr lang="en-US" dirty="0"/>
              <a:t>Overview (cont’d)</a:t>
            </a:r>
          </a:p>
        </p:txBody>
      </p:sp>
      <p:sp>
        <p:nvSpPr>
          <p:cNvPr id="3" name="Content Placeholder 2">
            <a:extLst>
              <a:ext uri="{FF2B5EF4-FFF2-40B4-BE49-F238E27FC236}">
                <a16:creationId xmlns:a16="http://schemas.microsoft.com/office/drawing/2014/main" id="{0E846F27-560D-1E9A-7084-8B614D53377B}"/>
              </a:ext>
            </a:extLst>
          </p:cNvPr>
          <p:cNvSpPr>
            <a:spLocks noGrp="1"/>
          </p:cNvSpPr>
          <p:nvPr>
            <p:ph idx="1"/>
          </p:nvPr>
        </p:nvSpPr>
        <p:spPr/>
        <p:txBody>
          <a:bodyPr/>
          <a:lstStyle/>
          <a:p>
            <a:endParaRPr lang="en-US" dirty="0"/>
          </a:p>
          <a:p>
            <a:r>
              <a:rPr lang="en-US" dirty="0"/>
              <a:t>New Shelter Service Model</a:t>
            </a:r>
          </a:p>
          <a:p>
            <a:endParaRPr lang="en-US" dirty="0"/>
          </a:p>
          <a:p>
            <a:r>
              <a:rPr lang="en-US" dirty="0"/>
              <a:t>Manitoba Housing</a:t>
            </a:r>
          </a:p>
        </p:txBody>
      </p:sp>
    </p:spTree>
    <p:extLst>
      <p:ext uri="{BB962C8B-B14F-4D97-AF65-F5344CB8AC3E}">
        <p14:creationId xmlns:p14="http://schemas.microsoft.com/office/powerpoint/2010/main" val="9850520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5F440A-B5C9-A2FC-206F-8EE17922A8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3DE650-5A60-4B42-1590-18CDE8F74D33}"/>
              </a:ext>
            </a:extLst>
          </p:cNvPr>
          <p:cNvSpPr>
            <a:spLocks noGrp="1"/>
          </p:cNvSpPr>
          <p:nvPr>
            <p:ph type="title"/>
          </p:nvPr>
        </p:nvSpPr>
        <p:spPr/>
        <p:txBody>
          <a:bodyPr>
            <a:normAutofit fontScale="90000"/>
          </a:bodyPr>
          <a:lstStyle/>
          <a:p>
            <a:r>
              <a:rPr lang="en-US" dirty="0"/>
              <a:t>Housing Focused Client Supports (cont’d)</a:t>
            </a:r>
          </a:p>
        </p:txBody>
      </p:sp>
      <p:sp>
        <p:nvSpPr>
          <p:cNvPr id="3" name="Content Placeholder 2">
            <a:extLst>
              <a:ext uri="{FF2B5EF4-FFF2-40B4-BE49-F238E27FC236}">
                <a16:creationId xmlns:a16="http://schemas.microsoft.com/office/drawing/2014/main" id="{CC7CD494-B52F-8B81-C95B-71C20817632E}"/>
              </a:ext>
            </a:extLst>
          </p:cNvPr>
          <p:cNvSpPr>
            <a:spLocks noGrp="1"/>
          </p:cNvSpPr>
          <p:nvPr>
            <p:ph idx="1"/>
          </p:nvPr>
        </p:nvSpPr>
        <p:spPr/>
        <p:txBody>
          <a:bodyPr/>
          <a:lstStyle/>
          <a:p>
            <a:r>
              <a:rPr lang="en-US" dirty="0"/>
              <a:t>Once referral takes place, City can reach out to the referring worker within a few weeks—on average, 2-3 weeks from time of referral to start of work with client.</a:t>
            </a:r>
          </a:p>
          <a:p>
            <a:endParaRPr lang="en-US" dirty="0"/>
          </a:p>
          <a:p>
            <a:r>
              <a:rPr lang="en-US" u="sng" dirty="0"/>
              <a:t>Ergo</a:t>
            </a:r>
            <a:r>
              <a:rPr lang="en-US" dirty="0"/>
              <a:t>: the wait time for this initiative is much shorter than the wait time involved with Housing First (housing + wrapround support).</a:t>
            </a:r>
          </a:p>
          <a:p>
            <a:pPr marL="0" indent="0">
              <a:buNone/>
            </a:pPr>
            <a:endParaRPr lang="en-US" dirty="0"/>
          </a:p>
          <a:p>
            <a:r>
              <a:rPr lang="en-US" dirty="0"/>
              <a:t>At any given time, approx. 2,000 people can be supported through this initiative.</a:t>
            </a:r>
          </a:p>
          <a:p>
            <a:endParaRPr lang="en-US" dirty="0"/>
          </a:p>
          <a:p>
            <a:endParaRPr lang="en-US" dirty="0"/>
          </a:p>
        </p:txBody>
      </p:sp>
    </p:spTree>
    <p:extLst>
      <p:ext uri="{BB962C8B-B14F-4D97-AF65-F5344CB8AC3E}">
        <p14:creationId xmlns:p14="http://schemas.microsoft.com/office/powerpoint/2010/main" val="12711692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0CC9C8-108F-64FE-707C-569089153A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8E9853-B5BE-8233-39E1-299EB2D49DD2}"/>
              </a:ext>
            </a:extLst>
          </p:cNvPr>
          <p:cNvSpPr>
            <a:spLocks noGrp="1"/>
          </p:cNvSpPr>
          <p:nvPr>
            <p:ph type="title"/>
          </p:nvPr>
        </p:nvSpPr>
        <p:spPr/>
        <p:txBody>
          <a:bodyPr>
            <a:normAutofit fontScale="90000"/>
          </a:bodyPr>
          <a:lstStyle/>
          <a:p>
            <a:r>
              <a:rPr lang="en-US" dirty="0"/>
              <a:t>Housing Focused Client Supports (cont’d)</a:t>
            </a:r>
          </a:p>
        </p:txBody>
      </p:sp>
      <p:sp>
        <p:nvSpPr>
          <p:cNvPr id="3" name="Content Placeholder 2">
            <a:extLst>
              <a:ext uri="{FF2B5EF4-FFF2-40B4-BE49-F238E27FC236}">
                <a16:creationId xmlns:a16="http://schemas.microsoft.com/office/drawing/2014/main" id="{B8D09C0F-B9A3-9863-17C8-B076BA8D1EC3}"/>
              </a:ext>
            </a:extLst>
          </p:cNvPr>
          <p:cNvSpPr>
            <a:spLocks noGrp="1"/>
          </p:cNvSpPr>
          <p:nvPr>
            <p:ph idx="1"/>
          </p:nvPr>
        </p:nvSpPr>
        <p:spPr/>
        <p:txBody>
          <a:bodyPr/>
          <a:lstStyle/>
          <a:p>
            <a:endParaRPr lang="en-US" dirty="0"/>
          </a:p>
          <a:p>
            <a:r>
              <a:rPr lang="en-US" dirty="0"/>
              <a:t>This is a short-term service: 12-18 months is the average (however, the voluntary trusteeship component is indefinite).</a:t>
            </a:r>
          </a:p>
          <a:p>
            <a:pPr marL="0" indent="0">
              <a:buNone/>
            </a:pPr>
            <a:endParaRPr lang="en-US" dirty="0"/>
          </a:p>
          <a:p>
            <a:r>
              <a:rPr lang="en-US" dirty="0"/>
              <a:t>Elsewhere in the city, there are long-term wrapround support programs with lengthy waiting lists. </a:t>
            </a:r>
          </a:p>
          <a:p>
            <a:endParaRPr lang="en-US" dirty="0"/>
          </a:p>
        </p:txBody>
      </p:sp>
    </p:spTree>
    <p:extLst>
      <p:ext uri="{BB962C8B-B14F-4D97-AF65-F5344CB8AC3E}">
        <p14:creationId xmlns:p14="http://schemas.microsoft.com/office/powerpoint/2010/main" val="11870126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7243FE-B11C-AFB2-2140-591862B61A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6D4DC5-6B16-7116-3324-FFB2E77888F6}"/>
              </a:ext>
            </a:extLst>
          </p:cNvPr>
          <p:cNvSpPr>
            <a:spLocks noGrp="1"/>
          </p:cNvSpPr>
          <p:nvPr>
            <p:ph type="title"/>
          </p:nvPr>
        </p:nvSpPr>
        <p:spPr/>
        <p:txBody>
          <a:bodyPr>
            <a:normAutofit fontScale="90000"/>
          </a:bodyPr>
          <a:lstStyle/>
          <a:p>
            <a:r>
              <a:rPr lang="en-US" dirty="0"/>
              <a:t>Housing Focused Client Supports (cont’d)</a:t>
            </a:r>
          </a:p>
        </p:txBody>
      </p:sp>
      <p:sp>
        <p:nvSpPr>
          <p:cNvPr id="3" name="Content Placeholder 2">
            <a:extLst>
              <a:ext uri="{FF2B5EF4-FFF2-40B4-BE49-F238E27FC236}">
                <a16:creationId xmlns:a16="http://schemas.microsoft.com/office/drawing/2014/main" id="{5CFD123B-79A4-0228-D0D8-E5B74DBBE2C2}"/>
              </a:ext>
            </a:extLst>
          </p:cNvPr>
          <p:cNvSpPr>
            <a:spLocks noGrp="1"/>
          </p:cNvSpPr>
          <p:nvPr>
            <p:ph idx="1"/>
          </p:nvPr>
        </p:nvSpPr>
        <p:spPr/>
        <p:txBody>
          <a:bodyPr/>
          <a:lstStyle/>
          <a:p>
            <a:endParaRPr lang="en-US" dirty="0"/>
          </a:p>
          <a:p>
            <a:r>
              <a:rPr lang="en-US" dirty="0"/>
              <a:t>Both general and specialized (mostly short-term) wraparound support is offered through this initiative.</a:t>
            </a:r>
          </a:p>
          <a:p>
            <a:pPr marL="0" indent="0">
              <a:buNone/>
            </a:pPr>
            <a:endParaRPr lang="en-US" dirty="0"/>
          </a:p>
          <a:p>
            <a:r>
              <a:rPr lang="en-US" dirty="0"/>
              <a:t>COTA and Reconnect are considered experts in working with high-need clients.</a:t>
            </a:r>
          </a:p>
          <a:p>
            <a:pPr marL="0" indent="0">
              <a:buNone/>
            </a:pPr>
            <a:endParaRPr lang="en-US" dirty="0"/>
          </a:p>
          <a:p>
            <a:r>
              <a:rPr lang="en-US" dirty="0"/>
              <a:t>519 and Fife House provide specific supports.</a:t>
            </a:r>
          </a:p>
          <a:p>
            <a:endParaRPr lang="en-US" dirty="0"/>
          </a:p>
          <a:p>
            <a:r>
              <a:rPr lang="en-US" dirty="0"/>
              <a:t>Various Indigenous-led initiatives as well.</a:t>
            </a:r>
          </a:p>
          <a:p>
            <a:endParaRPr lang="en-US" dirty="0"/>
          </a:p>
          <a:p>
            <a:endParaRPr lang="en-US" dirty="0"/>
          </a:p>
        </p:txBody>
      </p:sp>
    </p:spTree>
    <p:extLst>
      <p:ext uri="{BB962C8B-B14F-4D97-AF65-F5344CB8AC3E}">
        <p14:creationId xmlns:p14="http://schemas.microsoft.com/office/powerpoint/2010/main" val="41892436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706774-D78D-1B94-D02A-277013DEF9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429DA98-2225-6E5A-FE41-D76F2BA62D36}"/>
              </a:ext>
            </a:extLst>
          </p:cNvPr>
          <p:cNvSpPr>
            <a:spLocks noGrp="1"/>
          </p:cNvSpPr>
          <p:nvPr>
            <p:ph type="title"/>
          </p:nvPr>
        </p:nvSpPr>
        <p:spPr/>
        <p:txBody>
          <a:bodyPr>
            <a:normAutofit fontScale="90000"/>
          </a:bodyPr>
          <a:lstStyle/>
          <a:p>
            <a:r>
              <a:rPr lang="en-US" dirty="0"/>
              <a:t>Housing Focused Client Supports (cont’d)</a:t>
            </a:r>
          </a:p>
        </p:txBody>
      </p:sp>
      <p:sp>
        <p:nvSpPr>
          <p:cNvPr id="3" name="Content Placeholder 2">
            <a:extLst>
              <a:ext uri="{FF2B5EF4-FFF2-40B4-BE49-F238E27FC236}">
                <a16:creationId xmlns:a16="http://schemas.microsoft.com/office/drawing/2014/main" id="{A1D48D8E-C89F-D6F2-5E18-CC8E5CA44E93}"/>
              </a:ext>
            </a:extLst>
          </p:cNvPr>
          <p:cNvSpPr>
            <a:spLocks noGrp="1"/>
          </p:cNvSpPr>
          <p:nvPr>
            <p:ph idx="1"/>
          </p:nvPr>
        </p:nvSpPr>
        <p:spPr/>
        <p:txBody>
          <a:bodyPr/>
          <a:lstStyle/>
          <a:p>
            <a:endParaRPr lang="en-US" dirty="0"/>
          </a:p>
          <a:p>
            <a:r>
              <a:rPr lang="en-US" dirty="0"/>
              <a:t>City refers to the appropriate agency, based on STARS assessment. It’s typically a referral to one agency only. </a:t>
            </a:r>
          </a:p>
          <a:p>
            <a:pPr marL="0" indent="0">
              <a:buNone/>
            </a:pPr>
            <a:endParaRPr lang="en-US" dirty="0"/>
          </a:p>
          <a:p>
            <a:r>
              <a:rPr lang="en-US" dirty="0"/>
              <a:t>City of Toronto provides operational oversight.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1822949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643D88-290A-B40E-677D-D83AF795675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93BA05-AB39-9357-6292-308DB96F96A4}"/>
              </a:ext>
            </a:extLst>
          </p:cNvPr>
          <p:cNvSpPr>
            <a:spLocks noGrp="1"/>
          </p:cNvSpPr>
          <p:nvPr>
            <p:ph type="title"/>
          </p:nvPr>
        </p:nvSpPr>
        <p:spPr/>
        <p:txBody>
          <a:bodyPr/>
          <a:lstStyle/>
          <a:p>
            <a:r>
              <a:rPr lang="en-US" dirty="0"/>
              <a:t>What’s on your mind?</a:t>
            </a:r>
          </a:p>
        </p:txBody>
      </p:sp>
      <p:sp>
        <p:nvSpPr>
          <p:cNvPr id="3" name="Content Placeholder 2">
            <a:extLst>
              <a:ext uri="{FF2B5EF4-FFF2-40B4-BE49-F238E27FC236}">
                <a16:creationId xmlns:a16="http://schemas.microsoft.com/office/drawing/2014/main" id="{883B59FD-BFE6-ABE5-69BF-FBFDEC3323F2}"/>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34222281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06EBF-A29C-24F6-6C52-E212B41A61F5}"/>
              </a:ext>
            </a:extLst>
          </p:cNvPr>
          <p:cNvSpPr>
            <a:spLocks noGrp="1"/>
          </p:cNvSpPr>
          <p:nvPr>
            <p:ph type="title"/>
          </p:nvPr>
        </p:nvSpPr>
        <p:spPr/>
        <p:txBody>
          <a:bodyPr/>
          <a:lstStyle/>
          <a:p>
            <a:r>
              <a:rPr lang="en-US" dirty="0"/>
              <a:t>Resource </a:t>
            </a:r>
            <a:r>
              <a:rPr lang="en-US" dirty="0" err="1"/>
              <a:t>Centres</a:t>
            </a:r>
            <a:endParaRPr lang="en-US" dirty="0"/>
          </a:p>
        </p:txBody>
      </p:sp>
      <p:sp>
        <p:nvSpPr>
          <p:cNvPr id="3" name="Content Placeholder 2">
            <a:extLst>
              <a:ext uri="{FF2B5EF4-FFF2-40B4-BE49-F238E27FC236}">
                <a16:creationId xmlns:a16="http://schemas.microsoft.com/office/drawing/2014/main" id="{2394A2F7-D76F-0C66-AE17-DAA05B056397}"/>
              </a:ext>
            </a:extLst>
          </p:cNvPr>
          <p:cNvSpPr>
            <a:spLocks noGrp="1"/>
          </p:cNvSpPr>
          <p:nvPr>
            <p:ph idx="1"/>
          </p:nvPr>
        </p:nvSpPr>
        <p:spPr/>
        <p:txBody>
          <a:bodyPr/>
          <a:lstStyle/>
          <a:p>
            <a:endParaRPr lang="en-US" dirty="0"/>
          </a:p>
          <a:p>
            <a:r>
              <a:rPr lang="en-US" dirty="0"/>
              <a:t>Partnership between Ottawa Community Housing (OCH) and Options Housing (formerly Options Bytown).</a:t>
            </a:r>
          </a:p>
          <a:p>
            <a:endParaRPr lang="en-US" dirty="0"/>
          </a:p>
          <a:p>
            <a:r>
              <a:rPr lang="en-US" dirty="0"/>
              <a:t>Options Housing has staff on site in 8 OCH buildings.</a:t>
            </a:r>
          </a:p>
          <a:p>
            <a:endParaRPr lang="en-US" dirty="0"/>
          </a:p>
          <a:p>
            <a:r>
              <a:rPr lang="en-US" dirty="0"/>
              <a:t>Generally one FTE staff in each building (on the ground floor of the building).</a:t>
            </a:r>
          </a:p>
          <a:p>
            <a:endParaRPr lang="en-US" dirty="0"/>
          </a:p>
          <a:p>
            <a:r>
              <a:rPr lang="en-US" dirty="0"/>
              <a:t>Staff are visible to tenants during business hours (M-F). </a:t>
            </a:r>
          </a:p>
        </p:txBody>
      </p:sp>
    </p:spTree>
    <p:extLst>
      <p:ext uri="{BB962C8B-B14F-4D97-AF65-F5344CB8AC3E}">
        <p14:creationId xmlns:p14="http://schemas.microsoft.com/office/powerpoint/2010/main" val="22470750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46BDE-42C0-74EF-FFA8-F69A0C0EBCD7}"/>
              </a:ext>
            </a:extLst>
          </p:cNvPr>
          <p:cNvSpPr>
            <a:spLocks noGrp="1"/>
          </p:cNvSpPr>
          <p:nvPr>
            <p:ph type="title"/>
          </p:nvPr>
        </p:nvSpPr>
        <p:spPr/>
        <p:txBody>
          <a:bodyPr/>
          <a:lstStyle/>
          <a:p>
            <a:r>
              <a:rPr lang="en-US" dirty="0"/>
              <a:t>Resource </a:t>
            </a:r>
            <a:r>
              <a:rPr lang="en-US" dirty="0" err="1"/>
              <a:t>Centres</a:t>
            </a:r>
            <a:r>
              <a:rPr lang="en-US" dirty="0"/>
              <a:t> (cont’d)</a:t>
            </a:r>
          </a:p>
        </p:txBody>
      </p:sp>
      <p:sp>
        <p:nvSpPr>
          <p:cNvPr id="3" name="Content Placeholder 2">
            <a:extLst>
              <a:ext uri="{FF2B5EF4-FFF2-40B4-BE49-F238E27FC236}">
                <a16:creationId xmlns:a16="http://schemas.microsoft.com/office/drawing/2014/main" id="{553B7A0C-A567-2434-11F6-2DE71A219956}"/>
              </a:ext>
            </a:extLst>
          </p:cNvPr>
          <p:cNvSpPr>
            <a:spLocks noGrp="1"/>
          </p:cNvSpPr>
          <p:nvPr>
            <p:ph idx="1"/>
          </p:nvPr>
        </p:nvSpPr>
        <p:spPr/>
        <p:txBody>
          <a:bodyPr/>
          <a:lstStyle/>
          <a:p>
            <a:endParaRPr lang="en-US" dirty="0"/>
          </a:p>
          <a:p>
            <a:r>
              <a:rPr lang="en-US" dirty="0"/>
              <a:t>All tenants know about this (new tenants get told about it in their welcome kits).</a:t>
            </a:r>
          </a:p>
          <a:p>
            <a:pPr marL="0" indent="0">
              <a:buNone/>
            </a:pPr>
            <a:endParaRPr lang="en-US" dirty="0"/>
          </a:p>
          <a:p>
            <a:r>
              <a:rPr lang="en-US" dirty="0"/>
              <a:t>It’s framed to tenants as “whatever you need help with.” </a:t>
            </a:r>
          </a:p>
          <a:p>
            <a:endParaRPr lang="en-US" dirty="0"/>
          </a:p>
          <a:p>
            <a:r>
              <a:rPr lang="en-US" dirty="0"/>
              <a:t>Some tenants may need to fax something to their social assistance office. </a:t>
            </a:r>
          </a:p>
          <a:p>
            <a:endParaRPr lang="en-US" dirty="0"/>
          </a:p>
          <a:p>
            <a:r>
              <a:rPr lang="en-US" dirty="0"/>
              <a:t>Others may need access to food. </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0594254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5D6DCB-C1CC-CCA2-36FB-0441CDA4F3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CDB8B3-5B7E-046B-AAB1-8F09AEF80ADC}"/>
              </a:ext>
            </a:extLst>
          </p:cNvPr>
          <p:cNvSpPr>
            <a:spLocks noGrp="1"/>
          </p:cNvSpPr>
          <p:nvPr>
            <p:ph type="title"/>
          </p:nvPr>
        </p:nvSpPr>
        <p:spPr/>
        <p:txBody>
          <a:bodyPr/>
          <a:lstStyle/>
          <a:p>
            <a:r>
              <a:rPr lang="en-US" dirty="0"/>
              <a:t>Resource </a:t>
            </a:r>
            <a:r>
              <a:rPr lang="en-US" dirty="0" err="1"/>
              <a:t>Centres</a:t>
            </a:r>
            <a:r>
              <a:rPr lang="en-US" dirty="0"/>
              <a:t> (cont’d)</a:t>
            </a:r>
          </a:p>
        </p:txBody>
      </p:sp>
      <p:sp>
        <p:nvSpPr>
          <p:cNvPr id="3" name="Content Placeholder 2">
            <a:extLst>
              <a:ext uri="{FF2B5EF4-FFF2-40B4-BE49-F238E27FC236}">
                <a16:creationId xmlns:a16="http://schemas.microsoft.com/office/drawing/2014/main" id="{21F88FCB-3806-7EB9-9A16-3C4696A95C0A}"/>
              </a:ext>
            </a:extLst>
          </p:cNvPr>
          <p:cNvSpPr>
            <a:spLocks noGrp="1"/>
          </p:cNvSpPr>
          <p:nvPr>
            <p:ph idx="1"/>
          </p:nvPr>
        </p:nvSpPr>
        <p:spPr/>
        <p:txBody>
          <a:bodyPr/>
          <a:lstStyle/>
          <a:p>
            <a:endParaRPr lang="en-US" dirty="0"/>
          </a:p>
          <a:p>
            <a:r>
              <a:rPr lang="en-US" dirty="0"/>
              <a:t>Other tenants may be in crisis. </a:t>
            </a:r>
          </a:p>
          <a:p>
            <a:endParaRPr lang="en-US" dirty="0"/>
          </a:p>
          <a:p>
            <a:r>
              <a:rPr lang="en-US" dirty="0"/>
              <a:t>Lots of income tax assistance. </a:t>
            </a:r>
          </a:p>
          <a:p>
            <a:endParaRPr lang="en-US" dirty="0"/>
          </a:p>
          <a:p>
            <a:r>
              <a:rPr lang="en-US" dirty="0"/>
              <a:t>Assistance with annual reviews of eligibility subsidized housing (i.e., “RGI eligibility”).</a:t>
            </a:r>
          </a:p>
          <a:p>
            <a:pPr marL="0" indent="0">
              <a:buNone/>
            </a:pPr>
            <a:endParaRPr lang="en-US" dirty="0"/>
          </a:p>
          <a:p>
            <a:r>
              <a:rPr lang="en-US" dirty="0"/>
              <a:t>This initiative has been in place for approx. 15 years.</a:t>
            </a:r>
          </a:p>
        </p:txBody>
      </p:sp>
    </p:spTree>
    <p:extLst>
      <p:ext uri="{BB962C8B-B14F-4D97-AF65-F5344CB8AC3E}">
        <p14:creationId xmlns:p14="http://schemas.microsoft.com/office/powerpoint/2010/main" val="30028487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5AC4B0-313A-592C-6445-19BDAF0889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6F136B-612F-38E2-ECBA-EE0A5625B0DF}"/>
              </a:ext>
            </a:extLst>
          </p:cNvPr>
          <p:cNvSpPr>
            <a:spLocks noGrp="1"/>
          </p:cNvSpPr>
          <p:nvPr>
            <p:ph type="title"/>
          </p:nvPr>
        </p:nvSpPr>
        <p:spPr/>
        <p:txBody>
          <a:bodyPr/>
          <a:lstStyle/>
          <a:p>
            <a:r>
              <a:rPr lang="en-US" dirty="0"/>
              <a:t>Resource </a:t>
            </a:r>
            <a:r>
              <a:rPr lang="en-US" dirty="0" err="1"/>
              <a:t>Centres</a:t>
            </a:r>
            <a:r>
              <a:rPr lang="en-US" dirty="0"/>
              <a:t> (cont’d)</a:t>
            </a:r>
          </a:p>
        </p:txBody>
      </p:sp>
      <p:sp>
        <p:nvSpPr>
          <p:cNvPr id="3" name="Content Placeholder 2">
            <a:extLst>
              <a:ext uri="{FF2B5EF4-FFF2-40B4-BE49-F238E27FC236}">
                <a16:creationId xmlns:a16="http://schemas.microsoft.com/office/drawing/2014/main" id="{7219A206-B300-656F-C1FB-344BFBB9ECF7}"/>
              </a:ext>
            </a:extLst>
          </p:cNvPr>
          <p:cNvSpPr>
            <a:spLocks noGrp="1"/>
          </p:cNvSpPr>
          <p:nvPr>
            <p:ph idx="1"/>
          </p:nvPr>
        </p:nvSpPr>
        <p:spPr/>
        <p:txBody>
          <a:bodyPr/>
          <a:lstStyle/>
          <a:p>
            <a:endParaRPr lang="en-US" dirty="0"/>
          </a:p>
          <a:p>
            <a:r>
              <a:rPr lang="en-US" dirty="0"/>
              <a:t>It’s officially framed as homelessness prevention.</a:t>
            </a:r>
          </a:p>
          <a:p>
            <a:pPr marL="0" indent="0">
              <a:buNone/>
            </a:pPr>
            <a:endParaRPr lang="en-US" dirty="0"/>
          </a:p>
          <a:p>
            <a:r>
              <a:rPr lang="en-US" dirty="0"/>
              <a:t>About 1,000 unique individuals access resource </a:t>
            </a:r>
            <a:r>
              <a:rPr lang="en-US" dirty="0" err="1"/>
              <a:t>centres</a:t>
            </a:r>
            <a:r>
              <a:rPr lang="en-US" dirty="0"/>
              <a:t> (all 8 of them) each month.</a:t>
            </a:r>
          </a:p>
          <a:p>
            <a:pPr marL="0" indent="0">
              <a:buNone/>
            </a:pPr>
            <a:endParaRPr lang="en-US" dirty="0"/>
          </a:p>
          <a:p>
            <a:r>
              <a:rPr lang="en-US" dirty="0"/>
              <a:t>On average, about 60% of tenants in a building will access the </a:t>
            </a:r>
            <a:r>
              <a:rPr lang="en-US" dirty="0" err="1"/>
              <a:t>centre</a:t>
            </a:r>
            <a:r>
              <a:rPr lang="en-US" dirty="0"/>
              <a:t> in a year. </a:t>
            </a:r>
          </a:p>
        </p:txBody>
      </p:sp>
    </p:spTree>
    <p:extLst>
      <p:ext uri="{BB962C8B-B14F-4D97-AF65-F5344CB8AC3E}">
        <p14:creationId xmlns:p14="http://schemas.microsoft.com/office/powerpoint/2010/main" val="7492177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F6956D-76B4-7845-56B4-69C12B3F48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B3DFE6-8946-CDEC-FE0B-2ACCCDF44918}"/>
              </a:ext>
            </a:extLst>
          </p:cNvPr>
          <p:cNvSpPr>
            <a:spLocks noGrp="1"/>
          </p:cNvSpPr>
          <p:nvPr>
            <p:ph type="title"/>
          </p:nvPr>
        </p:nvSpPr>
        <p:spPr/>
        <p:txBody>
          <a:bodyPr/>
          <a:lstStyle/>
          <a:p>
            <a:r>
              <a:rPr lang="en-US" dirty="0"/>
              <a:t>Resource </a:t>
            </a:r>
            <a:r>
              <a:rPr lang="en-US" dirty="0" err="1"/>
              <a:t>Centres</a:t>
            </a:r>
            <a:r>
              <a:rPr lang="en-US" dirty="0"/>
              <a:t> (cont’d)</a:t>
            </a:r>
          </a:p>
        </p:txBody>
      </p:sp>
      <p:sp>
        <p:nvSpPr>
          <p:cNvPr id="3" name="Content Placeholder 2">
            <a:extLst>
              <a:ext uri="{FF2B5EF4-FFF2-40B4-BE49-F238E27FC236}">
                <a16:creationId xmlns:a16="http://schemas.microsoft.com/office/drawing/2014/main" id="{61DE586A-DB51-A525-EF6F-EAF2CE750D1D}"/>
              </a:ext>
            </a:extLst>
          </p:cNvPr>
          <p:cNvSpPr>
            <a:spLocks noGrp="1"/>
          </p:cNvSpPr>
          <p:nvPr>
            <p:ph idx="1"/>
          </p:nvPr>
        </p:nvSpPr>
        <p:spPr/>
        <p:txBody>
          <a:bodyPr/>
          <a:lstStyle/>
          <a:p>
            <a:r>
              <a:rPr lang="en-US" dirty="0"/>
              <a:t>Nine staff in total, plus a manager.</a:t>
            </a:r>
          </a:p>
          <a:p>
            <a:pPr marL="0" indent="0">
              <a:buNone/>
            </a:pPr>
            <a:endParaRPr lang="en-US" dirty="0"/>
          </a:p>
          <a:p>
            <a:r>
              <a:rPr lang="en-US" dirty="0"/>
              <a:t>Funded through the City of Ottawa (using federal money as of Sep 2024 – used to be funded by Province).</a:t>
            </a:r>
          </a:p>
          <a:p>
            <a:pPr marL="0" indent="0">
              <a:buNone/>
            </a:pPr>
            <a:endParaRPr lang="en-US" dirty="0"/>
          </a:p>
          <a:p>
            <a:r>
              <a:rPr lang="en-US" dirty="0"/>
              <a:t>Aging in Place is a local non-profit that does similar work in some OCH seniors buildings. </a:t>
            </a:r>
          </a:p>
          <a:p>
            <a:endParaRPr lang="en-US" dirty="0"/>
          </a:p>
          <a:p>
            <a:r>
              <a:rPr lang="en-US" dirty="0"/>
              <a:t>Ottawa Salus is a local non-profit that does similar work in other OCH buildings.</a:t>
            </a:r>
          </a:p>
          <a:p>
            <a:endParaRPr lang="en-US" dirty="0"/>
          </a:p>
          <a:p>
            <a:endParaRPr lang="en-US" dirty="0"/>
          </a:p>
        </p:txBody>
      </p:sp>
    </p:spTree>
    <p:extLst>
      <p:ext uri="{BB962C8B-B14F-4D97-AF65-F5344CB8AC3E}">
        <p14:creationId xmlns:p14="http://schemas.microsoft.com/office/powerpoint/2010/main" val="3595653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8A2B2-0FFF-8074-8EDF-296A505C96F8}"/>
              </a:ext>
            </a:extLst>
          </p:cNvPr>
          <p:cNvSpPr>
            <a:spLocks noGrp="1"/>
          </p:cNvSpPr>
          <p:nvPr>
            <p:ph type="title"/>
          </p:nvPr>
        </p:nvSpPr>
        <p:spPr/>
        <p:txBody>
          <a:bodyPr/>
          <a:lstStyle/>
          <a:p>
            <a:r>
              <a:rPr lang="en-US" dirty="0"/>
              <a:t>Habitat Services</a:t>
            </a:r>
          </a:p>
        </p:txBody>
      </p:sp>
      <p:sp>
        <p:nvSpPr>
          <p:cNvPr id="3" name="Content Placeholder 2">
            <a:extLst>
              <a:ext uri="{FF2B5EF4-FFF2-40B4-BE49-F238E27FC236}">
                <a16:creationId xmlns:a16="http://schemas.microsoft.com/office/drawing/2014/main" id="{E570BA93-91E5-1820-3CBD-907473A280AA}"/>
              </a:ext>
            </a:extLst>
          </p:cNvPr>
          <p:cNvSpPr>
            <a:spLocks noGrp="1"/>
          </p:cNvSpPr>
          <p:nvPr>
            <p:ph idx="1"/>
          </p:nvPr>
        </p:nvSpPr>
        <p:spPr/>
        <p:txBody>
          <a:bodyPr/>
          <a:lstStyle/>
          <a:p>
            <a:endParaRPr lang="en-US" dirty="0"/>
          </a:p>
          <a:p>
            <a:r>
              <a:rPr lang="en-US" dirty="0"/>
              <a:t>Toronto program, established in 1986, providing funding and oversight to private boarding homes.</a:t>
            </a:r>
          </a:p>
          <a:p>
            <a:endParaRPr lang="en-US" dirty="0"/>
          </a:p>
          <a:p>
            <a:r>
              <a:rPr lang="en-US" dirty="0"/>
              <a:t>Delayed response to rapid deinstitutionalization of psychiatric beds.</a:t>
            </a:r>
          </a:p>
          <a:p>
            <a:endParaRPr lang="en-US" dirty="0"/>
          </a:p>
          <a:p>
            <a:r>
              <a:rPr lang="en-US" dirty="0"/>
              <a:t>There were lots of private boarding homes, especially in </a:t>
            </a:r>
            <a:r>
              <a:rPr lang="en-US" dirty="0" err="1"/>
              <a:t>neighbourhoods</a:t>
            </a:r>
            <a:r>
              <a:rPr lang="en-US" dirty="0"/>
              <a:t> near psychiatric hospitals.</a:t>
            </a:r>
          </a:p>
        </p:txBody>
      </p:sp>
    </p:spTree>
    <p:extLst>
      <p:ext uri="{BB962C8B-B14F-4D97-AF65-F5344CB8AC3E}">
        <p14:creationId xmlns:p14="http://schemas.microsoft.com/office/powerpoint/2010/main" val="26418255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3BA7E6-68E9-3F89-F8BC-2341AC0957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DB6DD0-95DF-BCA1-EA57-8984416F5141}"/>
              </a:ext>
            </a:extLst>
          </p:cNvPr>
          <p:cNvSpPr>
            <a:spLocks noGrp="1"/>
          </p:cNvSpPr>
          <p:nvPr>
            <p:ph type="title"/>
          </p:nvPr>
        </p:nvSpPr>
        <p:spPr/>
        <p:txBody>
          <a:bodyPr/>
          <a:lstStyle/>
          <a:p>
            <a:r>
              <a:rPr lang="en-US" dirty="0"/>
              <a:t>What’s on your mind?</a:t>
            </a:r>
          </a:p>
        </p:txBody>
      </p:sp>
      <p:sp>
        <p:nvSpPr>
          <p:cNvPr id="3" name="Content Placeholder 2">
            <a:extLst>
              <a:ext uri="{FF2B5EF4-FFF2-40B4-BE49-F238E27FC236}">
                <a16:creationId xmlns:a16="http://schemas.microsoft.com/office/drawing/2014/main" id="{D36CF89A-EB62-B21E-8D80-4FB619719B1C}"/>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8877184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4EAA9-8728-0FC4-9827-49F3326A0EFB}"/>
              </a:ext>
            </a:extLst>
          </p:cNvPr>
          <p:cNvSpPr>
            <a:spLocks noGrp="1"/>
          </p:cNvSpPr>
          <p:nvPr>
            <p:ph type="title"/>
          </p:nvPr>
        </p:nvSpPr>
        <p:spPr/>
        <p:txBody>
          <a:bodyPr/>
          <a:lstStyle/>
          <a:p>
            <a:r>
              <a:rPr lang="en-US" dirty="0"/>
              <a:t>New Shelter Service Model </a:t>
            </a:r>
          </a:p>
        </p:txBody>
      </p:sp>
      <p:sp>
        <p:nvSpPr>
          <p:cNvPr id="3" name="Content Placeholder 2">
            <a:extLst>
              <a:ext uri="{FF2B5EF4-FFF2-40B4-BE49-F238E27FC236}">
                <a16:creationId xmlns:a16="http://schemas.microsoft.com/office/drawing/2014/main" id="{3A0333DE-1F7B-B6ED-A53F-BE008355FA7B}"/>
              </a:ext>
            </a:extLst>
          </p:cNvPr>
          <p:cNvSpPr>
            <a:spLocks noGrp="1"/>
          </p:cNvSpPr>
          <p:nvPr>
            <p:ph idx="1"/>
          </p:nvPr>
        </p:nvSpPr>
        <p:spPr/>
        <p:txBody>
          <a:bodyPr/>
          <a:lstStyle/>
          <a:p>
            <a:endParaRPr lang="en-US" dirty="0"/>
          </a:p>
          <a:p>
            <a:r>
              <a:rPr lang="en-US" dirty="0"/>
              <a:t>Shortly before the pandemic, the City of Toronto mandated that all City-funded shelters focus on </a:t>
            </a:r>
            <a:r>
              <a:rPr lang="en-US" u="sng" dirty="0"/>
              <a:t>housing</a:t>
            </a:r>
            <a:r>
              <a:rPr lang="en-US" dirty="0"/>
              <a:t> their residents as much as possible. </a:t>
            </a:r>
          </a:p>
          <a:p>
            <a:endParaRPr lang="en-US" dirty="0"/>
          </a:p>
          <a:p>
            <a:r>
              <a:rPr lang="en-US" dirty="0"/>
              <a:t>The New Shelter Service Model (NSSM) was developed in conjunction with some providers.</a:t>
            </a:r>
          </a:p>
          <a:p>
            <a:endParaRPr lang="en-US" dirty="0"/>
          </a:p>
          <a:p>
            <a:r>
              <a:rPr lang="en-US" dirty="0"/>
              <a:t>Under the NSSM, case managers and Housing Help Workers are used to help clients get into housing. </a:t>
            </a:r>
          </a:p>
          <a:p>
            <a:endParaRPr lang="en-US" dirty="0"/>
          </a:p>
          <a:p>
            <a:endParaRPr lang="en-US" dirty="0"/>
          </a:p>
        </p:txBody>
      </p:sp>
    </p:spTree>
    <p:extLst>
      <p:ext uri="{BB962C8B-B14F-4D97-AF65-F5344CB8AC3E}">
        <p14:creationId xmlns:p14="http://schemas.microsoft.com/office/powerpoint/2010/main" val="488131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C2B6C2-55CC-3F1C-4B59-5089183203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1237DC-8D0E-3E66-1FE6-D4A4E3237645}"/>
              </a:ext>
            </a:extLst>
          </p:cNvPr>
          <p:cNvSpPr>
            <a:spLocks noGrp="1"/>
          </p:cNvSpPr>
          <p:nvPr>
            <p:ph type="title"/>
          </p:nvPr>
        </p:nvSpPr>
        <p:spPr/>
        <p:txBody>
          <a:bodyPr/>
          <a:lstStyle/>
          <a:p>
            <a:r>
              <a:rPr lang="en-US" dirty="0"/>
              <a:t>New Shelter Service Model (cont’d) </a:t>
            </a:r>
          </a:p>
        </p:txBody>
      </p:sp>
      <p:sp>
        <p:nvSpPr>
          <p:cNvPr id="3" name="Content Placeholder 2">
            <a:extLst>
              <a:ext uri="{FF2B5EF4-FFF2-40B4-BE49-F238E27FC236}">
                <a16:creationId xmlns:a16="http://schemas.microsoft.com/office/drawing/2014/main" id="{1A168D29-6DA7-A90E-DA3F-5DCEADB086CF}"/>
              </a:ext>
            </a:extLst>
          </p:cNvPr>
          <p:cNvSpPr>
            <a:spLocks noGrp="1"/>
          </p:cNvSpPr>
          <p:nvPr>
            <p:ph idx="1"/>
          </p:nvPr>
        </p:nvSpPr>
        <p:spPr/>
        <p:txBody>
          <a:bodyPr/>
          <a:lstStyle/>
          <a:p>
            <a:endParaRPr lang="en-US" dirty="0"/>
          </a:p>
          <a:p>
            <a:r>
              <a:rPr lang="en-US" dirty="0"/>
              <a:t>Case managers: 20 clients each.</a:t>
            </a:r>
          </a:p>
          <a:p>
            <a:pPr marL="0" indent="0">
              <a:buNone/>
            </a:pPr>
            <a:endParaRPr lang="en-US" dirty="0"/>
          </a:p>
          <a:p>
            <a:r>
              <a:rPr lang="en-US" dirty="0"/>
              <a:t>Role of case manager: to build working relationships with clients, and get them ready to access housing. </a:t>
            </a:r>
          </a:p>
          <a:p>
            <a:endParaRPr lang="en-US" dirty="0"/>
          </a:p>
          <a:p>
            <a:r>
              <a:rPr lang="en-US" dirty="0"/>
              <a:t>Case managers help clients complete various forms of documentation and help them them access medical supports.</a:t>
            </a:r>
          </a:p>
          <a:p>
            <a:endParaRPr lang="en-US" dirty="0"/>
          </a:p>
          <a:p>
            <a:endParaRPr lang="en-US" dirty="0"/>
          </a:p>
        </p:txBody>
      </p:sp>
    </p:spTree>
    <p:extLst>
      <p:ext uri="{BB962C8B-B14F-4D97-AF65-F5344CB8AC3E}">
        <p14:creationId xmlns:p14="http://schemas.microsoft.com/office/powerpoint/2010/main" val="1388696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C4CDD7-DBF7-BCE2-3CF4-4FC0F7518D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1A316D-8487-94F3-BB94-FA01552C9AB8}"/>
              </a:ext>
            </a:extLst>
          </p:cNvPr>
          <p:cNvSpPr>
            <a:spLocks noGrp="1"/>
          </p:cNvSpPr>
          <p:nvPr>
            <p:ph type="title"/>
          </p:nvPr>
        </p:nvSpPr>
        <p:spPr/>
        <p:txBody>
          <a:bodyPr/>
          <a:lstStyle/>
          <a:p>
            <a:r>
              <a:rPr lang="en-US" dirty="0"/>
              <a:t>New Shelter Service Model (cont’d)</a:t>
            </a:r>
          </a:p>
        </p:txBody>
      </p:sp>
      <p:sp>
        <p:nvSpPr>
          <p:cNvPr id="3" name="Content Placeholder 2">
            <a:extLst>
              <a:ext uri="{FF2B5EF4-FFF2-40B4-BE49-F238E27FC236}">
                <a16:creationId xmlns:a16="http://schemas.microsoft.com/office/drawing/2014/main" id="{6D039627-9DB2-94E3-1F7E-FB7D11E86760}"/>
              </a:ext>
            </a:extLst>
          </p:cNvPr>
          <p:cNvSpPr>
            <a:spLocks noGrp="1"/>
          </p:cNvSpPr>
          <p:nvPr>
            <p:ph idx="1"/>
          </p:nvPr>
        </p:nvSpPr>
        <p:spPr/>
        <p:txBody>
          <a:bodyPr/>
          <a:lstStyle/>
          <a:p>
            <a:endParaRPr lang="en-US" dirty="0"/>
          </a:p>
          <a:p>
            <a:r>
              <a:rPr lang="en-US" dirty="0"/>
              <a:t>Under the NSSM, there is also (typically) one Housing Help Worker for every 3 case managers.</a:t>
            </a:r>
          </a:p>
          <a:p>
            <a:pPr marL="0" indent="0">
              <a:buNone/>
            </a:pPr>
            <a:endParaRPr lang="en-US" dirty="0"/>
          </a:p>
          <a:p>
            <a:r>
              <a:rPr lang="en-US" dirty="0"/>
              <a:t>Then, one supervisor (who may also work with clients a bit). </a:t>
            </a:r>
          </a:p>
          <a:p>
            <a:pPr marL="0" indent="0">
              <a:buNone/>
            </a:pPr>
            <a:endParaRPr lang="en-US" dirty="0"/>
          </a:p>
          <a:p>
            <a:r>
              <a:rPr lang="en-US" dirty="0"/>
              <a:t>The role of the Housing Help Worker is to deal with landlords, help clients connect with landlords, and support unit viewings.</a:t>
            </a:r>
          </a:p>
          <a:p>
            <a:endParaRPr lang="en-US" dirty="0"/>
          </a:p>
          <a:p>
            <a:endParaRPr lang="en-US" dirty="0"/>
          </a:p>
        </p:txBody>
      </p:sp>
    </p:spTree>
    <p:extLst>
      <p:ext uri="{BB962C8B-B14F-4D97-AF65-F5344CB8AC3E}">
        <p14:creationId xmlns:p14="http://schemas.microsoft.com/office/powerpoint/2010/main" val="3697378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97B8FF-C951-6E11-0C98-CBD7755A0A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BCF7F7-42C1-73A9-C950-1BCB5CA932C6}"/>
              </a:ext>
            </a:extLst>
          </p:cNvPr>
          <p:cNvSpPr>
            <a:spLocks noGrp="1"/>
          </p:cNvSpPr>
          <p:nvPr>
            <p:ph type="title"/>
          </p:nvPr>
        </p:nvSpPr>
        <p:spPr/>
        <p:txBody>
          <a:bodyPr/>
          <a:lstStyle/>
          <a:p>
            <a:r>
              <a:rPr lang="en-US" dirty="0"/>
              <a:t>New Shelter Service Model (cont’d)</a:t>
            </a:r>
          </a:p>
        </p:txBody>
      </p:sp>
      <p:sp>
        <p:nvSpPr>
          <p:cNvPr id="3" name="Content Placeholder 2">
            <a:extLst>
              <a:ext uri="{FF2B5EF4-FFF2-40B4-BE49-F238E27FC236}">
                <a16:creationId xmlns:a16="http://schemas.microsoft.com/office/drawing/2014/main" id="{E98D3AF2-F4E3-715E-6440-040DB64299EA}"/>
              </a:ext>
            </a:extLst>
          </p:cNvPr>
          <p:cNvSpPr>
            <a:spLocks noGrp="1"/>
          </p:cNvSpPr>
          <p:nvPr>
            <p:ph idx="1"/>
          </p:nvPr>
        </p:nvSpPr>
        <p:spPr/>
        <p:txBody>
          <a:bodyPr/>
          <a:lstStyle/>
          <a:p>
            <a:endParaRPr lang="en-US" dirty="0"/>
          </a:p>
          <a:p>
            <a:r>
              <a:rPr lang="en-US" dirty="0"/>
              <a:t>Also under NSSM, there’s an intake with new clients. They do STARS assessment (developed by the City of Toronto). </a:t>
            </a:r>
          </a:p>
          <a:p>
            <a:endParaRPr lang="en-US" dirty="0"/>
          </a:p>
          <a:p>
            <a:r>
              <a:rPr lang="en-US" dirty="0"/>
              <a:t>Clients get triaged at intake. People get categorized: High, medium or low needs. High or med get case manager; low typically doesn’t get case manager.</a:t>
            </a:r>
          </a:p>
          <a:p>
            <a:endParaRPr lang="en-US" dirty="0"/>
          </a:p>
          <a:p>
            <a:r>
              <a:rPr lang="en-US" dirty="0"/>
              <a:t>Clients can redo the intake as well. If a staff thinks a client has been mis-categorized, it can be redone.</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6240440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A6FB6E-3AD9-8FDB-C988-5692AB634A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FF9BAA-3DA2-6965-434C-DB38DF546EA0}"/>
              </a:ext>
            </a:extLst>
          </p:cNvPr>
          <p:cNvSpPr>
            <a:spLocks noGrp="1"/>
          </p:cNvSpPr>
          <p:nvPr>
            <p:ph type="title"/>
          </p:nvPr>
        </p:nvSpPr>
        <p:spPr/>
        <p:txBody>
          <a:bodyPr/>
          <a:lstStyle/>
          <a:p>
            <a:r>
              <a:rPr lang="en-US" dirty="0"/>
              <a:t>New Shelter Service Model (cont’d)</a:t>
            </a:r>
          </a:p>
        </p:txBody>
      </p:sp>
      <p:sp>
        <p:nvSpPr>
          <p:cNvPr id="3" name="Content Placeholder 2">
            <a:extLst>
              <a:ext uri="{FF2B5EF4-FFF2-40B4-BE49-F238E27FC236}">
                <a16:creationId xmlns:a16="http://schemas.microsoft.com/office/drawing/2014/main" id="{AEC8BAF6-DDBD-A7E9-D9E1-EB65438E46F9}"/>
              </a:ext>
            </a:extLst>
          </p:cNvPr>
          <p:cNvSpPr>
            <a:spLocks noGrp="1"/>
          </p:cNvSpPr>
          <p:nvPr>
            <p:ph idx="1"/>
          </p:nvPr>
        </p:nvSpPr>
        <p:spPr/>
        <p:txBody>
          <a:bodyPr/>
          <a:lstStyle/>
          <a:p>
            <a:endParaRPr lang="en-US" dirty="0"/>
          </a:p>
          <a:p>
            <a:r>
              <a:rPr lang="en-US" dirty="0"/>
              <a:t>City of Toronto does quarterly audits.</a:t>
            </a:r>
          </a:p>
          <a:p>
            <a:endParaRPr lang="en-US" dirty="0"/>
          </a:p>
          <a:p>
            <a:r>
              <a:rPr lang="en-US" dirty="0"/>
              <a:t>An Agency Review Officer (ARO) will randomly select client files and look at them to make sure there are assessments, case plans and work plans. </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3409086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A1E975-90D2-0F62-46C5-F6AE904DC8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1502AB-F7C9-E53B-4E09-72F73E0B94E0}"/>
              </a:ext>
            </a:extLst>
          </p:cNvPr>
          <p:cNvSpPr>
            <a:spLocks noGrp="1"/>
          </p:cNvSpPr>
          <p:nvPr>
            <p:ph type="title"/>
          </p:nvPr>
        </p:nvSpPr>
        <p:spPr/>
        <p:txBody>
          <a:bodyPr/>
          <a:lstStyle/>
          <a:p>
            <a:r>
              <a:rPr lang="en-US" dirty="0"/>
              <a:t>New Shelter Service Model </a:t>
            </a:r>
          </a:p>
        </p:txBody>
      </p:sp>
      <p:sp>
        <p:nvSpPr>
          <p:cNvPr id="3" name="Content Placeholder 2">
            <a:extLst>
              <a:ext uri="{FF2B5EF4-FFF2-40B4-BE49-F238E27FC236}">
                <a16:creationId xmlns:a16="http://schemas.microsoft.com/office/drawing/2014/main" id="{BEF36601-D0B9-0481-1354-705ED062FE0D}"/>
              </a:ext>
            </a:extLst>
          </p:cNvPr>
          <p:cNvSpPr>
            <a:spLocks noGrp="1"/>
          </p:cNvSpPr>
          <p:nvPr>
            <p:ph idx="1"/>
          </p:nvPr>
        </p:nvSpPr>
        <p:spPr/>
        <p:txBody>
          <a:bodyPr/>
          <a:lstStyle/>
          <a:p>
            <a:endParaRPr lang="en-US" dirty="0"/>
          </a:p>
          <a:p>
            <a:r>
              <a:rPr lang="en-US" dirty="0"/>
              <a:t>City staff come to a shelter once per quarter. </a:t>
            </a:r>
          </a:p>
          <a:p>
            <a:pPr marL="0" indent="0">
              <a:buNone/>
            </a:pPr>
            <a:endParaRPr lang="en-US" dirty="0"/>
          </a:p>
          <a:p>
            <a:r>
              <a:rPr lang="en-US" dirty="0"/>
              <a:t>There are four different audits each year – case management is once a year. </a:t>
            </a:r>
          </a:p>
          <a:p>
            <a:endParaRPr lang="en-US" dirty="0"/>
          </a:p>
          <a:p>
            <a:r>
              <a:rPr lang="en-US" dirty="0"/>
              <a:t>Harm reduction audit is once a year. </a:t>
            </a:r>
          </a:p>
          <a:p>
            <a:endParaRPr lang="en-US" dirty="0"/>
          </a:p>
          <a:p>
            <a:r>
              <a:rPr lang="en-US" dirty="0"/>
              <a:t>There are two other audits as well.</a:t>
            </a:r>
          </a:p>
          <a:p>
            <a:endParaRPr lang="en-US" dirty="0"/>
          </a:p>
        </p:txBody>
      </p:sp>
    </p:spTree>
    <p:extLst>
      <p:ext uri="{BB962C8B-B14F-4D97-AF65-F5344CB8AC3E}">
        <p14:creationId xmlns:p14="http://schemas.microsoft.com/office/powerpoint/2010/main" val="160612586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BE88B3-D931-5193-2B29-78B7CA5A5B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120075-2316-1937-5821-AE98503D411C}"/>
              </a:ext>
            </a:extLst>
          </p:cNvPr>
          <p:cNvSpPr>
            <a:spLocks noGrp="1"/>
          </p:cNvSpPr>
          <p:nvPr>
            <p:ph type="title"/>
          </p:nvPr>
        </p:nvSpPr>
        <p:spPr/>
        <p:txBody>
          <a:bodyPr/>
          <a:lstStyle/>
          <a:p>
            <a:r>
              <a:rPr lang="en-US" dirty="0"/>
              <a:t>What’s on your mind?</a:t>
            </a:r>
          </a:p>
        </p:txBody>
      </p:sp>
      <p:sp>
        <p:nvSpPr>
          <p:cNvPr id="3" name="Content Placeholder 2">
            <a:extLst>
              <a:ext uri="{FF2B5EF4-FFF2-40B4-BE49-F238E27FC236}">
                <a16:creationId xmlns:a16="http://schemas.microsoft.com/office/drawing/2014/main" id="{39E39987-5B2D-6208-F32B-B62632E2C654}"/>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9123553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01FB4-A789-FDA7-E347-30E81D6A76A3}"/>
              </a:ext>
            </a:extLst>
          </p:cNvPr>
          <p:cNvSpPr>
            <a:spLocks noGrp="1"/>
          </p:cNvSpPr>
          <p:nvPr>
            <p:ph type="title"/>
          </p:nvPr>
        </p:nvSpPr>
        <p:spPr/>
        <p:txBody>
          <a:bodyPr/>
          <a:lstStyle/>
          <a:p>
            <a:r>
              <a:rPr lang="en-US" dirty="0"/>
              <a:t>Manitoba Housing</a:t>
            </a:r>
          </a:p>
        </p:txBody>
      </p:sp>
      <p:sp>
        <p:nvSpPr>
          <p:cNvPr id="3" name="Content Placeholder 2">
            <a:extLst>
              <a:ext uri="{FF2B5EF4-FFF2-40B4-BE49-F238E27FC236}">
                <a16:creationId xmlns:a16="http://schemas.microsoft.com/office/drawing/2014/main" id="{76D017AA-80A0-2F59-660D-461C6EA98914}"/>
              </a:ext>
            </a:extLst>
          </p:cNvPr>
          <p:cNvSpPr>
            <a:spLocks noGrp="1"/>
          </p:cNvSpPr>
          <p:nvPr>
            <p:ph idx="1"/>
          </p:nvPr>
        </p:nvSpPr>
        <p:spPr/>
        <p:txBody>
          <a:bodyPr/>
          <a:lstStyle/>
          <a:p>
            <a:r>
              <a:rPr lang="en-US" dirty="0"/>
              <a:t>Manitoba Housing is working to develop a Housing First stream within their broader social housing program.</a:t>
            </a:r>
          </a:p>
          <a:p>
            <a:endParaRPr lang="en-US" dirty="0"/>
          </a:p>
          <a:p>
            <a:r>
              <a:rPr lang="en-US" dirty="0"/>
              <a:t>Back in 2016, they made a change to their point rating system. Prior to that, a tenant got prioritized if they were experiencing gender-based violence. In 2016, “experiencing homelessness” was added. Maximum points now go to those two groups.</a:t>
            </a:r>
          </a:p>
          <a:p>
            <a:endParaRPr lang="en-US" dirty="0"/>
          </a:p>
          <a:p>
            <a:r>
              <a:rPr lang="en-US" dirty="0"/>
              <a:t>Now, 70% of tenants who move into a Manitoba Housing unit are from one of those categories.</a:t>
            </a:r>
          </a:p>
          <a:p>
            <a:endParaRPr lang="en-US" dirty="0"/>
          </a:p>
          <a:p>
            <a:endParaRPr lang="en-US" dirty="0"/>
          </a:p>
        </p:txBody>
      </p:sp>
    </p:spTree>
    <p:extLst>
      <p:ext uri="{BB962C8B-B14F-4D97-AF65-F5344CB8AC3E}">
        <p14:creationId xmlns:p14="http://schemas.microsoft.com/office/powerpoint/2010/main" val="36533966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2063B9-70AC-30E8-635B-21884882157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461B87-D95D-76E2-D4D8-F3DCEF23A6CD}"/>
              </a:ext>
            </a:extLst>
          </p:cNvPr>
          <p:cNvSpPr>
            <a:spLocks noGrp="1"/>
          </p:cNvSpPr>
          <p:nvPr>
            <p:ph type="title"/>
          </p:nvPr>
        </p:nvSpPr>
        <p:spPr/>
        <p:txBody>
          <a:bodyPr/>
          <a:lstStyle/>
          <a:p>
            <a:r>
              <a:rPr lang="en-US" dirty="0"/>
              <a:t>Manitoba Housing (cont’d)</a:t>
            </a:r>
          </a:p>
        </p:txBody>
      </p:sp>
      <p:sp>
        <p:nvSpPr>
          <p:cNvPr id="3" name="Content Placeholder 2">
            <a:extLst>
              <a:ext uri="{FF2B5EF4-FFF2-40B4-BE49-F238E27FC236}">
                <a16:creationId xmlns:a16="http://schemas.microsoft.com/office/drawing/2014/main" id="{FFE890F7-A017-9A30-A34C-B0AA431582C5}"/>
              </a:ext>
            </a:extLst>
          </p:cNvPr>
          <p:cNvSpPr>
            <a:spLocks noGrp="1"/>
          </p:cNvSpPr>
          <p:nvPr>
            <p:ph idx="1"/>
          </p:nvPr>
        </p:nvSpPr>
        <p:spPr/>
        <p:txBody>
          <a:bodyPr/>
          <a:lstStyle/>
          <a:p>
            <a:endParaRPr lang="en-US" dirty="0"/>
          </a:p>
          <a:p>
            <a:r>
              <a:rPr lang="en-US" dirty="0"/>
              <a:t>Admittedly, they’re treating “experiencing homelessness” in a very broad way—it can include ‘couch surfing,’ staying at a shelter or rough sleeping.</a:t>
            </a:r>
          </a:p>
          <a:p>
            <a:pPr marL="0" indent="0">
              <a:buNone/>
            </a:pPr>
            <a:endParaRPr lang="en-US" dirty="0"/>
          </a:p>
          <a:p>
            <a:r>
              <a:rPr lang="en-US" dirty="0"/>
              <a:t>Previously, if there were supports provided by external agencies when a tenant moved in, those supports tended to ‘disappear’ shortly after the person was housed (that’s a Manitoba-wide problem re: long-term supports).</a:t>
            </a:r>
          </a:p>
          <a:p>
            <a:endParaRPr lang="en-US" dirty="0"/>
          </a:p>
          <a:p>
            <a:endParaRPr lang="en-US" dirty="0"/>
          </a:p>
        </p:txBody>
      </p:sp>
    </p:spTree>
    <p:extLst>
      <p:ext uri="{BB962C8B-B14F-4D97-AF65-F5344CB8AC3E}">
        <p14:creationId xmlns:p14="http://schemas.microsoft.com/office/powerpoint/2010/main" val="2521105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9CD2B-9EBE-ADD0-4B58-A1F8BC9DF3B5}"/>
              </a:ext>
            </a:extLst>
          </p:cNvPr>
          <p:cNvSpPr>
            <a:spLocks noGrp="1"/>
          </p:cNvSpPr>
          <p:nvPr>
            <p:ph type="title"/>
          </p:nvPr>
        </p:nvSpPr>
        <p:spPr/>
        <p:txBody>
          <a:bodyPr/>
          <a:lstStyle/>
          <a:p>
            <a:r>
              <a:rPr lang="en-US" dirty="0"/>
              <a:t>Habitat Services (cont’d)</a:t>
            </a:r>
          </a:p>
        </p:txBody>
      </p:sp>
      <p:sp>
        <p:nvSpPr>
          <p:cNvPr id="3" name="Content Placeholder 2">
            <a:extLst>
              <a:ext uri="{FF2B5EF4-FFF2-40B4-BE49-F238E27FC236}">
                <a16:creationId xmlns:a16="http://schemas.microsoft.com/office/drawing/2014/main" id="{873F5559-E817-5E92-6220-2D42E9FAD3C9}"/>
              </a:ext>
            </a:extLst>
          </p:cNvPr>
          <p:cNvSpPr>
            <a:spLocks noGrp="1"/>
          </p:cNvSpPr>
          <p:nvPr>
            <p:ph idx="1"/>
          </p:nvPr>
        </p:nvSpPr>
        <p:spPr/>
        <p:txBody>
          <a:bodyPr/>
          <a:lstStyle/>
          <a:p>
            <a:endParaRPr lang="en-US" dirty="0"/>
          </a:p>
          <a:p>
            <a:r>
              <a:rPr lang="en-US" dirty="0"/>
              <a:t>The creation of Habitat Services was a key recommendation of a mayoral task force, chaired by psychologist Reva Gerstein.</a:t>
            </a:r>
          </a:p>
          <a:p>
            <a:endParaRPr lang="en-US" dirty="0"/>
          </a:p>
          <a:p>
            <a:r>
              <a:rPr lang="en-US" dirty="0"/>
              <a:t>Its final report was released in 1984.</a:t>
            </a:r>
          </a:p>
        </p:txBody>
      </p:sp>
    </p:spTree>
    <p:extLst>
      <p:ext uri="{BB962C8B-B14F-4D97-AF65-F5344CB8AC3E}">
        <p14:creationId xmlns:p14="http://schemas.microsoft.com/office/powerpoint/2010/main" val="24594986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563105-0C01-70A7-401F-1ABCD455BB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454703-06F2-715A-B2B5-5536A258F460}"/>
              </a:ext>
            </a:extLst>
          </p:cNvPr>
          <p:cNvSpPr>
            <a:spLocks noGrp="1"/>
          </p:cNvSpPr>
          <p:nvPr>
            <p:ph type="title"/>
          </p:nvPr>
        </p:nvSpPr>
        <p:spPr/>
        <p:txBody>
          <a:bodyPr/>
          <a:lstStyle/>
          <a:p>
            <a:r>
              <a:rPr lang="en-US" dirty="0"/>
              <a:t>Manitoba Housing (cont’d)</a:t>
            </a:r>
          </a:p>
        </p:txBody>
      </p:sp>
      <p:sp>
        <p:nvSpPr>
          <p:cNvPr id="3" name="Content Placeholder 2">
            <a:extLst>
              <a:ext uri="{FF2B5EF4-FFF2-40B4-BE49-F238E27FC236}">
                <a16:creationId xmlns:a16="http://schemas.microsoft.com/office/drawing/2014/main" id="{F0BED499-44C0-8E2C-2185-B7FDF2CDAD07}"/>
              </a:ext>
            </a:extLst>
          </p:cNvPr>
          <p:cNvSpPr>
            <a:spLocks noGrp="1"/>
          </p:cNvSpPr>
          <p:nvPr>
            <p:ph idx="1"/>
          </p:nvPr>
        </p:nvSpPr>
        <p:spPr/>
        <p:txBody>
          <a:bodyPr/>
          <a:lstStyle/>
          <a:p>
            <a:endParaRPr lang="en-US" dirty="0"/>
          </a:p>
          <a:p>
            <a:r>
              <a:rPr lang="en-US" dirty="0"/>
              <a:t>Manitoba Housing has a total of about 12,000 community housing units. They want about 2,000 to have intensive supports. </a:t>
            </a:r>
          </a:p>
          <a:p>
            <a:endParaRPr lang="en-US" dirty="0"/>
          </a:p>
          <a:p>
            <a:r>
              <a:rPr lang="en-US" dirty="0"/>
              <a:t>This may entail changes to visitor policies (e.g., sign in, sign out). </a:t>
            </a:r>
          </a:p>
          <a:p>
            <a:endParaRPr lang="en-US" dirty="0"/>
          </a:p>
          <a:p>
            <a:r>
              <a:rPr lang="en-US" dirty="0"/>
              <a:t>There will be harm reduction.</a:t>
            </a:r>
          </a:p>
        </p:txBody>
      </p:sp>
    </p:spTree>
    <p:extLst>
      <p:ext uri="{BB962C8B-B14F-4D97-AF65-F5344CB8AC3E}">
        <p14:creationId xmlns:p14="http://schemas.microsoft.com/office/powerpoint/2010/main" val="239166584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3EB7FB-EF77-27BC-55B5-6E9F232FA5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5FA33D-B2B0-0060-3BE3-A1EEDEB855B3}"/>
              </a:ext>
            </a:extLst>
          </p:cNvPr>
          <p:cNvSpPr>
            <a:spLocks noGrp="1"/>
          </p:cNvSpPr>
          <p:nvPr>
            <p:ph type="title"/>
          </p:nvPr>
        </p:nvSpPr>
        <p:spPr/>
        <p:txBody>
          <a:bodyPr/>
          <a:lstStyle/>
          <a:p>
            <a:r>
              <a:rPr lang="en-US" dirty="0"/>
              <a:t>Manitoba Housing </a:t>
            </a:r>
            <a:r>
              <a:rPr lang="en-US"/>
              <a:t>(cont’d)</a:t>
            </a:r>
            <a:endParaRPr lang="en-US" dirty="0"/>
          </a:p>
        </p:txBody>
      </p:sp>
      <p:sp>
        <p:nvSpPr>
          <p:cNvPr id="3" name="Content Placeholder 2">
            <a:extLst>
              <a:ext uri="{FF2B5EF4-FFF2-40B4-BE49-F238E27FC236}">
                <a16:creationId xmlns:a16="http://schemas.microsoft.com/office/drawing/2014/main" id="{7D4D2B5E-3A42-4260-2261-31E5F6AE5D4D}"/>
              </a:ext>
            </a:extLst>
          </p:cNvPr>
          <p:cNvSpPr>
            <a:spLocks noGrp="1"/>
          </p:cNvSpPr>
          <p:nvPr>
            <p:ph idx="1"/>
          </p:nvPr>
        </p:nvSpPr>
        <p:spPr/>
        <p:txBody>
          <a:bodyPr/>
          <a:lstStyle/>
          <a:p>
            <a:endParaRPr lang="en-US" dirty="0"/>
          </a:p>
          <a:p>
            <a:r>
              <a:rPr lang="en-US" dirty="0"/>
              <a:t>They also feel this probably isn’t enough. </a:t>
            </a:r>
          </a:p>
          <a:p>
            <a:endParaRPr lang="en-US" dirty="0"/>
          </a:p>
          <a:p>
            <a:r>
              <a:rPr lang="en-US" dirty="0"/>
              <a:t>Manitoba Housing feels it needs an additional 6,000 units with a medium level of intensity of supports.</a:t>
            </a:r>
          </a:p>
          <a:p>
            <a:endParaRPr lang="en-US" dirty="0"/>
          </a:p>
          <a:p>
            <a:r>
              <a:rPr lang="en-US" dirty="0"/>
              <a:t>They’d also like to have some 20-unit buildings.</a:t>
            </a:r>
          </a:p>
          <a:p>
            <a:endParaRPr lang="en-US" dirty="0"/>
          </a:p>
          <a:p>
            <a:r>
              <a:rPr lang="en-US" dirty="0"/>
              <a:t>“We’re saying we want to be more of a supportive housing provider. It will be like a subprogram.”</a:t>
            </a:r>
          </a:p>
          <a:p>
            <a:endParaRPr lang="en-US" dirty="0"/>
          </a:p>
          <a:p>
            <a:endParaRPr lang="en-US" dirty="0"/>
          </a:p>
        </p:txBody>
      </p:sp>
    </p:spTree>
    <p:extLst>
      <p:ext uri="{BB962C8B-B14F-4D97-AF65-F5344CB8AC3E}">
        <p14:creationId xmlns:p14="http://schemas.microsoft.com/office/powerpoint/2010/main" val="35467524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8898AB-C97C-68AD-B49D-69950BF9BD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9FAB32-D7BB-8BE4-ECD0-07818DE3C9A0}"/>
              </a:ext>
            </a:extLst>
          </p:cNvPr>
          <p:cNvSpPr>
            <a:spLocks noGrp="1"/>
          </p:cNvSpPr>
          <p:nvPr>
            <p:ph type="title"/>
          </p:nvPr>
        </p:nvSpPr>
        <p:spPr/>
        <p:txBody>
          <a:bodyPr/>
          <a:lstStyle/>
          <a:p>
            <a:r>
              <a:rPr lang="en-US" dirty="0"/>
              <a:t>What’s on your mind?</a:t>
            </a:r>
          </a:p>
        </p:txBody>
      </p:sp>
      <p:sp>
        <p:nvSpPr>
          <p:cNvPr id="3" name="Content Placeholder 2">
            <a:extLst>
              <a:ext uri="{FF2B5EF4-FFF2-40B4-BE49-F238E27FC236}">
                <a16:creationId xmlns:a16="http://schemas.microsoft.com/office/drawing/2014/main" id="{08B7EB12-6405-A40D-4FD2-7A262F6A56DC}"/>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678881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FA5B67-8137-808F-CB7C-679B53E533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2AA2D9-FD03-A79F-8587-401BCA80FB62}"/>
              </a:ext>
            </a:extLst>
          </p:cNvPr>
          <p:cNvSpPr>
            <a:spLocks noGrp="1"/>
          </p:cNvSpPr>
          <p:nvPr>
            <p:ph type="title"/>
          </p:nvPr>
        </p:nvSpPr>
        <p:spPr/>
        <p:txBody>
          <a:bodyPr/>
          <a:lstStyle/>
          <a:p>
            <a:r>
              <a:rPr lang="en-US" dirty="0"/>
              <a:t>Habitat Services (cont’d)</a:t>
            </a:r>
          </a:p>
        </p:txBody>
      </p:sp>
      <p:sp>
        <p:nvSpPr>
          <p:cNvPr id="3" name="Content Placeholder 2">
            <a:extLst>
              <a:ext uri="{FF2B5EF4-FFF2-40B4-BE49-F238E27FC236}">
                <a16:creationId xmlns:a16="http://schemas.microsoft.com/office/drawing/2014/main" id="{4FBD6230-04F2-36FF-5A96-3A38E6E10DCA}"/>
              </a:ext>
            </a:extLst>
          </p:cNvPr>
          <p:cNvSpPr>
            <a:spLocks noGrp="1"/>
          </p:cNvSpPr>
          <p:nvPr>
            <p:ph idx="1"/>
          </p:nvPr>
        </p:nvSpPr>
        <p:spPr/>
        <p:txBody>
          <a:bodyPr/>
          <a:lstStyle/>
          <a:p>
            <a:endParaRPr lang="en-US" dirty="0"/>
          </a:p>
          <a:p>
            <a:r>
              <a:rPr lang="en-US" dirty="0"/>
              <a:t>Without Habitat Services, might see 3 or more residents per room.</a:t>
            </a:r>
          </a:p>
          <a:p>
            <a:endParaRPr lang="en-US" dirty="0"/>
          </a:p>
          <a:p>
            <a:r>
              <a:rPr lang="en-US" dirty="0"/>
              <a:t>Habitat typically has 1 or 2 residents per unit.</a:t>
            </a:r>
          </a:p>
          <a:p>
            <a:endParaRPr lang="en-US" dirty="0"/>
          </a:p>
          <a:p>
            <a:r>
              <a:rPr lang="en-US" dirty="0"/>
              <a:t>Without Habitat, you’d see rather poor food quality.</a:t>
            </a:r>
          </a:p>
          <a:p>
            <a:endParaRPr lang="en-US" dirty="0"/>
          </a:p>
          <a:p>
            <a:r>
              <a:rPr lang="en-US" dirty="0"/>
              <a:t>Without Habitat, residents would have few rights.</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166768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2E2902-78EA-66D8-656C-4EA5D0CF92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1E1EADA-74D0-CCBA-7CBF-590E5AECBDE2}"/>
              </a:ext>
            </a:extLst>
          </p:cNvPr>
          <p:cNvSpPr>
            <a:spLocks noGrp="1"/>
          </p:cNvSpPr>
          <p:nvPr>
            <p:ph type="title"/>
          </p:nvPr>
        </p:nvSpPr>
        <p:spPr/>
        <p:txBody>
          <a:bodyPr/>
          <a:lstStyle/>
          <a:p>
            <a:r>
              <a:rPr lang="en-US" dirty="0"/>
              <a:t>Habitat Services (cont’d)</a:t>
            </a:r>
          </a:p>
        </p:txBody>
      </p:sp>
      <p:sp>
        <p:nvSpPr>
          <p:cNvPr id="3" name="Content Placeholder 2">
            <a:extLst>
              <a:ext uri="{FF2B5EF4-FFF2-40B4-BE49-F238E27FC236}">
                <a16:creationId xmlns:a16="http://schemas.microsoft.com/office/drawing/2014/main" id="{9DDA1D95-CB7C-EAD7-10C1-87928F7C6BA4}"/>
              </a:ext>
            </a:extLst>
          </p:cNvPr>
          <p:cNvSpPr>
            <a:spLocks noGrp="1"/>
          </p:cNvSpPr>
          <p:nvPr>
            <p:ph idx="1"/>
          </p:nvPr>
        </p:nvSpPr>
        <p:spPr/>
        <p:txBody>
          <a:bodyPr/>
          <a:lstStyle/>
          <a:p>
            <a:endParaRPr lang="en-US" dirty="0"/>
          </a:p>
          <a:p>
            <a:r>
              <a:rPr lang="en-US" dirty="0"/>
              <a:t>Without Habitat, there’s an annual inspection from the City for boarding homes (building, fire, food). </a:t>
            </a:r>
          </a:p>
          <a:p>
            <a:endParaRPr lang="en-US" dirty="0"/>
          </a:p>
          <a:p>
            <a:r>
              <a:rPr lang="en-US" dirty="0"/>
              <a:t>Habitat has weekly visits from an inspector – maybe once every two weeks. They are all unannounced inspections, with the exception of bedroom inspections (so that tenant can get 24 hours notice – that’s an RTA rule).</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793591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FE2BAA-0C75-BB3C-9EA6-84A2C44FF9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878BB78-F952-AFFE-B9BE-EBBF40B16D75}"/>
              </a:ext>
            </a:extLst>
          </p:cNvPr>
          <p:cNvSpPr>
            <a:spLocks noGrp="1"/>
          </p:cNvSpPr>
          <p:nvPr>
            <p:ph type="title"/>
          </p:nvPr>
        </p:nvSpPr>
        <p:spPr/>
        <p:txBody>
          <a:bodyPr/>
          <a:lstStyle/>
          <a:p>
            <a:r>
              <a:rPr lang="en-US" dirty="0"/>
              <a:t>Habitat Services (cont’d)</a:t>
            </a:r>
          </a:p>
        </p:txBody>
      </p:sp>
      <p:sp>
        <p:nvSpPr>
          <p:cNvPr id="3" name="Content Placeholder 2">
            <a:extLst>
              <a:ext uri="{FF2B5EF4-FFF2-40B4-BE49-F238E27FC236}">
                <a16:creationId xmlns:a16="http://schemas.microsoft.com/office/drawing/2014/main" id="{44AF7F1B-96F2-4B79-4AFE-770FAA4B2151}"/>
              </a:ext>
            </a:extLst>
          </p:cNvPr>
          <p:cNvSpPr>
            <a:spLocks noGrp="1"/>
          </p:cNvSpPr>
          <p:nvPr>
            <p:ph idx="1"/>
          </p:nvPr>
        </p:nvSpPr>
        <p:spPr/>
        <p:txBody>
          <a:bodyPr/>
          <a:lstStyle/>
          <a:p>
            <a:endParaRPr lang="en-US" dirty="0"/>
          </a:p>
          <a:p>
            <a:r>
              <a:rPr lang="en-US" dirty="0"/>
              <a:t>Habitat monitors meals, bedroom areas, common spaces, access to telephones.</a:t>
            </a:r>
          </a:p>
          <a:p>
            <a:endParaRPr lang="en-US" dirty="0"/>
          </a:p>
          <a:p>
            <a:r>
              <a:rPr lang="en-US" dirty="0"/>
              <a:t>Habitat organizes group activities in partnership with another non-profit (Cota). For ex.: going out for coffee;  going to museums; movie outings. </a:t>
            </a:r>
          </a:p>
          <a:p>
            <a:endParaRPr lang="en-US" dirty="0"/>
          </a:p>
          <a:p>
            <a:r>
              <a:rPr lang="en-US" dirty="0"/>
              <a:t>Twice a year, there’s a dance for entire portfolio.</a:t>
            </a:r>
          </a:p>
        </p:txBody>
      </p:sp>
    </p:spTree>
    <p:extLst>
      <p:ext uri="{BB962C8B-B14F-4D97-AF65-F5344CB8AC3E}">
        <p14:creationId xmlns:p14="http://schemas.microsoft.com/office/powerpoint/2010/main" val="1102269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352C03-9200-0056-6CEB-6BB6E3B9E9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9A51E7-C75E-83D4-E2A2-1EF454D01D2D}"/>
              </a:ext>
            </a:extLst>
          </p:cNvPr>
          <p:cNvSpPr>
            <a:spLocks noGrp="1"/>
          </p:cNvSpPr>
          <p:nvPr>
            <p:ph type="title"/>
          </p:nvPr>
        </p:nvSpPr>
        <p:spPr/>
        <p:txBody>
          <a:bodyPr/>
          <a:lstStyle/>
          <a:p>
            <a:r>
              <a:rPr lang="en-US" dirty="0"/>
              <a:t>Habitat Services (cont’d)</a:t>
            </a:r>
          </a:p>
        </p:txBody>
      </p:sp>
      <p:sp>
        <p:nvSpPr>
          <p:cNvPr id="3" name="Content Placeholder 2">
            <a:extLst>
              <a:ext uri="{FF2B5EF4-FFF2-40B4-BE49-F238E27FC236}">
                <a16:creationId xmlns:a16="http://schemas.microsoft.com/office/drawing/2014/main" id="{9FD2AE02-AA8C-E310-59D7-0C8B8060E52B}"/>
              </a:ext>
            </a:extLst>
          </p:cNvPr>
          <p:cNvSpPr>
            <a:spLocks noGrp="1"/>
          </p:cNvSpPr>
          <p:nvPr>
            <p:ph idx="1"/>
          </p:nvPr>
        </p:nvSpPr>
        <p:spPr/>
        <p:txBody>
          <a:bodyPr/>
          <a:lstStyle/>
          <a:p>
            <a:endParaRPr lang="en-US" dirty="0"/>
          </a:p>
          <a:p>
            <a:r>
              <a:rPr lang="en-US" dirty="0"/>
              <a:t>Each operator gets about $1,845 per tenant per month from Habitat and tenant – that’s the total subsidy they get (from both Habitat and tenant combined).</a:t>
            </a:r>
          </a:p>
          <a:p>
            <a:pPr marL="0" indent="0">
              <a:buNone/>
            </a:pPr>
            <a:endParaRPr lang="en-US" dirty="0"/>
          </a:p>
          <a:p>
            <a:r>
              <a:rPr lang="en-US" dirty="0"/>
              <a:t>Tenant pays $543 per month for room and board (and cleaning and toiletries).</a:t>
            </a:r>
          </a:p>
          <a:p>
            <a:endParaRPr lang="en-US" dirty="0"/>
          </a:p>
          <a:p>
            <a:r>
              <a:rPr lang="en-US" dirty="0"/>
              <a:t>Habitat supports approx. 1,000 tenants across Toronto.</a:t>
            </a:r>
          </a:p>
          <a:p>
            <a:endParaRPr lang="en-US" dirty="0"/>
          </a:p>
          <a:p>
            <a:endParaRPr lang="en-US" dirty="0"/>
          </a:p>
        </p:txBody>
      </p:sp>
    </p:spTree>
    <p:extLst>
      <p:ext uri="{BB962C8B-B14F-4D97-AF65-F5344CB8AC3E}">
        <p14:creationId xmlns:p14="http://schemas.microsoft.com/office/powerpoint/2010/main" val="6732417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extLst>
    <a:ext uri="{05A4C25C-085E-4340-85A3-A5531E510DB2}">
      <thm15:themeFamily xmlns:thm15="http://schemas.microsoft.com/office/thememl/2012/main" name="Falvo  Last word   Homelessness 101   20apr2020" id="{23658605-9A39-4B46-AD81-A985FFF8E94B}" vid="{B3CB4880-B647-724C-AF8A-6942028B02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Clarity</Template>
  <TotalTime>494</TotalTime>
  <Words>3089</Words>
  <Application>Microsoft Macintosh PowerPoint</Application>
  <PresentationFormat>On-screen Show (4:3)</PresentationFormat>
  <Paragraphs>405</Paragraphs>
  <Slides>52</Slides>
  <Notes>34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52</vt:i4>
      </vt:variant>
    </vt:vector>
  </HeadingPairs>
  <TitlesOfParts>
    <vt:vector size="55" baseType="lpstr">
      <vt:lpstr>Arial</vt:lpstr>
      <vt:lpstr>Calibri</vt:lpstr>
      <vt:lpstr>Clarity</vt:lpstr>
      <vt:lpstr>   promising practices</vt:lpstr>
      <vt:lpstr>Overview</vt:lpstr>
      <vt:lpstr>Overview (cont’d)</vt:lpstr>
      <vt:lpstr>Habitat Services</vt:lpstr>
      <vt:lpstr>Habitat Services (cont’d)</vt:lpstr>
      <vt:lpstr>Habitat Services (cont’d)</vt:lpstr>
      <vt:lpstr>Habitat Services (cont’d)</vt:lpstr>
      <vt:lpstr>Habitat Services (cont’d)</vt:lpstr>
      <vt:lpstr>Habitat Services (cont’d)</vt:lpstr>
      <vt:lpstr>Habitat Services (cont’d)</vt:lpstr>
      <vt:lpstr>What’s on your mind?</vt:lpstr>
      <vt:lpstr>The DTES SRO Collaborative</vt:lpstr>
      <vt:lpstr>The DTES SRO Collaborative (cont’d)</vt:lpstr>
      <vt:lpstr>The DTES SRO Collaborative (cont’d)</vt:lpstr>
      <vt:lpstr>The DTES SRO Collaborative (cont’d)</vt:lpstr>
      <vt:lpstr>The DTES SRO Collaborative (cont’d)</vt:lpstr>
      <vt:lpstr>The DTES SRO Collaborative (cont’d)</vt:lpstr>
      <vt:lpstr>The DTES SRO Collaborative (cont’d)</vt:lpstr>
      <vt:lpstr>The DTES SRO Collaborative (cont’d)</vt:lpstr>
      <vt:lpstr>The DTES SRO Collaborative (cont’d)</vt:lpstr>
      <vt:lpstr>The DTES SRO Collaborative (cont’d)</vt:lpstr>
      <vt:lpstr>The DTES SRO Collaborative (cont’d)</vt:lpstr>
      <vt:lpstr>The DTES SRO Collaborative (cont’d)</vt:lpstr>
      <vt:lpstr>The DTES SRO Collaborative (cont’d)</vt:lpstr>
      <vt:lpstr>What’s on your mind?</vt:lpstr>
      <vt:lpstr>Housing Focused Client Supports</vt:lpstr>
      <vt:lpstr>Housing Focused Client Supports (cont’d)</vt:lpstr>
      <vt:lpstr>Housing Focused Client Supports (cont’d)</vt:lpstr>
      <vt:lpstr>Housing Focused Client Supports (cont’d)</vt:lpstr>
      <vt:lpstr>Housing Focused Client Supports (cont’d)</vt:lpstr>
      <vt:lpstr>Housing Focused Client Supports (cont’d)</vt:lpstr>
      <vt:lpstr>Housing Focused Client Supports (cont’d)</vt:lpstr>
      <vt:lpstr>Housing Focused Client Supports (cont’d)</vt:lpstr>
      <vt:lpstr>What’s on your mind?</vt:lpstr>
      <vt:lpstr>Resource Centres</vt:lpstr>
      <vt:lpstr>Resource Centres (cont’d)</vt:lpstr>
      <vt:lpstr>Resource Centres (cont’d)</vt:lpstr>
      <vt:lpstr>Resource Centres (cont’d)</vt:lpstr>
      <vt:lpstr>Resource Centres (cont’d)</vt:lpstr>
      <vt:lpstr>What’s on your mind?</vt:lpstr>
      <vt:lpstr>New Shelter Service Model </vt:lpstr>
      <vt:lpstr>New Shelter Service Model (cont’d) </vt:lpstr>
      <vt:lpstr>New Shelter Service Model (cont’d)</vt:lpstr>
      <vt:lpstr>New Shelter Service Model (cont’d)</vt:lpstr>
      <vt:lpstr>New Shelter Service Model (cont’d)</vt:lpstr>
      <vt:lpstr>New Shelter Service Model </vt:lpstr>
      <vt:lpstr>What’s on your mind?</vt:lpstr>
      <vt:lpstr>Manitoba Housing</vt:lpstr>
      <vt:lpstr>Manitoba Housing (cont’d)</vt:lpstr>
      <vt:lpstr>Manitoba Housing (cont’d)</vt:lpstr>
      <vt:lpstr>Manitoba Housing (cont’d)</vt:lpstr>
      <vt:lpstr>What’s on your mind?</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Nick Falvo</dc:creator>
  <cp:keywords/>
  <dc:description/>
  <cp:lastModifiedBy>Nick Falvo</cp:lastModifiedBy>
  <cp:revision>51</cp:revision>
  <dcterms:created xsi:type="dcterms:W3CDTF">2024-12-06T16:39:45Z</dcterms:created>
  <dcterms:modified xsi:type="dcterms:W3CDTF">2025-03-24T18:42:03Z</dcterms:modified>
  <cp:category/>
</cp:coreProperties>
</file>