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91" r:id="rId2"/>
    <p:sldId id="373" r:id="rId3"/>
    <p:sldId id="410" r:id="rId4"/>
    <p:sldId id="393" r:id="rId5"/>
    <p:sldId id="394" r:id="rId6"/>
    <p:sldId id="395" r:id="rId7"/>
    <p:sldId id="396" r:id="rId8"/>
    <p:sldId id="411" r:id="rId9"/>
    <p:sldId id="412" r:id="rId10"/>
    <p:sldId id="430" r:id="rId11"/>
    <p:sldId id="413" r:id="rId12"/>
    <p:sldId id="414" r:id="rId13"/>
    <p:sldId id="398" r:id="rId14"/>
    <p:sldId id="397" r:id="rId15"/>
    <p:sldId id="429" r:id="rId16"/>
    <p:sldId id="415" r:id="rId17"/>
    <p:sldId id="428" r:id="rId18"/>
    <p:sldId id="416" r:id="rId19"/>
    <p:sldId id="417" r:id="rId20"/>
    <p:sldId id="418" r:id="rId21"/>
    <p:sldId id="419" r:id="rId22"/>
    <p:sldId id="420" r:id="rId23"/>
    <p:sldId id="421" r:id="rId24"/>
    <p:sldId id="431" r:id="rId25"/>
    <p:sldId id="422" r:id="rId26"/>
    <p:sldId id="405" r:id="rId27"/>
    <p:sldId id="399" r:id="rId28"/>
    <p:sldId id="392" r:id="rId29"/>
    <p:sldId id="423" r:id="rId30"/>
    <p:sldId id="406" r:id="rId31"/>
    <p:sldId id="427" r:id="rId32"/>
    <p:sldId id="400" r:id="rId33"/>
    <p:sldId id="401" r:id="rId34"/>
    <p:sldId id="407" r:id="rId35"/>
    <p:sldId id="425" r:id="rId36"/>
    <p:sldId id="426" r:id="rId37"/>
    <p:sldId id="424" r:id="rId38"/>
    <p:sldId id="402" r:id="rId39"/>
    <p:sldId id="403" r:id="rId40"/>
    <p:sldId id="404" r:id="rId41"/>
    <p:sldId id="408" r:id="rId42"/>
    <p:sldId id="391" r:id="rId4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88170"/>
  </p:normalViewPr>
  <p:slideViewPr>
    <p:cSldViewPr>
      <p:cViewPr varScale="1">
        <p:scale>
          <a:sx n="96" d="100"/>
          <a:sy n="96" d="100"/>
        </p:scale>
        <p:origin x="2624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317D5D-073B-E341-9DF4-93C6145262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AF0124-970C-724E-8C4B-A37744369FD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6DFABC-9905-AC40-BB4C-6559B1C2CD7E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9B86C09-A027-274C-B860-6BE9B010D3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FF38831-0054-3447-B24B-6CA99BA5B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5E688-295B-B241-AF66-59181D3AFE6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2CD3-000D-DB43-8C25-6CA89D20C7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A386A-7FE6-C444-9422-05F76F22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3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6942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3A386A-7FE6-C444-9422-05F76F224545}" type="slidenum">
              <a:rPr lang="en-US" altLang="en-US" smtClean="0"/>
              <a:pPr>
                <a:defRPr/>
              </a:pPr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132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2AB02DD-9804-2647-BC01-65D649C6FC43}"/>
              </a:ext>
            </a:extLst>
          </p:cNvPr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864819C-AFCA-CB42-927B-70653AC19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4B1B71-3FE1-8342-9139-E32FBE6FDF63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59B2E2-F639-8644-B4D0-3EE5492D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625FF9-BEEA-C046-AE80-DC5FE3BAC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F8FC694-872A-DD44-8771-0734AE597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8" name="Picture 7" descr="NFC_logo_horizontal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0E569ED6-353D-4C62-968F-61847137DA6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F1C1E65-130A-4D20-8CB3-7854478D0F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523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9819-7450-7A49-8FA0-F0D97356F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571F-34A5-474B-9615-96FD29E6693F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8301B-B0EF-CB4A-9515-4962C8234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309B9-3642-6942-AE11-225F99029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3D890-0BC3-D04B-8590-BCB56F899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NFC_logo_horizontal.eps">
            <a:extLst>
              <a:ext uri="{FF2B5EF4-FFF2-40B4-BE49-F238E27FC236}">
                <a16:creationId xmlns:a16="http://schemas.microsoft.com/office/drawing/2014/main" id="{4B763254-CFDF-4E5A-B290-379689CF8F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424664"/>
            <a:ext cx="1440160" cy="308606"/>
          </a:xfrm>
          <a:prstGeom prst="rect">
            <a:avLst/>
          </a:prstGeom>
        </p:spPr>
      </p:pic>
      <p:pic>
        <p:nvPicPr>
          <p:cNvPr id="11" name="Picture 10" descr="A drawing of a face&#10;&#10;Description automatically generated">
            <a:extLst>
              <a:ext uri="{FF2B5EF4-FFF2-40B4-BE49-F238E27FC236}">
                <a16:creationId xmlns:a16="http://schemas.microsoft.com/office/drawing/2014/main" id="{429B1DEC-3C80-4498-AE19-466A54CF1CA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6314584"/>
            <a:ext cx="1207368" cy="47627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A99F9E0-D9E1-4583-A775-041A38D01FB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280915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61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285791B-4F29-F04B-83D7-1F89737617BD}"/>
              </a:ext>
            </a:extLst>
          </p:cNvPr>
          <p:cNvCxnSpPr/>
          <p:nvPr/>
        </p:nvCxnSpPr>
        <p:spPr>
          <a:xfrm>
            <a:off x="467544" y="4225628"/>
            <a:ext cx="8250918" cy="236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644" y="1988840"/>
            <a:ext cx="8170812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644" y="4253504"/>
            <a:ext cx="8170812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969BBC-8354-FC48-930F-670DF5E6B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360FA-CF2E-E84B-B4B9-B93F01B41B5C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6A5ABA-2C12-4641-8C36-8A341E08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89E004-DC21-2243-9E6C-57CB6A9D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089C757-5FFD-954F-948E-8A2C6CE34A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2009C391-6D03-4308-9388-E0383835EC3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549938CC-1D87-4CDD-914B-5AA239C5962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5FCE4B-3F5A-49E7-A03D-78A7682669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715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275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6A4B94B-AA51-CF43-AF87-1D8C892E3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FF137-A55B-F240-9415-D6BB833CBD44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F480B1-0ACD-AE4A-AB32-60E17E87E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058B0C-38FD-4A4E-952D-BD8018E5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8DB71-A5B9-3D4B-8FA0-0EB965A181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NFC_logo_horizontal.eps">
            <a:extLst>
              <a:ext uri="{FF2B5EF4-FFF2-40B4-BE49-F238E27FC236}">
                <a16:creationId xmlns:a16="http://schemas.microsoft.com/office/drawing/2014/main" id="{D0D567BF-72AE-45C7-BDC0-A7B81A585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2" name="Picture 11" descr="A drawing of a face&#10;&#10;Description automatically generated">
            <a:extLst>
              <a:ext uri="{FF2B5EF4-FFF2-40B4-BE49-F238E27FC236}">
                <a16:creationId xmlns:a16="http://schemas.microsoft.com/office/drawing/2014/main" id="{2117FF5C-F279-462B-9891-7E86E6B210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A515FB5-008C-4A42-86A8-161333FF0C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90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F5A47D-1D79-2A44-B1BB-686C3D8BBAA2}"/>
              </a:ext>
            </a:extLst>
          </p:cNvPr>
          <p:cNvCxnSpPr/>
          <p:nvPr/>
        </p:nvCxnSpPr>
        <p:spPr>
          <a:xfrm flipH="1">
            <a:off x="4572000" y="1692275"/>
            <a:ext cx="1588" cy="425700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5108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01498577-C11F-BA4B-AC31-54C6E5DBC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885FDE-3643-5440-944E-F2D9B844C8B9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0129E204-E749-5841-B313-3833A0FD4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E1338224-C761-2A40-B0C2-067707ED5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1A10F70-2F75-134C-A340-1FDA919D5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NFC_logo_horizontal.eps">
            <a:extLst>
              <a:ext uri="{FF2B5EF4-FFF2-40B4-BE49-F238E27FC236}">
                <a16:creationId xmlns:a16="http://schemas.microsoft.com/office/drawing/2014/main" id="{7ED1C323-87E0-4B4D-9E8D-25BB2DCF8B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5" name="Picture 14" descr="A drawing of a face&#10;&#10;Description automatically generated">
            <a:extLst>
              <a:ext uri="{FF2B5EF4-FFF2-40B4-BE49-F238E27FC236}">
                <a16:creationId xmlns:a16="http://schemas.microsoft.com/office/drawing/2014/main" id="{93B94634-27A7-4306-80A0-B89242BFA8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19880AD-24AD-42E5-A416-F8E188DCE1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27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C6266B-D02B-2E45-93D2-0B8916B87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8B508-AAFD-9542-9295-0CEB385ABC1F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ECF1976-DB16-F549-A0D3-331BCA2D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EED4586-BDF3-144C-8416-543C75C4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38C0-EBB5-BB42-A710-D326C5CB4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NFC_logo_horizontal.eps">
            <a:extLst>
              <a:ext uri="{FF2B5EF4-FFF2-40B4-BE49-F238E27FC236}">
                <a16:creationId xmlns:a16="http://schemas.microsoft.com/office/drawing/2014/main" id="{40208B9D-F9D5-41A3-B683-F5DD9DE77E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0" name="Picture 9" descr="A drawing of a face&#10;&#10;Description automatically generated">
            <a:extLst>
              <a:ext uri="{FF2B5EF4-FFF2-40B4-BE49-F238E27FC236}">
                <a16:creationId xmlns:a16="http://schemas.microsoft.com/office/drawing/2014/main" id="{F78B808B-C872-4DA9-8CED-24C86CEABE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E64E6E3-A872-48D6-BB23-5587498A52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00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5D41BBC-7AAF-A444-BFE8-A0DECC384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E643C-8B35-F24D-895D-737BCD559C24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2AF35E5-0C9B-7846-B928-262DAAC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3428B8-C7CE-B442-BD0E-C5502CBD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CC62C-9B9B-3049-B651-4848EF8A36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NFC_logo_horizontal.eps">
            <a:extLst>
              <a:ext uri="{FF2B5EF4-FFF2-40B4-BE49-F238E27FC236}">
                <a16:creationId xmlns:a16="http://schemas.microsoft.com/office/drawing/2014/main" id="{3C51CA45-DF78-4682-9490-BEC79126C9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9" name="Picture 8" descr="A drawing of a face&#10;&#10;Description automatically generated">
            <a:extLst>
              <a:ext uri="{FF2B5EF4-FFF2-40B4-BE49-F238E27FC236}">
                <a16:creationId xmlns:a16="http://schemas.microsoft.com/office/drawing/2014/main" id="{7B2D3343-4883-4EC2-8C7D-9CF4D12BC2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36D50DA-B3F5-4E48-8C51-ABBCB8890D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433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0A9A7DC-025A-1648-BF22-47113C854562}"/>
              </a:ext>
            </a:extLst>
          </p:cNvPr>
          <p:cNvCxnSpPr/>
          <p:nvPr/>
        </p:nvCxnSpPr>
        <p:spPr>
          <a:xfrm flipH="1">
            <a:off x="2771800" y="792163"/>
            <a:ext cx="4738" cy="515711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157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3"/>
            <a:ext cx="2139696" cy="38187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83E7E80-73CC-6B4E-892D-B31911496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59B4DA-D465-704B-82FA-9C560F293AB1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38A9399-5A7C-B444-9384-91D5E532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2BB77C-575A-A24A-9D15-CFDE7F0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6D7D7F-4572-A34C-B33D-1962B232E1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623731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NFC_logo_horizontal.eps">
            <a:extLst>
              <a:ext uri="{FF2B5EF4-FFF2-40B4-BE49-F238E27FC236}">
                <a16:creationId xmlns:a16="http://schemas.microsoft.com/office/drawing/2014/main" id="{27B61FDD-2CB5-4B07-8479-18C00B5D38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360754"/>
            <a:ext cx="1440160" cy="308606"/>
          </a:xfrm>
          <a:prstGeom prst="rect">
            <a:avLst/>
          </a:prstGeom>
        </p:spPr>
      </p:pic>
      <p:pic>
        <p:nvPicPr>
          <p:cNvPr id="13" name="Picture 12" descr="A drawing of a face&#10;&#10;Description automatically generated">
            <a:extLst>
              <a:ext uri="{FF2B5EF4-FFF2-40B4-BE49-F238E27FC236}">
                <a16:creationId xmlns:a16="http://schemas.microsoft.com/office/drawing/2014/main" id="{8353B9DA-5755-4FDE-A0A4-2BCFA0AADD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9432" y="6310481"/>
            <a:ext cx="1207368" cy="47627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6A86898-00DE-46C4-8CF4-139F41FCF30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37" y="6299613"/>
            <a:ext cx="694479" cy="54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42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D5D83B-0CDD-524D-980D-3B765D49257F}"/>
              </a:ext>
            </a:extLst>
          </p:cNvPr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D04CA9-3E91-4648-A823-BC7A6A647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58F1595-06B7-4A4A-B832-4AE16ED80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4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41AC5-1647-4F43-B8ED-40A3D6D2D6D0}"/>
              </a:ext>
            </a:extLst>
          </p:cNvPr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B5C50-143C-7647-B1EC-66F41E3D12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63069F-3DBC-F849-84D6-D58D7F7287AA}" type="datetimeFigureOut">
              <a:rPr lang="en-US" altLang="en-US"/>
              <a:pPr>
                <a:defRPr/>
              </a:pPr>
              <a:t>4/12/25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493F6-A0D9-B24B-AAF7-83D2640A9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09B0D-7420-B248-B636-BF29E8A504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400" b="1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25BF09-BEB7-8247-8A2F-99BD299D0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1" r:id="rId2"/>
    <p:sldLayoutId id="2147483879" r:id="rId3"/>
    <p:sldLayoutId id="2147483872" r:id="rId4"/>
    <p:sldLayoutId id="2147483880" r:id="rId5"/>
    <p:sldLayoutId id="2147483873" r:id="rId6"/>
    <p:sldLayoutId id="2147483874" r:id="rId7"/>
    <p:sldLayoutId id="2147483881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182563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730250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004888" indent="-1825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A3C27-D86D-FF4A-B9EB-D9662B2FE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Canada’s </a:t>
            </a:r>
            <a:br>
              <a:rPr lang="en-US" dirty="0">
                <a:ea typeface="+mj-ea"/>
                <a:cs typeface="+mj-cs"/>
              </a:rPr>
            </a:br>
            <a:r>
              <a:rPr lang="en-US" dirty="0">
                <a:ea typeface="+mj-ea"/>
                <a:cs typeface="+mj-cs"/>
              </a:rPr>
              <a:t>national housing strategy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88D0EF-4435-9942-92D4-A41F08F3C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630616" cy="2804120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2000" b="1" dirty="0">
                <a:ea typeface="+mn-ea"/>
                <a:cs typeface="+mn-cs"/>
              </a:rPr>
              <a:t>By Nick </a:t>
            </a:r>
            <a:r>
              <a:rPr lang="en-US" sz="2000" b="1" dirty="0" err="1">
                <a:ea typeface="+mn-ea"/>
                <a:cs typeface="+mn-cs"/>
              </a:rPr>
              <a:t>Falvo</a:t>
            </a:r>
            <a:r>
              <a:rPr lang="en-US" sz="2000" b="1" dirty="0">
                <a:ea typeface="+mn-ea"/>
                <a:cs typeface="+mn-cs"/>
              </a:rPr>
              <a:t>, PhD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The intersection of housing and homelessness</a:t>
            </a:r>
          </a:p>
          <a:p>
            <a:pPr algn="ctr" fontAlgn="auto">
              <a:spcAft>
                <a:spcPts val="0"/>
              </a:spcAft>
              <a:defRPr/>
            </a:pPr>
            <a:endParaRPr lang="en-US" sz="2000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2000" dirty="0">
                <a:ea typeface="+mn-ea"/>
                <a:cs typeface="+mn-cs"/>
              </a:rPr>
              <a:t>Prepared for CHRA</a:t>
            </a:r>
          </a:p>
          <a:p>
            <a:pPr fontAlgn="auto">
              <a:spcAft>
                <a:spcPts val="0"/>
              </a:spcAft>
              <a:defRPr/>
            </a:pPr>
            <a:endParaRPr lang="en-US" sz="1800" b="1" dirty="0">
              <a:ea typeface="+mn-ea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n-US" sz="1800" b="1">
                <a:ea typeface="+mn-ea"/>
                <a:cs typeface="+mn-cs"/>
              </a:rPr>
              <a:t>April 29, </a:t>
            </a:r>
            <a:r>
              <a:rPr lang="en-US" sz="1800" b="1" dirty="0">
                <a:ea typeface="+mn-ea"/>
                <a:cs typeface="+mn-cs"/>
              </a:rPr>
              <a:t>2025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2BA600-9B8E-9E0D-9ACD-2B39AB65C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6778D-F3ED-D537-2D72-BA34EC458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1CE59-C78E-8790-96FB-311BFE25B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 May 2018, the Community Housing Transformation Centre was launched.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46100" indent="0">
              <a:buNone/>
            </a:pPr>
            <a:r>
              <a:rPr lang="en-US" u="sng" dirty="0"/>
              <a:t>Mission Statement</a:t>
            </a:r>
            <a:r>
              <a:rPr lang="en-US" dirty="0"/>
              <a:t>:</a:t>
            </a:r>
          </a:p>
          <a:p>
            <a:pPr marL="546100" indent="0"/>
            <a:endParaRPr lang="en-US" dirty="0"/>
          </a:p>
          <a:p>
            <a:pPr marL="546100" indent="0">
              <a:buNone/>
            </a:pPr>
            <a:r>
              <a:rPr lang="en-US" dirty="0"/>
              <a:t>To support the long-term evolution of community housing providers by dispensing funds, support and help to increase organizational capacity.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308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795787-6525-CC7C-168F-62C84EB32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BA93F-0BAA-0EFF-7C16-CF5624794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43047-448A-40DF-F05D-BF50606EF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2019 federal budget announced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Various measures for first-time homeowners.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new $300M program to improve energy efficiency in new and existing housing</a:t>
            </a:r>
          </a:p>
          <a:p>
            <a:endParaRPr lang="en-US" dirty="0"/>
          </a:p>
          <a:p>
            <a:r>
              <a:rPr lang="en-US" dirty="0"/>
              <a:t>That CRA would receive $50M (over 5 yrs) to create audit teams in high-risk regions of the country (to study investors flipping houses and not paying their fair share of taxes)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23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6E94-AF13-24A2-CE81-75FE7907D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285F7-C29B-798C-77EC-4493F2CD0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2019: National Housing Strategy Act gets Royal Assent.</a:t>
            </a:r>
          </a:p>
          <a:p>
            <a:endParaRPr lang="en-US" dirty="0"/>
          </a:p>
          <a:p>
            <a:r>
              <a:rPr lang="en-US" dirty="0"/>
              <a:t>That legislation recognizes “that the right to adequate housing is a fundamental human right affirmed in international law…”</a:t>
            </a:r>
          </a:p>
          <a:p>
            <a:endParaRPr lang="en-US" dirty="0"/>
          </a:p>
          <a:p>
            <a:r>
              <a:rPr lang="en-US" dirty="0"/>
              <a:t>It also recognizes that “the progressive realization of the right to adequate housing as recognized in the International Covenant on Economic, Social and Cultural Rights.”</a:t>
            </a:r>
          </a:p>
        </p:txBody>
      </p:sp>
    </p:spTree>
    <p:extLst>
      <p:ext uri="{BB962C8B-B14F-4D97-AF65-F5344CB8AC3E}">
        <p14:creationId xmlns:p14="http://schemas.microsoft.com/office/powerpoint/2010/main" val="210984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7CAED7-92B9-7F92-9EED-2E47857F5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56060-49E0-C232-24DC-50D143711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00CFE-894D-A085-58AE-CFA1EDB0F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Reaching Home was unveiled in 2019 (replacing similar program with a different name). According to its website, it “supports the goals of…the National Housing Strategy…”</a:t>
            </a:r>
          </a:p>
          <a:p>
            <a:endParaRPr lang="en-US" dirty="0"/>
          </a:p>
          <a:p>
            <a:r>
              <a:rPr lang="en-US" dirty="0"/>
              <a:t>Provides funding for Designated Communities (the # of which has expanded in recent years).</a:t>
            </a:r>
          </a:p>
          <a:p>
            <a:endParaRPr lang="en-US" dirty="0"/>
          </a:p>
          <a:p>
            <a:r>
              <a:rPr lang="en-US" dirty="0"/>
              <a:t>Reaching Home’s Funding levels have been enhanced significantly since the program’s launch (including some pandemic related enhancements).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525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4391F-883C-2401-A6EB-05E5D2152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F1F0E-478B-EF3F-4F0D-5C4055FF1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Sep 2020 Speech from the Throne committed to “completely eliminate chronic homelessness.”</a:t>
            </a:r>
          </a:p>
          <a:p>
            <a:endParaRPr lang="en-US" dirty="0"/>
          </a:p>
          <a:p>
            <a:r>
              <a:rPr lang="en-US" dirty="0"/>
              <a:t>Rapid Housing Initiative unveiled in 2020 (it’s received several funding enhancements since its launch). It’s now called the Rapid Housing Sub-Stream under the Affordable Housing Fund.</a:t>
            </a:r>
          </a:p>
          <a:p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135276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D07A52-AB61-7954-B6C3-1298AD7D6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DF834-261B-3D68-B16A-75BD28C67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19D1F-164E-C582-F3C4-BA63E190A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National Housing Council launched in Nov 2020, when its first members were appointed. </a:t>
            </a:r>
          </a:p>
          <a:p>
            <a:endParaRPr lang="en-US" dirty="0"/>
          </a:p>
          <a:p>
            <a:r>
              <a:rPr lang="en-US" dirty="0"/>
              <a:t>“Its purpose is to further the housing policy of the Government of Canada and the National Housing Strategy.”</a:t>
            </a:r>
          </a:p>
          <a:p>
            <a:endParaRPr lang="en-US" dirty="0"/>
          </a:p>
          <a:p>
            <a:r>
              <a:rPr lang="en-US" dirty="0"/>
              <a:t>It advises Minister responsible for the Strategy.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21026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94BF9A-E982-D9EF-5C1C-95A9513D6E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FB178-837A-11DF-04BF-0DB456EDF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DF94F2-B11E-4009-43D2-FC1A0FB0E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2021 federal budget announced</a:t>
            </a:r>
            <a:r>
              <a:rPr lang="en-US" dirty="0"/>
              <a:t>:</a:t>
            </a:r>
          </a:p>
          <a:p>
            <a:pPr>
              <a:lnSpc>
                <a:spcPct val="150000"/>
              </a:lnSpc>
            </a:pPr>
            <a:r>
              <a:rPr lang="en-US" dirty="0"/>
              <a:t>1% tax on vacant property owned by non-residents</a:t>
            </a:r>
          </a:p>
          <a:p>
            <a:pPr>
              <a:lnSpc>
                <a:spcPct val="150000"/>
              </a:lnSpc>
            </a:pPr>
            <a:r>
              <a:rPr lang="en-US" dirty="0"/>
              <a:t>$1.5B for RHI (for 2021-22)</a:t>
            </a:r>
          </a:p>
          <a:p>
            <a:pPr>
              <a:lnSpc>
                <a:spcPct val="150000"/>
              </a:lnSpc>
            </a:pPr>
            <a:r>
              <a:rPr lang="en-US" dirty="0"/>
              <a:t>$600M (over 7 yrs) for the Affordable Housing Innovation</a:t>
            </a:r>
          </a:p>
          <a:p>
            <a:pPr>
              <a:lnSpc>
                <a:spcPct val="150000"/>
              </a:lnSpc>
            </a:pPr>
            <a:r>
              <a:rPr lang="en-US" dirty="0"/>
              <a:t>$118M (7 yrs) for Federal Community Housing Initiative</a:t>
            </a:r>
          </a:p>
          <a:p>
            <a:r>
              <a:rPr lang="en-US" dirty="0"/>
              <a:t>Reallocation of $300M in loan funds from RCFI to support conversion of vacant commercial property into rental</a:t>
            </a:r>
          </a:p>
          <a:p>
            <a:pPr>
              <a:lnSpc>
                <a:spcPct val="150000"/>
              </a:lnSpc>
            </a:pPr>
            <a:r>
              <a:rPr lang="en-US" dirty="0"/>
              <a:t>$25M for Nunavut, $25M for NWT</a:t>
            </a:r>
          </a:p>
        </p:txBody>
      </p:sp>
    </p:spTree>
    <p:extLst>
      <p:ext uri="{BB962C8B-B14F-4D97-AF65-F5344CB8AC3E}">
        <p14:creationId xmlns:p14="http://schemas.microsoft.com/office/powerpoint/2010/main" val="3522918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571F4-5E6A-7265-45FC-177A93C9CF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17E0-B3DC-682B-635A-6DC2A932B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CC3C0-0A6D-9F4A-FBF0-8B2073CEC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February 2022 announcement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Canada's first Federal Housing Advocate (Marie-Josée Houle) is appointed to 3-yr term “to promote and protect the right to housing in Canada.” She was re-appointed to another 3-yr term in Jan 2025.</a:t>
            </a:r>
          </a:p>
          <a:p>
            <a:endParaRPr lang="en-US" dirty="0"/>
          </a:p>
          <a:p>
            <a:r>
              <a:rPr lang="en-US" dirty="0"/>
              <a:t>“The Office of the Federal Housing Advocate, housed at the Canadian Human Rights Commission, supports the Advocate in carrying out their mandate.”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78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00ACD-DFF9-8BB3-091D-64C0847F9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4FFB9-5D2A-FAF3-2034-E1B9FC479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7669D-BDDE-905F-B475-8A97AE923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2022 federal budget announced (cont’d)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Doubling of the Home Accessibility Tax Credit </a:t>
            </a:r>
          </a:p>
          <a:p>
            <a:endParaRPr lang="en-US" dirty="0"/>
          </a:p>
          <a:p>
            <a:r>
              <a:rPr lang="en-US" dirty="0"/>
              <a:t>$4B re-announced for Housing Accelerator Fund </a:t>
            </a:r>
          </a:p>
          <a:p>
            <a:endParaRPr lang="en-US" dirty="0"/>
          </a:p>
          <a:p>
            <a:r>
              <a:rPr lang="en-US" dirty="0"/>
              <a:t>$500M reallocated from Co-Investment Fund for new Co-operative Housing Development Program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$1B in loans reallocated from the RCFI to co-op housing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9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9D2B05-B0D7-509F-E090-78472BE5C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174D1-4359-14DE-63CD-C08BDC95B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3D148-6855-AF93-F278-61D2C3F9D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2022 federal budget announced (cont’d)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$1.5 B (over 2 yrs) for RHI</a:t>
            </a:r>
          </a:p>
          <a:p>
            <a:pPr>
              <a:lnSpc>
                <a:spcPct val="150000"/>
              </a:lnSpc>
            </a:pPr>
            <a:r>
              <a:rPr lang="en-US" dirty="0"/>
              <a:t>$500M in one-time payments to low-income tenants</a:t>
            </a:r>
          </a:p>
          <a:p>
            <a:pPr>
              <a:lnSpc>
                <a:spcPct val="150000"/>
              </a:lnSpc>
            </a:pPr>
            <a:r>
              <a:rPr lang="en-US" dirty="0"/>
              <a:t>Doubling of value of First Time Home Buyers’ Tax Credit </a:t>
            </a:r>
          </a:p>
          <a:p>
            <a:pPr>
              <a:lnSpc>
                <a:spcPct val="150000"/>
              </a:lnSpc>
            </a:pPr>
            <a:r>
              <a:rPr lang="en-US" dirty="0"/>
              <a:t>$62M (over 3 yrs) for veterans’ homelessness </a:t>
            </a:r>
          </a:p>
          <a:p>
            <a:pPr>
              <a:lnSpc>
                <a:spcPct val="150000"/>
              </a:lnSpc>
            </a:pPr>
            <a:r>
              <a:rPr lang="en-US" dirty="0"/>
              <a:t>$18M for homelessness research 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17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97D83-EB75-4398-9254-72218A4E1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A9D5D-DA48-176E-339E-26F766E12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Initial Strategy</a:t>
            </a:r>
          </a:p>
          <a:p>
            <a:endParaRPr lang="en-US" dirty="0"/>
          </a:p>
          <a:p>
            <a:r>
              <a:rPr lang="en-US" dirty="0"/>
              <a:t>Updates/modifications</a:t>
            </a:r>
          </a:p>
          <a:p>
            <a:endParaRPr lang="en-US" dirty="0"/>
          </a:p>
          <a:p>
            <a:r>
              <a:rPr lang="en-US" dirty="0"/>
              <a:t>Shortcomings</a:t>
            </a:r>
          </a:p>
          <a:p>
            <a:endParaRPr lang="en-US" dirty="0"/>
          </a:p>
          <a:p>
            <a:r>
              <a:rPr lang="en-US" dirty="0"/>
              <a:t>Factors that hindered progress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619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9B8C4-7659-D358-4FE3-B2880B3556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32A9-DC0F-D78B-EE33-67798CEDD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CEDDA-93AD-8F7D-3BEB-2671655D4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2022 federal budget announced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New Multigenerational Home Renovation Tax Credit. </a:t>
            </a:r>
          </a:p>
          <a:p>
            <a:pPr>
              <a:lnSpc>
                <a:spcPct val="150000"/>
              </a:lnSpc>
            </a:pPr>
            <a:r>
              <a:rPr lang="en-US" dirty="0"/>
              <a:t>Introduction of a Tax-Free First Home Savings Account. </a:t>
            </a:r>
          </a:p>
          <a:p>
            <a:pPr>
              <a:lnSpc>
                <a:spcPct val="150000"/>
              </a:lnSpc>
            </a:pPr>
            <a:r>
              <a:rPr lang="en-US" dirty="0"/>
              <a:t>Two ‘green buildings’ initiatives were announced. </a:t>
            </a:r>
          </a:p>
          <a:p>
            <a:pPr>
              <a:lnSpc>
                <a:spcPct val="150000"/>
              </a:lnSpc>
            </a:pPr>
            <a:r>
              <a:rPr lang="en-US" dirty="0"/>
              <a:t>Announcement of rent-to-own initiatives were announced. </a:t>
            </a:r>
          </a:p>
          <a:p>
            <a:pPr>
              <a:lnSpc>
                <a:spcPct val="150000"/>
              </a:lnSpc>
            </a:pPr>
            <a:r>
              <a:rPr lang="en-US" dirty="0"/>
              <a:t> $4B (over 7 yrs) for Indigenous housing </a:t>
            </a:r>
          </a:p>
          <a:p>
            <a:r>
              <a:rPr lang="en-US" dirty="0"/>
              <a:t>$300M to develop Urban, Rural and Northern Indigenous Housing Strategy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2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EC82DB-4DE7-AF28-0038-4CC4484C9D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6C60E-0AEE-A78C-4946-5D88987C8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1D843-4E8F-2955-5279-563E61DDE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2023 federal budget announced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The budget committed $4B in new funding (over 7 yrs) and beginning in 2024-25—“to implement a co-developed Urban, Rural, and Northern Indigenous Housing Strategy.”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061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103FEE-DB59-68B8-9C77-0CEF24C8E0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DF2E-260B-766E-E84C-CD3153615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09A53-B10C-9821-9CDF-513124265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2024 federal budget announced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new Public Lands Acquisition Fund was announced</a:t>
            </a:r>
          </a:p>
          <a:p>
            <a:endParaRPr lang="en-US" dirty="0"/>
          </a:p>
          <a:p>
            <a:r>
              <a:rPr lang="en-US" dirty="0"/>
              <a:t>Federal office space will be made available for housing</a:t>
            </a:r>
          </a:p>
          <a:p>
            <a:endParaRPr lang="en-US" dirty="0"/>
          </a:p>
          <a:p>
            <a:r>
              <a:rPr lang="en-US" dirty="0"/>
              <a:t>Funding enhancement for the Apartment Construction Loan Program (used to be called the RCFI) </a:t>
            </a:r>
          </a:p>
          <a:p>
            <a:endParaRPr lang="en-US" dirty="0"/>
          </a:p>
          <a:p>
            <a:r>
              <a:rPr lang="en-US" dirty="0"/>
              <a:t>Funding enhancement for Housing Accelerator Fund (infrastructure $ to support higher density).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281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039729-2784-6A65-AA98-9D3E93897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12F2-86B9-C726-D608-7F2F86637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233FE-B86C-57A1-DBC7-F7670BA18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2024 federal budget announced (cont’d)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New Canada Secondary Suite Loan Program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Favourable</a:t>
            </a:r>
            <a:r>
              <a:rPr lang="en-US" dirty="0"/>
              <a:t> tax treatment for private investors (rental)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Rapid Housing Stream will be added to the Affordable Housing Fund (formerly the Co-Investment Fund).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Launch of Canada Rental Protection Fund (to preserve rental stock)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264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9436B-CF6A-E513-D58D-B962E5378B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D38C-8078-4271-85F4-BBA2D42B7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109A2-B167-FBD5-591B-ACDFE974F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2024 federal budget announced (cont’d)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2400" dirty="0">
                <a:solidFill>
                  <a:prstClr val="black"/>
                </a:solidFill>
                <a:latin typeface="Helvetica" pitchFamily="2" charset="0"/>
              </a:rPr>
              <a:t>An additional $1.3B was announced for Reaching Home over 4 years, including $250M in new funding over 2 years for “encampments and unsheltered homelessness.” </a:t>
            </a:r>
          </a:p>
          <a:p>
            <a:endParaRPr lang="en-US" dirty="0">
              <a:solidFill>
                <a:prstClr val="black"/>
              </a:solidFill>
              <a:latin typeface="Helvetica" pitchFamily="2" charset="0"/>
            </a:endParaRPr>
          </a:p>
          <a:p>
            <a:r>
              <a:rPr lang="en-US" sz="2400" dirty="0">
                <a:solidFill>
                  <a:prstClr val="black"/>
                </a:solidFill>
                <a:latin typeface="Helvetica" pitchFamily="2" charset="0"/>
              </a:rPr>
              <a:t>According to the budget document, the encampment funding “will require provinces and territories to cost-match federal investments, leveraging a total of $500 million.”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653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3CB39-D6F0-C54A-CC16-2A6872139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5B844-0703-766B-6E67-8530D3A64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7CAE4-4DE8-73D8-ACDD-91C739D94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Canada’s 2024 federal budget announced (cont’d)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stand-alone document, published by Housing, Infrastructure and Communities Canada wrapped all those announcements together, presenting them as a comprehensive plan (along with other initiatives).</a:t>
            </a:r>
          </a:p>
          <a:p>
            <a:endParaRPr lang="en-US" dirty="0"/>
          </a:p>
          <a:p>
            <a:r>
              <a:rPr lang="en-US" dirty="0"/>
              <a:t>That 28-page document was called Canada's Housing Plan.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8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EC3A69-E2A9-55EE-EBF8-D4ED2EEAAF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815BC-050C-63B1-68AD-B166F6FB0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63724-F785-DC06-05C4-EF0AAEB87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Reaching Home flows to Community Entities which in turn decide how best use them (within broad parameters). </a:t>
            </a:r>
          </a:p>
          <a:p>
            <a:endParaRPr lang="en-US" dirty="0"/>
          </a:p>
          <a:p>
            <a:r>
              <a:rPr lang="en-US" dirty="0"/>
              <a:t>Historically, Reaching Home funding has been used primarily for programming. However, in past few years, there have been calls for capital and acquisition of housing.</a:t>
            </a:r>
          </a:p>
        </p:txBody>
      </p:sp>
    </p:spTree>
    <p:extLst>
      <p:ext uri="{BB962C8B-B14F-4D97-AF65-F5344CB8AC3E}">
        <p14:creationId xmlns:p14="http://schemas.microsoft.com/office/powerpoint/2010/main" val="4681079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6E5C6-A174-8E25-6372-9A3E6A65D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17162-2CC4-11F4-EEBB-A2D690327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Bright 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911C9-BC9B-AF57-D90A-ECA52B4EE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RHI was a pretty neat innovation. Very generous up-front capital support allowing deep subsidy. </a:t>
            </a:r>
          </a:p>
          <a:p>
            <a:endParaRPr lang="en-US" dirty="0"/>
          </a:p>
          <a:p>
            <a:r>
              <a:rPr lang="en-US" dirty="0"/>
              <a:t>Allowed for deep subsidy</a:t>
            </a:r>
          </a:p>
          <a:p>
            <a:endParaRPr lang="en-US" dirty="0"/>
          </a:p>
          <a:p>
            <a:r>
              <a:rPr lang="en-US" dirty="0"/>
              <a:t>Enabled place-based supportive housing for people who had experienced long-term homelessness.</a:t>
            </a:r>
          </a:p>
        </p:txBody>
      </p:sp>
    </p:spTree>
    <p:extLst>
      <p:ext uri="{BB962C8B-B14F-4D97-AF65-F5344CB8AC3E}">
        <p14:creationId xmlns:p14="http://schemas.microsoft.com/office/powerpoint/2010/main" val="1139229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30DA3-8820-D9A7-432A-9E5068E1B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1104B-DEDE-627C-76E5-9A035B070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Response doesn’t meet scale of problem/challenge.</a:t>
            </a:r>
          </a:p>
          <a:p>
            <a:endParaRPr lang="en-US" dirty="0"/>
          </a:p>
          <a:p>
            <a:r>
              <a:rPr lang="en-US" dirty="0"/>
              <a:t>A 2019 PBO shed light on this, noting that funding enhancements (on the whole) have been much more modest than what was claimed by GoC.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7135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1753BEA-A055-A5CB-B2AF-8CAA69FEF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/>
              <a:t>NHS shortcomings (cont’d)</a:t>
            </a:r>
          </a:p>
        </p:txBody>
      </p:sp>
      <p:pic>
        <p:nvPicPr>
          <p:cNvPr id="3" name="Picture 2" descr="A white rectangular object with blue text&#10;&#10;AI-generated content may be incorrect.">
            <a:extLst>
              <a:ext uri="{FF2B5EF4-FFF2-40B4-BE49-F238E27FC236}">
                <a16:creationId xmlns:a16="http://schemas.microsoft.com/office/drawing/2014/main" id="{0F59545E-8482-454A-7895-B92C8D7010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670" y="1600200"/>
            <a:ext cx="3702659" cy="4421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5553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CBA57-DFE4-D926-4FE0-EB7D2C25E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A4A0F-1EAB-ADDF-552A-0CE14054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This particular slide deck will focus on Canada’s National Housing Strategy (NHS) </a:t>
            </a:r>
            <a:r>
              <a:rPr lang="en-US" u="sng" dirty="0"/>
              <a:t>as it relates to supporting people who have experienced homelessness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present analysis isn’t intended to provide a comprehensive overview of the NHS outside of </a:t>
            </a:r>
            <a:r>
              <a:rPr lang="en-US"/>
              <a:t>that focus.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733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5EE01-55FB-0E12-CB52-A0DD30576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8C095-ADE2-3620-92EC-8D7AB4CA1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NHS programs for new affordable have relied extensively on loans much more than grants.</a:t>
            </a:r>
          </a:p>
          <a:p>
            <a:endParaRPr lang="en-US" dirty="0"/>
          </a:p>
          <a:p>
            <a:r>
              <a:rPr lang="en-US" dirty="0"/>
              <a:t>This means projects must have rent levels to enable repayment of large mortgages. </a:t>
            </a:r>
          </a:p>
          <a:p>
            <a:endParaRPr lang="en-US" dirty="0"/>
          </a:p>
          <a:p>
            <a:r>
              <a:rPr lang="en-US" dirty="0"/>
              <a:t>As a result, a majority of the units have not been truly affordable for very low-income households.</a:t>
            </a:r>
          </a:p>
        </p:txBody>
      </p:sp>
    </p:spTree>
    <p:extLst>
      <p:ext uri="{BB962C8B-B14F-4D97-AF65-F5344CB8AC3E}">
        <p14:creationId xmlns:p14="http://schemas.microsoft.com/office/powerpoint/2010/main" val="17356346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24763F-F0A6-FC1B-432D-E373AEFF94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1EBB-C595-2C5E-BD71-BF38959A3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B1760-A3F9-5D52-98BE-34A351549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Sluggish implementation</a:t>
            </a:r>
          </a:p>
          <a:p>
            <a:endParaRPr lang="en-US" dirty="0"/>
          </a:p>
          <a:p>
            <a:r>
              <a:rPr lang="en-US" dirty="0"/>
              <a:t>Co-Investment Fund was heavily criticized early on by many community housing providers (for being both complicated and slow). </a:t>
            </a:r>
          </a:p>
        </p:txBody>
      </p:sp>
    </p:spTree>
    <p:extLst>
      <p:ext uri="{BB962C8B-B14F-4D97-AF65-F5344CB8AC3E}">
        <p14:creationId xmlns:p14="http://schemas.microsoft.com/office/powerpoint/2010/main" val="983921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A8576-4B68-84F3-9B62-995D473A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7B55A-F27D-4F66-0351-2FF3947F9B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of a focus on affordable housing (broadly speaking) than homelessness per se (notwithstanding aspirational goals to eliminate chronic homelessness).</a:t>
            </a:r>
          </a:p>
          <a:p>
            <a:endParaRPr lang="en-US" dirty="0"/>
          </a:p>
          <a:p>
            <a:r>
              <a:rPr lang="en-US" dirty="0"/>
              <a:t>Insufficient focus on supportive housing.</a:t>
            </a:r>
          </a:p>
          <a:p>
            <a:endParaRPr lang="en-US" dirty="0"/>
          </a:p>
          <a:p>
            <a:r>
              <a:rPr lang="en-US" dirty="0"/>
              <a:t>Many units supported by RHI (now the Rapid Housing Sub-Stream under the Affordable Housing Fund) lack ongoing operating support.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Insufficient attention to rural areas (incl. FN communities).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41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1B75-CBE3-8220-F5EA-141C09DBD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995738-ACA8-6CE4-D921-6EA9425A3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Some P/Ts may have used CHB funding in place of previously-existing provincial/territorial funding (i.e., ‘displacement’).</a:t>
            </a:r>
          </a:p>
          <a:p>
            <a:endParaRPr lang="en-US" dirty="0"/>
          </a:p>
          <a:p>
            <a:r>
              <a:rPr lang="en-US" dirty="0"/>
              <a:t>Inability to have an impact on rent regulation (which isa  provincial/territorial matter).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121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2F29AE-0FB2-08C4-00CD-4B15AC07B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8EBF7-73CE-2EB0-6B9F-4276813DF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E948-8609-8BC6-D3E0-597B8775BC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CMHC (over many years) had lost some internal capacity with respect to program design and delivery. CMHC also lacked relationships with local governments and local non-profits.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Yet, the Government of Canada had been pressured by some advocacy groups to take on a more direct role in design and delivery of programs.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72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7FF98-09F8-FD01-5980-A7DE694D19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62CB2-AD98-84E4-B12C-32691B6BB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AEC0C-926A-7474-2966-0A32E5BBC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 a classic case of ‘be careful what you wish for,’ CMHC may have taken on too much of a ‘one size fits’ all approach.</a:t>
            </a:r>
          </a:p>
          <a:p>
            <a:endParaRPr lang="en-US" dirty="0"/>
          </a:p>
          <a:p>
            <a:r>
              <a:rPr lang="en-US" dirty="0"/>
              <a:t>In retrospect, it may have been wiser for CMHC to have allowed ‘an asymmetrical delivery system’ in which P/Ts actively engaged in housing delivery were allowed to continue leading, and in which CMHC took on more direct role in those P/Ts not actively engaged.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3679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73FE41-5EB9-E509-295B-29CBA253D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BD443-3ECF-BAB3-A7DD-2AC0FE30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0671E-9358-6567-5766-750C75978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It’s also not clear whether CMHC did a good job of consulting with P/Ts. </a:t>
            </a:r>
          </a:p>
          <a:p>
            <a:endParaRPr lang="en-US" dirty="0"/>
          </a:p>
          <a:p>
            <a:r>
              <a:rPr lang="en-US" dirty="0"/>
              <a:t>For example, the Rapid Housing Initiative launched without provincial/territorial consultation—even though support dollars were key each project’s success.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8338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1B4D7D-D6CC-0AAC-D410-6BBE81F1E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618E9-3AA6-947A-2CBC-4EAE26439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NHS shortcomings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62E71-8C8A-FDE8-4E7E-119FA2E26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It’s probably best for other orders of government and community agencies design eviction prevention initiatives appropriate for local context.</a:t>
            </a:r>
          </a:p>
          <a:p>
            <a:endParaRPr lang="en-US" dirty="0"/>
          </a:p>
          <a:p>
            <a:r>
              <a:rPr lang="en-US" dirty="0"/>
              <a:t>Also, it’s probably best that other orders of government design specific interventions to curb release of vulnerable persons from public systems into homelessness.</a:t>
            </a:r>
          </a:p>
        </p:txBody>
      </p:sp>
    </p:spTree>
    <p:extLst>
      <p:ext uri="{BB962C8B-B14F-4D97-AF65-F5344CB8AC3E}">
        <p14:creationId xmlns:p14="http://schemas.microsoft.com/office/powerpoint/2010/main" val="24863479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044A3-B9F7-3F19-5C44-C2F76528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Factors that hindered progress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EC89C-83CA-7DD3-72DD-975FDD107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Pandemic (incl. related supply-chain and cost challenges)</a:t>
            </a:r>
          </a:p>
          <a:p>
            <a:endParaRPr lang="en-US" dirty="0"/>
          </a:p>
          <a:p>
            <a:r>
              <a:rPr lang="en-US" dirty="0"/>
              <a:t>Surge in encampment sleeping</a:t>
            </a:r>
          </a:p>
          <a:p>
            <a:endParaRPr lang="en-US" dirty="0"/>
          </a:p>
          <a:p>
            <a:r>
              <a:rPr lang="en-US" dirty="0"/>
              <a:t>Overdose crisis</a:t>
            </a:r>
          </a:p>
          <a:p>
            <a:endParaRPr lang="en-US" dirty="0"/>
          </a:p>
          <a:p>
            <a:r>
              <a:rPr lang="en-US" dirty="0"/>
              <a:t>Surge in immigration (putting pressure on housing market)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304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114F2-D11D-8BAB-3DA3-8D8112FB4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Factors that hindered progress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786E0-367B-C720-5B0B-A5498912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Escalating real estate costs (i.e., market factors)</a:t>
            </a:r>
          </a:p>
          <a:p>
            <a:endParaRPr lang="en-US" dirty="0"/>
          </a:p>
          <a:p>
            <a:r>
              <a:rPr lang="en-US" dirty="0"/>
              <a:t>Incremental loss of low-cost rental units</a:t>
            </a:r>
          </a:p>
          <a:p>
            <a:endParaRPr lang="en-US" dirty="0"/>
          </a:p>
          <a:p>
            <a:r>
              <a:rPr lang="en-US" dirty="0"/>
              <a:t>Economic and political constraints that limit major increases in public social spending.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05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21FAB-B9F5-D8B4-9788-36CBC074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8C7BD-9C98-A623-DD16-725804A75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Unveiled in Nov 2017</a:t>
            </a:r>
          </a:p>
          <a:p>
            <a:endParaRPr lang="en-US" dirty="0"/>
          </a:p>
          <a:p>
            <a:r>
              <a:rPr lang="en-US" dirty="0"/>
              <a:t>Committed to reducing chronic homelessness by 50% over 10 years (using definition in HPS Directives).</a:t>
            </a:r>
          </a:p>
          <a:p>
            <a:endParaRPr lang="en-US" dirty="0"/>
          </a:p>
          <a:p>
            <a:r>
              <a:rPr lang="en-US" dirty="0"/>
              <a:t>Intention to create Canada Housing Benefit (with contributions from the P/Ts). It was eventually implemented &amp; received funding enhancements.</a:t>
            </a:r>
          </a:p>
          <a:p>
            <a:endParaRPr lang="en-US" dirty="0"/>
          </a:p>
          <a:p>
            <a:r>
              <a:rPr lang="en-US" dirty="0"/>
              <a:t>Co-Investment Fund unveiled (unilateral program). It received a funding enhancement in 2021.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7348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7D19FC-D255-398D-B2F6-0E038CFAE5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A712F-7823-34B4-4968-8207389314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Factors that hindered progress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D20AF-4647-F3F8-1D6C-EE42EB943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The fact that </a:t>
            </a:r>
            <a:r>
              <a:rPr lang="en-US" u="sng" dirty="0"/>
              <a:t>all</a:t>
            </a:r>
            <a:r>
              <a:rPr lang="en-US" dirty="0"/>
              <a:t> orders of government play crucial roles with respect to housing.</a:t>
            </a:r>
          </a:p>
          <a:p>
            <a:endParaRPr lang="en-US" dirty="0"/>
          </a:p>
          <a:p>
            <a:r>
              <a:rPr lang="en-US" dirty="0"/>
              <a:t>A truly </a:t>
            </a:r>
            <a:r>
              <a:rPr lang="en-US" u="sng" dirty="0"/>
              <a:t>national</a:t>
            </a:r>
            <a:r>
              <a:rPr lang="en-US" dirty="0"/>
              <a:t> housing strategy would have been designed with all orders of government at the table, with each order taking on specific responsibilities aligning with the national 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501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F101-302C-1662-FF86-E1B9CFFA2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needed?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3BE6A-0970-6229-19BF-8C386F0AD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Appropriate scale (i.e., more $$$)</a:t>
            </a:r>
          </a:p>
          <a:p>
            <a:endParaRPr lang="en-US" dirty="0"/>
          </a:p>
          <a:p>
            <a:r>
              <a:rPr lang="en-US" dirty="0"/>
              <a:t>Better engagement with P/Ts</a:t>
            </a:r>
          </a:p>
          <a:p>
            <a:endParaRPr lang="en-US" dirty="0"/>
          </a:p>
          <a:p>
            <a:r>
              <a:rPr lang="en-US" dirty="0"/>
              <a:t>New streams for Reaching Home—one could be for prevention, one for supportive housing, one for operating dollars to support vulnerable tenants.</a:t>
            </a:r>
          </a:p>
        </p:txBody>
      </p:sp>
    </p:spTree>
    <p:extLst>
      <p:ext uri="{BB962C8B-B14F-4D97-AF65-F5344CB8AC3E}">
        <p14:creationId xmlns:p14="http://schemas.microsoft.com/office/powerpoint/2010/main" val="26329186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5AD91-4896-7A9F-1832-347E37DCE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Taking stock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066A5-472D-1A63-C0DD-6D0BF9E99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We’ve covered lots of ground.</a:t>
            </a:r>
          </a:p>
          <a:p>
            <a:endParaRPr lang="en-US" dirty="0"/>
          </a:p>
          <a:p>
            <a:r>
              <a:rPr lang="en-US" dirty="0"/>
              <a:t>What’s on your mind?</a:t>
            </a:r>
          </a:p>
        </p:txBody>
      </p:sp>
    </p:spTree>
    <p:extLst>
      <p:ext uri="{BB962C8B-B14F-4D97-AF65-F5344CB8AC3E}">
        <p14:creationId xmlns:p14="http://schemas.microsoft.com/office/powerpoint/2010/main" val="796293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88B43-ECE3-A01C-552F-0D26DF2E3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056F4-8D89-7499-664C-884C03140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Strategy (cont’d)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29D94-5C8E-3029-6450-349CF990F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Canada Community Housing Initiative announced with focus on preserving existing units of social housing (with cost-matching expected from P/Ts)</a:t>
            </a:r>
          </a:p>
          <a:p>
            <a:endParaRPr lang="en-US" dirty="0"/>
          </a:p>
          <a:p>
            <a:r>
              <a:rPr lang="en-US" dirty="0"/>
              <a:t>The Federal Community Housing Initiative was also announced (to do essentially the same thing for social housing units that are federally-administered; this will include co-op units). No cost matching required here.</a:t>
            </a:r>
          </a:p>
        </p:txBody>
      </p:sp>
    </p:spTree>
    <p:extLst>
      <p:ext uri="{BB962C8B-B14F-4D97-AF65-F5344CB8AC3E}">
        <p14:creationId xmlns:p14="http://schemas.microsoft.com/office/powerpoint/2010/main" val="1443587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A03F4-9C01-DCB0-6CB7-61581E9BF1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85CCA-CF52-EB6F-FDA8-210DD98D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Strategy (cont’d)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DD322-7F15-5DDD-796E-10E682271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Announcement to create new Federal Housing Advocate. </a:t>
            </a:r>
          </a:p>
          <a:p>
            <a:endParaRPr lang="en-US" dirty="0"/>
          </a:p>
          <a:p>
            <a:r>
              <a:rPr lang="en-US" dirty="0"/>
              <a:t>Announcement to create new National Housing Council (advisory body to provide ongoing input to CMHC). </a:t>
            </a:r>
          </a:p>
          <a:p>
            <a:endParaRPr lang="en-US" dirty="0"/>
          </a:p>
          <a:p>
            <a:r>
              <a:rPr lang="en-US" dirty="0"/>
              <a:t>Announcement to create a new community based-tenant initiative will be created (to foster participation by people with lived experience).</a:t>
            </a:r>
          </a:p>
        </p:txBody>
      </p:sp>
    </p:spTree>
    <p:extLst>
      <p:ext uri="{BB962C8B-B14F-4D97-AF65-F5344CB8AC3E}">
        <p14:creationId xmlns:p14="http://schemas.microsoft.com/office/powerpoint/2010/main" val="3403221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9E00D0-B276-56E4-5C9A-CA1385D5DC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48807-0FD6-1BFC-A877-FC65EC767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Strategy (cont’d)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99D38-706A-DB1B-ECA1-3436DDE9B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GoC said it would work with First Nations, Métis and Inuit organizations to develop separate housing plans.</a:t>
            </a:r>
          </a:p>
          <a:p>
            <a:endParaRPr lang="en-US" dirty="0"/>
          </a:p>
          <a:p>
            <a:r>
              <a:rPr lang="en-US" b="1" u="sng" dirty="0"/>
              <a:t>Strategy contains very little mention of supportive housing, and no mention at all of Housing First</a:t>
            </a:r>
            <a:r>
              <a:rPr lang="en-US" b="1" dirty="0"/>
              <a:t>.</a:t>
            </a:r>
          </a:p>
          <a:p>
            <a:endParaRPr lang="en-US" dirty="0"/>
          </a:p>
          <a:p>
            <a:r>
              <a:rPr lang="en-US" dirty="0"/>
              <a:t>Any housing announcement anywhere in Canada (announced by any entity at all) would soon be claimed by GoC as being part of the National Housing Strategy.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1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A1470-152D-21FB-94C4-C85F7B84B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Strategy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2C901-9546-FC09-0379-FD869999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Canada’s Rental Construction Financing Initiative (RCFI) was first announced in the 2016 federal budget. It later becoming part of the NHS suite of programs. </a:t>
            </a:r>
          </a:p>
          <a:p>
            <a:endParaRPr lang="en-US" dirty="0"/>
          </a:p>
          <a:p>
            <a:r>
              <a:rPr lang="en-US" dirty="0"/>
              <a:t>RCFI provides loans at very low interest rates and </a:t>
            </a:r>
            <a:r>
              <a:rPr lang="en-US" dirty="0" err="1"/>
              <a:t>favourable</a:t>
            </a:r>
            <a:r>
              <a:rPr lang="en-US" dirty="0"/>
              <a:t> terms for the construction of new rental housing for ‘middle income’ households. </a:t>
            </a:r>
          </a:p>
          <a:p>
            <a:endParaRPr lang="en-US" dirty="0"/>
          </a:p>
          <a:p>
            <a:r>
              <a:rPr lang="en-US" dirty="0"/>
              <a:t>It received enhancements in the 2018 and 2019 federal budgets (and in the fall 2020 Economic Statement).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265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79C6-BBE1-8BF8-6A0D-503B524D4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Updates/modifications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5A941-3257-1AC2-B016-FFB8102F2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u="sng" dirty="0"/>
              <a:t>Canada’s 2018 federal budget announced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$600 M (over 3 yrs) for on-reserve housing</a:t>
            </a:r>
          </a:p>
          <a:p>
            <a:endParaRPr lang="en-US" dirty="0"/>
          </a:p>
          <a:p>
            <a:r>
              <a:rPr lang="en-US" dirty="0"/>
              <a:t>$400M (over 10 yrs) for housing in the Inuit regions of Nunavik, Nunatsiavut, and Inuvialuit; and</a:t>
            </a:r>
          </a:p>
          <a:p>
            <a:endParaRPr lang="en-US" dirty="0"/>
          </a:p>
          <a:p>
            <a:r>
              <a:rPr lang="en-US"/>
              <a:t>$</a:t>
            </a:r>
            <a:r>
              <a:rPr lang="en-US" dirty="0"/>
              <a:t>500M (over 10 yrs) for housing for Métis people.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3016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FC_THEME" id="{69B92CF1-4FD0-40FB-9609-F586933B280D}" vid="{7F2CDE7F-91B8-4DD2-B7BE-79D6084D8A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4014</TotalTime>
  <Words>2172</Words>
  <Application>Microsoft Macintosh PowerPoint</Application>
  <PresentationFormat>On-screen Show (4:3)</PresentationFormat>
  <Paragraphs>294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Helvetica</vt:lpstr>
      <vt:lpstr>Clarity</vt:lpstr>
      <vt:lpstr>   Canada’s  national housing strategy</vt:lpstr>
      <vt:lpstr>Overview</vt:lpstr>
      <vt:lpstr>Caveat</vt:lpstr>
      <vt:lpstr>Initial Strategy </vt:lpstr>
      <vt:lpstr>Initial Strategy (cont’d) </vt:lpstr>
      <vt:lpstr>Initial Strategy (cont’d) </vt:lpstr>
      <vt:lpstr>Initial Strategy (cont’d) </vt:lpstr>
      <vt:lpstr>Initial Strategy (cont’d)</vt:lpstr>
      <vt:lpstr>Updates/modifications</vt:lpstr>
      <vt:lpstr>Updates/modifications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Updates/modifications (cont’d)</vt:lpstr>
      <vt:lpstr>Bright lights</vt:lpstr>
      <vt:lpstr>NHS shortcomings</vt:lpstr>
      <vt:lpstr>NHS shortcomings (cont’d)</vt:lpstr>
      <vt:lpstr>NHS shortcomings (cont’d)</vt:lpstr>
      <vt:lpstr>NHS shortcomings (cont’d)</vt:lpstr>
      <vt:lpstr>NHS shortcomings (cont’d)</vt:lpstr>
      <vt:lpstr>NHS shortcomings (cont’d)</vt:lpstr>
      <vt:lpstr>NHS shortcomings (cont’d)</vt:lpstr>
      <vt:lpstr>NHS shortcomings (cont’d)</vt:lpstr>
      <vt:lpstr>NHS shortcomings (cont’d)</vt:lpstr>
      <vt:lpstr>NHS shortcomings (cont’d)</vt:lpstr>
      <vt:lpstr>Factors that hindered progress</vt:lpstr>
      <vt:lpstr>Factors that hindered progress (cont’d)</vt:lpstr>
      <vt:lpstr>Factors that hindered progress (cont’d)</vt:lpstr>
      <vt:lpstr>What’s needed?</vt:lpstr>
      <vt:lpstr>Taking stock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Nick Falvo</dc:creator>
  <cp:keywords/>
  <dc:description/>
  <cp:lastModifiedBy>Nick Falvo</cp:lastModifiedBy>
  <cp:revision>137</cp:revision>
  <cp:lastPrinted>2025-04-12T23:56:12Z</cp:lastPrinted>
  <dcterms:created xsi:type="dcterms:W3CDTF">2019-08-19T21:05:27Z</dcterms:created>
  <dcterms:modified xsi:type="dcterms:W3CDTF">2025-04-13T00:21:38Z</dcterms:modified>
  <cp:category/>
</cp:coreProperties>
</file>