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95" r:id="rId4"/>
    <p:sldId id="299" r:id="rId5"/>
    <p:sldId id="296" r:id="rId6"/>
    <p:sldId id="297" r:id="rId7"/>
    <p:sldId id="258" r:id="rId8"/>
    <p:sldId id="259" r:id="rId9"/>
    <p:sldId id="282" r:id="rId10"/>
    <p:sldId id="263" r:id="rId11"/>
    <p:sldId id="283" r:id="rId12"/>
    <p:sldId id="261" r:id="rId13"/>
    <p:sldId id="262" r:id="rId14"/>
    <p:sldId id="264" r:id="rId15"/>
    <p:sldId id="265" r:id="rId16"/>
    <p:sldId id="266" r:id="rId17"/>
    <p:sldId id="267" r:id="rId18"/>
    <p:sldId id="280" r:id="rId19"/>
    <p:sldId id="278" r:id="rId20"/>
    <p:sldId id="281" r:id="rId21"/>
    <p:sldId id="301" r:id="rId22"/>
    <p:sldId id="268" r:id="rId23"/>
    <p:sldId id="292" r:id="rId24"/>
    <p:sldId id="293" r:id="rId25"/>
    <p:sldId id="294" r:id="rId26"/>
    <p:sldId id="269" r:id="rId27"/>
    <p:sldId id="284" r:id="rId28"/>
    <p:sldId id="288" r:id="rId29"/>
    <p:sldId id="270" r:id="rId30"/>
    <p:sldId id="290" r:id="rId31"/>
    <p:sldId id="291" r:id="rId32"/>
    <p:sldId id="300" r:id="rId33"/>
    <p:sldId id="286" r:id="rId34"/>
    <p:sldId id="287" r:id="rId35"/>
    <p:sldId id="289" r:id="rId36"/>
    <p:sldId id="275"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p:restoredTop sz="88281"/>
  </p:normalViewPr>
  <p:slideViewPr>
    <p:cSldViewPr>
      <p:cViewPr varScale="1">
        <p:scale>
          <a:sx n="78" d="100"/>
          <a:sy n="78" d="100"/>
        </p:scale>
        <p:origin x="2168" y="4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317D5D-073B-E341-9DF4-93C6145262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0AF0124-970C-724E-8C4B-A37744369FD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B6DFABC-9905-AC40-BB4C-6559B1C2CD7E}" type="datetimeFigureOut">
              <a:rPr lang="en-US" altLang="en-US"/>
              <a:pPr>
                <a:defRPr/>
              </a:pPr>
              <a:t>4/8/25</a:t>
            </a:fld>
            <a:endParaRPr lang="en-US" altLang="en-US"/>
          </a:p>
        </p:txBody>
      </p:sp>
      <p:sp>
        <p:nvSpPr>
          <p:cNvPr id="4" name="Slide Image Placeholder 3">
            <a:extLst>
              <a:ext uri="{FF2B5EF4-FFF2-40B4-BE49-F238E27FC236}">
                <a16:creationId xmlns:a16="http://schemas.microsoft.com/office/drawing/2014/main" id="{69B86C09-A027-274C-B860-6BE9B010D34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F38831-0054-3447-B24B-6CA99BA5B31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605E688-295B-B241-AF66-59181D3AFE6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D062CD3-000D-DB43-8C25-6CA89D20C79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C3A386A-7FE6-C444-9422-05F76F224545}" type="slidenum">
              <a:rPr lang="en-US" altLang="en-US"/>
              <a:pPr>
                <a:defRPr/>
              </a:pPr>
              <a:t>‹#›</a:t>
            </a:fld>
            <a:endParaRPr lang="en-US" altLang="en-US"/>
          </a:p>
        </p:txBody>
      </p:sp>
    </p:spTree>
    <p:extLst>
      <p:ext uri="{BB962C8B-B14F-4D97-AF65-F5344CB8AC3E}">
        <p14:creationId xmlns:p14="http://schemas.microsoft.com/office/powerpoint/2010/main" val="197833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7</a:t>
            </a:fld>
            <a:endParaRPr lang="en-US" altLang="en-US"/>
          </a:p>
        </p:txBody>
      </p:sp>
    </p:spTree>
    <p:extLst>
      <p:ext uri="{BB962C8B-B14F-4D97-AF65-F5344CB8AC3E}">
        <p14:creationId xmlns:p14="http://schemas.microsoft.com/office/powerpoint/2010/main" val="224318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8</a:t>
            </a:fld>
            <a:endParaRPr lang="en-US" altLang="en-US"/>
          </a:p>
        </p:txBody>
      </p:sp>
    </p:spTree>
    <p:extLst>
      <p:ext uri="{BB962C8B-B14F-4D97-AF65-F5344CB8AC3E}">
        <p14:creationId xmlns:p14="http://schemas.microsoft.com/office/powerpoint/2010/main" val="426786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a:t>
            </a:r>
            <a:r>
              <a:rPr lang="en-US" dirty="0"/>
              <a:t>: https://www.7cities.ca/</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9</a:t>
            </a:fld>
            <a:endParaRPr lang="en-US" altLang="en-US"/>
          </a:p>
        </p:txBody>
      </p:sp>
    </p:spTree>
    <p:extLst>
      <p:ext uri="{BB962C8B-B14F-4D97-AF65-F5344CB8AC3E}">
        <p14:creationId xmlns:p14="http://schemas.microsoft.com/office/powerpoint/2010/main" val="67282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23</a:t>
            </a:fld>
            <a:endParaRPr lang="en-US" altLang="en-US"/>
          </a:p>
        </p:txBody>
      </p:sp>
    </p:spTree>
    <p:extLst>
      <p:ext uri="{BB962C8B-B14F-4D97-AF65-F5344CB8AC3E}">
        <p14:creationId xmlns:p14="http://schemas.microsoft.com/office/powerpoint/2010/main" val="370048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24</a:t>
            </a:fld>
            <a:endParaRPr lang="en-US" altLang="en-US"/>
          </a:p>
        </p:txBody>
      </p:sp>
    </p:spTree>
    <p:extLst>
      <p:ext uri="{BB962C8B-B14F-4D97-AF65-F5344CB8AC3E}">
        <p14:creationId xmlns:p14="http://schemas.microsoft.com/office/powerpoint/2010/main" val="357927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a:t>
            </a:r>
            <a:r>
              <a:rPr lang="en-US" dirty="0"/>
              <a:t>: https://</a:t>
            </a:r>
            <a:r>
              <a:rPr lang="en-US" dirty="0" err="1"/>
              <a:t>www.cbc.ca</a:t>
            </a:r>
            <a:r>
              <a:rPr lang="en-US" dirty="0"/>
              <a:t>/news/</a:t>
            </a:r>
            <a:r>
              <a:rPr lang="en-US" dirty="0" err="1"/>
              <a:t>canada</a:t>
            </a:r>
            <a:r>
              <a:rPr lang="en-US" dirty="0"/>
              <a:t>/</a:t>
            </a:r>
            <a:r>
              <a:rPr lang="en-US" dirty="0" err="1"/>
              <a:t>edmonton</a:t>
            </a:r>
            <a:r>
              <a:rPr lang="en-US" dirty="0"/>
              <a:t>/homelessness-count-1.7368114</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27</a:t>
            </a:fld>
            <a:endParaRPr lang="en-US" altLang="en-US"/>
          </a:p>
        </p:txBody>
      </p:sp>
    </p:spTree>
    <p:extLst>
      <p:ext uri="{BB962C8B-B14F-4D97-AF65-F5344CB8AC3E}">
        <p14:creationId xmlns:p14="http://schemas.microsoft.com/office/powerpoint/2010/main" val="744448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AB02DD-9804-2647-BC01-65D649C6FC43}"/>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9864819C-AFCA-CB42-927B-70653AC19922}"/>
              </a:ext>
            </a:extLst>
          </p:cNvPr>
          <p:cNvSpPr>
            <a:spLocks noGrp="1"/>
          </p:cNvSpPr>
          <p:nvPr>
            <p:ph type="dt" sz="half" idx="10"/>
          </p:nvPr>
        </p:nvSpPr>
        <p:spPr/>
        <p:txBody>
          <a:bodyPr/>
          <a:lstStyle>
            <a:lvl1pPr>
              <a:defRPr smtClean="0"/>
            </a:lvl1pPr>
          </a:lstStyle>
          <a:p>
            <a:pPr>
              <a:defRPr/>
            </a:pPr>
            <a:fld id="{2F4B1B71-3FE1-8342-9139-E32FBE6FDF63}" type="datetimeFigureOut">
              <a:rPr lang="en-US" altLang="en-US"/>
              <a:pPr>
                <a:defRPr/>
              </a:pPr>
              <a:t>4/8/25</a:t>
            </a:fld>
            <a:endParaRPr lang="en-US" altLang="en-US"/>
          </a:p>
        </p:txBody>
      </p:sp>
      <p:sp>
        <p:nvSpPr>
          <p:cNvPr id="6" name="Footer Placeholder 4">
            <a:extLst>
              <a:ext uri="{FF2B5EF4-FFF2-40B4-BE49-F238E27FC236}">
                <a16:creationId xmlns:a16="http://schemas.microsoft.com/office/drawing/2014/main" id="{D159B2E2-F639-8644-B4D0-3EE5492D94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625FF9-BEEA-C046-AE80-DC5FE3BAC9C6}"/>
              </a:ext>
            </a:extLst>
          </p:cNvPr>
          <p:cNvSpPr>
            <a:spLocks noGrp="1"/>
          </p:cNvSpPr>
          <p:nvPr>
            <p:ph type="sldNum" sz="quarter" idx="12"/>
          </p:nvPr>
        </p:nvSpPr>
        <p:spPr/>
        <p:txBody>
          <a:bodyPr/>
          <a:lstStyle>
            <a:lvl1pPr>
              <a:defRPr smtClean="0"/>
            </a:lvl1pPr>
          </a:lstStyle>
          <a:p>
            <a:pPr>
              <a:defRPr/>
            </a:pPr>
            <a:fld id="{EF8FC694-872A-DD44-8771-0734AE59738D}" type="slidenum">
              <a:rPr lang="en-US" altLang="en-US"/>
              <a:pPr>
                <a:defRPr/>
              </a:pPr>
              <a:t>‹#›</a:t>
            </a:fld>
            <a:endParaRPr lang="en-US" altLang="en-US"/>
          </a:p>
        </p:txBody>
      </p:sp>
      <p:pic>
        <p:nvPicPr>
          <p:cNvPr id="8" name="Picture 7" descr="NFC_logo_horizonta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A drawing of a face&#10;&#10;Description automatically generated">
            <a:extLst>
              <a:ext uri="{FF2B5EF4-FFF2-40B4-BE49-F238E27FC236}">
                <a16:creationId xmlns:a16="http://schemas.microsoft.com/office/drawing/2014/main" id="{0E569ED6-353D-4C62-968F-61847137DA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AF1C1E65-130A-4D20-8CB3-7854478D0F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92852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89819-7450-7A49-8FA0-F0D97356F127}"/>
              </a:ext>
            </a:extLst>
          </p:cNvPr>
          <p:cNvSpPr>
            <a:spLocks noGrp="1"/>
          </p:cNvSpPr>
          <p:nvPr>
            <p:ph type="dt" sz="half" idx="10"/>
          </p:nvPr>
        </p:nvSpPr>
        <p:spPr/>
        <p:txBody>
          <a:bodyPr/>
          <a:lstStyle>
            <a:lvl1pPr>
              <a:defRPr/>
            </a:lvl1pPr>
          </a:lstStyle>
          <a:p>
            <a:pPr>
              <a:defRPr/>
            </a:pPr>
            <a:fld id="{1F25571F-34A5-474B-9615-96FD29E6693F}" type="datetimeFigureOut">
              <a:rPr lang="en-US" altLang="en-US"/>
              <a:pPr>
                <a:defRPr/>
              </a:pPr>
              <a:t>4/8/25</a:t>
            </a:fld>
            <a:endParaRPr lang="en-US" altLang="en-US"/>
          </a:p>
        </p:txBody>
      </p:sp>
      <p:sp>
        <p:nvSpPr>
          <p:cNvPr id="5" name="Footer Placeholder 4">
            <a:extLst>
              <a:ext uri="{FF2B5EF4-FFF2-40B4-BE49-F238E27FC236}">
                <a16:creationId xmlns:a16="http://schemas.microsoft.com/office/drawing/2014/main" id="{BBC8301B-B0EF-CB4A-9515-4962C8234F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5309B9-3642-6942-AE11-225F99029CFF}"/>
              </a:ext>
            </a:extLst>
          </p:cNvPr>
          <p:cNvSpPr>
            <a:spLocks noGrp="1"/>
          </p:cNvSpPr>
          <p:nvPr>
            <p:ph type="sldNum" sz="quarter" idx="12"/>
          </p:nvPr>
        </p:nvSpPr>
        <p:spPr/>
        <p:txBody>
          <a:bodyPr/>
          <a:lstStyle>
            <a:lvl1pPr>
              <a:defRPr/>
            </a:lvl1pPr>
          </a:lstStyle>
          <a:p>
            <a:pPr>
              <a:defRPr/>
            </a:pPr>
            <a:fld id="{02C3D890-0BC3-D04B-8590-BCB56F8997D1}" type="slidenum">
              <a:rPr lang="en-US" altLang="en-US"/>
              <a:pPr>
                <a:defRPr/>
              </a:pPr>
              <a:t>‹#›</a:t>
            </a:fld>
            <a:endParaRPr lang="en-US" altLang="en-US"/>
          </a:p>
        </p:txBody>
      </p:sp>
      <p:cxnSp>
        <p:nvCxnSpPr>
          <p:cNvPr id="8" name="Straight Connector 7"/>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NFC_logo_horizontal.eps">
            <a:extLst>
              <a:ext uri="{FF2B5EF4-FFF2-40B4-BE49-F238E27FC236}">
                <a16:creationId xmlns:a16="http://schemas.microsoft.com/office/drawing/2014/main" id="{4B763254-CFDF-4E5A-B290-379689CF8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424664"/>
            <a:ext cx="1440160" cy="308606"/>
          </a:xfrm>
          <a:prstGeom prst="rect">
            <a:avLst/>
          </a:prstGeom>
        </p:spPr>
      </p:pic>
      <p:pic>
        <p:nvPicPr>
          <p:cNvPr id="11" name="Picture 10" descr="A drawing of a face&#10;&#10;Description automatically generated">
            <a:extLst>
              <a:ext uri="{FF2B5EF4-FFF2-40B4-BE49-F238E27FC236}">
                <a16:creationId xmlns:a16="http://schemas.microsoft.com/office/drawing/2014/main" id="{429B1DEC-3C80-4498-AE19-466A54CF1C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3800" y="6314584"/>
            <a:ext cx="1207368" cy="476279"/>
          </a:xfrm>
          <a:prstGeom prst="rect">
            <a:avLst/>
          </a:prstGeom>
        </p:spPr>
      </p:pic>
      <p:pic>
        <p:nvPicPr>
          <p:cNvPr id="12" name="Picture 11">
            <a:extLst>
              <a:ext uri="{FF2B5EF4-FFF2-40B4-BE49-F238E27FC236}">
                <a16:creationId xmlns:a16="http://schemas.microsoft.com/office/drawing/2014/main" id="{1A99F9E0-D9E1-4583-A775-041A38D01F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9952" y="6280915"/>
            <a:ext cx="694479" cy="543619"/>
          </a:xfrm>
          <a:prstGeom prst="rect">
            <a:avLst/>
          </a:prstGeom>
        </p:spPr>
      </p:pic>
    </p:spTree>
    <p:extLst>
      <p:ext uri="{BB962C8B-B14F-4D97-AF65-F5344CB8AC3E}">
        <p14:creationId xmlns:p14="http://schemas.microsoft.com/office/powerpoint/2010/main" val="227561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85791B-4F29-F04B-83D7-1F89737617BD}"/>
              </a:ext>
            </a:extLst>
          </p:cNvPr>
          <p:cNvCxnSpPr/>
          <p:nvPr/>
        </p:nvCxnSpPr>
        <p:spPr>
          <a:xfrm>
            <a:off x="467544" y="4225628"/>
            <a:ext cx="8250918" cy="236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5644" y="1988840"/>
            <a:ext cx="8170812"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505644" y="4253504"/>
            <a:ext cx="8170812"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E969BBC-8354-FC48-930F-670DF5E6B28F}"/>
              </a:ext>
            </a:extLst>
          </p:cNvPr>
          <p:cNvSpPr>
            <a:spLocks noGrp="1"/>
          </p:cNvSpPr>
          <p:nvPr>
            <p:ph type="dt" sz="half" idx="10"/>
          </p:nvPr>
        </p:nvSpPr>
        <p:spPr/>
        <p:txBody>
          <a:bodyPr/>
          <a:lstStyle>
            <a:lvl1pPr>
              <a:defRPr smtClean="0"/>
            </a:lvl1pPr>
          </a:lstStyle>
          <a:p>
            <a:pPr>
              <a:defRPr/>
            </a:pPr>
            <a:fld id="{B74360FA-CF2E-E84B-B4B9-B93F01B41B5C}" type="datetimeFigureOut">
              <a:rPr lang="en-US" altLang="en-US"/>
              <a:pPr>
                <a:defRPr/>
              </a:pPr>
              <a:t>4/8/25</a:t>
            </a:fld>
            <a:endParaRPr lang="en-US" altLang="en-US"/>
          </a:p>
        </p:txBody>
      </p:sp>
      <p:sp>
        <p:nvSpPr>
          <p:cNvPr id="6" name="Footer Placeholder 4">
            <a:extLst>
              <a:ext uri="{FF2B5EF4-FFF2-40B4-BE49-F238E27FC236}">
                <a16:creationId xmlns:a16="http://schemas.microsoft.com/office/drawing/2014/main" id="{F16A5ABA-2C12-4641-8C36-8A341E082E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89E004-DC21-2243-9E6C-57CB6A9DEBBE}"/>
              </a:ext>
            </a:extLst>
          </p:cNvPr>
          <p:cNvSpPr>
            <a:spLocks noGrp="1"/>
          </p:cNvSpPr>
          <p:nvPr>
            <p:ph type="sldNum" sz="quarter" idx="12"/>
          </p:nvPr>
        </p:nvSpPr>
        <p:spPr/>
        <p:txBody>
          <a:bodyPr/>
          <a:lstStyle>
            <a:lvl1pPr>
              <a:defRPr smtClean="0"/>
            </a:lvl1pPr>
          </a:lstStyle>
          <a:p>
            <a:pPr>
              <a:defRPr/>
            </a:pPr>
            <a:fld id="{D089C757-5FFD-954F-948E-8A2C6CE34ACF}"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2009C391-6D03-4308-9388-E0383835E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549938CC-1D87-4CDD-914B-5AA239C59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7B5FCE4B-3F5A-49E7-A03D-78A7682669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943715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6A4B94B-AA51-CF43-AF87-1D8C892E3FD5}"/>
              </a:ext>
            </a:extLst>
          </p:cNvPr>
          <p:cNvSpPr>
            <a:spLocks noGrp="1"/>
          </p:cNvSpPr>
          <p:nvPr>
            <p:ph type="dt" sz="half" idx="10"/>
          </p:nvPr>
        </p:nvSpPr>
        <p:spPr/>
        <p:txBody>
          <a:bodyPr/>
          <a:lstStyle>
            <a:lvl1pPr>
              <a:defRPr/>
            </a:lvl1pPr>
          </a:lstStyle>
          <a:p>
            <a:pPr>
              <a:defRPr/>
            </a:pPr>
            <a:fld id="{A30FF137-A55B-F240-9415-D6BB833CBD44}" type="datetimeFigureOut">
              <a:rPr lang="en-US" altLang="en-US"/>
              <a:pPr>
                <a:defRPr/>
              </a:pPr>
              <a:t>4/8/25</a:t>
            </a:fld>
            <a:endParaRPr lang="en-US" altLang="en-US"/>
          </a:p>
        </p:txBody>
      </p:sp>
      <p:sp>
        <p:nvSpPr>
          <p:cNvPr id="6" name="Footer Placeholder 4">
            <a:extLst>
              <a:ext uri="{FF2B5EF4-FFF2-40B4-BE49-F238E27FC236}">
                <a16:creationId xmlns:a16="http://schemas.microsoft.com/office/drawing/2014/main" id="{20F480B1-0ACD-AE4A-AB32-60E17E87E0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058B0C-38FD-4A4E-952D-BD8018E50EE1}"/>
              </a:ext>
            </a:extLst>
          </p:cNvPr>
          <p:cNvSpPr>
            <a:spLocks noGrp="1"/>
          </p:cNvSpPr>
          <p:nvPr>
            <p:ph type="sldNum" sz="quarter" idx="12"/>
          </p:nvPr>
        </p:nvSpPr>
        <p:spPr/>
        <p:txBody>
          <a:bodyPr/>
          <a:lstStyle>
            <a:lvl1pPr>
              <a:defRPr/>
            </a:lvl1pPr>
          </a:lstStyle>
          <a:p>
            <a:pPr>
              <a:defRPr/>
            </a:pPr>
            <a:fld id="{E2D8DB71-A5B9-3D4B-8FA0-0EB965A18141}"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D0D567BF-72AE-45C7-BDC0-A7B81A585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2117FF5C-F279-462B-9891-7E86E6B21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1A515FB5-008C-4A42-86A8-161333FF0C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402090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4F5A47D-1D79-2A44-B1BB-686C3D8BBAA2}"/>
              </a:ext>
            </a:extLst>
          </p:cNvPr>
          <p:cNvCxnSpPr/>
          <p:nvPr/>
        </p:nvCxnSpPr>
        <p:spPr>
          <a:xfrm flipH="1">
            <a:off x="4572000" y="1692275"/>
            <a:ext cx="1588" cy="425700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01498577-C11F-BA4B-AC31-54C6E5DBC4A3}"/>
              </a:ext>
            </a:extLst>
          </p:cNvPr>
          <p:cNvSpPr>
            <a:spLocks noGrp="1"/>
          </p:cNvSpPr>
          <p:nvPr>
            <p:ph type="dt" sz="half" idx="10"/>
          </p:nvPr>
        </p:nvSpPr>
        <p:spPr/>
        <p:txBody>
          <a:bodyPr/>
          <a:lstStyle>
            <a:lvl1pPr>
              <a:defRPr smtClean="0"/>
            </a:lvl1pPr>
          </a:lstStyle>
          <a:p>
            <a:pPr>
              <a:defRPr/>
            </a:pPr>
            <a:fld id="{AF885FDE-3643-5440-944E-F2D9B844C8B9}" type="datetimeFigureOut">
              <a:rPr lang="en-US" altLang="en-US"/>
              <a:pPr>
                <a:defRPr/>
              </a:pPr>
              <a:t>4/8/25</a:t>
            </a:fld>
            <a:endParaRPr lang="en-US" altLang="en-US"/>
          </a:p>
        </p:txBody>
      </p:sp>
      <p:sp>
        <p:nvSpPr>
          <p:cNvPr id="9" name="Footer Placeholder 7">
            <a:extLst>
              <a:ext uri="{FF2B5EF4-FFF2-40B4-BE49-F238E27FC236}">
                <a16:creationId xmlns:a16="http://schemas.microsoft.com/office/drawing/2014/main" id="{0129E204-E749-5841-B313-3833A0FD45B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E1338224-C761-2A40-B0C2-067707ED5E96}"/>
              </a:ext>
            </a:extLst>
          </p:cNvPr>
          <p:cNvSpPr>
            <a:spLocks noGrp="1"/>
          </p:cNvSpPr>
          <p:nvPr>
            <p:ph type="sldNum" sz="quarter" idx="12"/>
          </p:nvPr>
        </p:nvSpPr>
        <p:spPr/>
        <p:txBody>
          <a:bodyPr/>
          <a:lstStyle>
            <a:lvl1pPr>
              <a:defRPr smtClean="0"/>
            </a:lvl1pPr>
          </a:lstStyle>
          <a:p>
            <a:pPr>
              <a:defRPr/>
            </a:pPr>
            <a:fld id="{B1A10F70-2F75-134C-A340-1FDA919D5A7F}" type="slidenum">
              <a:rPr lang="en-US" altLang="en-US"/>
              <a:pPr>
                <a:defRPr/>
              </a:pPr>
              <a:t>‹#›</a:t>
            </a:fld>
            <a:endParaRPr lang="en-US" altLang="en-US"/>
          </a:p>
        </p:txBody>
      </p:sp>
      <p:cxnSp>
        <p:nvCxnSpPr>
          <p:cNvPr id="12" name="Straight Connector 11"/>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NFC_logo_horizontal.eps">
            <a:extLst>
              <a:ext uri="{FF2B5EF4-FFF2-40B4-BE49-F238E27FC236}">
                <a16:creationId xmlns:a16="http://schemas.microsoft.com/office/drawing/2014/main" id="{7ED1C323-87E0-4B4D-9E8D-25BB2DCF8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5" name="Picture 14" descr="A drawing of a face&#10;&#10;Description automatically generated">
            <a:extLst>
              <a:ext uri="{FF2B5EF4-FFF2-40B4-BE49-F238E27FC236}">
                <a16:creationId xmlns:a16="http://schemas.microsoft.com/office/drawing/2014/main" id="{93B94634-27A7-4306-80A0-B89242BFA8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6" name="Picture 15">
            <a:extLst>
              <a:ext uri="{FF2B5EF4-FFF2-40B4-BE49-F238E27FC236}">
                <a16:creationId xmlns:a16="http://schemas.microsoft.com/office/drawing/2014/main" id="{219880AD-24AD-42E5-A416-F8E188DCE1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62627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3C6266B-D02B-2E45-93D2-0B8916B8796F}"/>
              </a:ext>
            </a:extLst>
          </p:cNvPr>
          <p:cNvSpPr>
            <a:spLocks noGrp="1"/>
          </p:cNvSpPr>
          <p:nvPr>
            <p:ph type="dt" sz="half" idx="10"/>
          </p:nvPr>
        </p:nvSpPr>
        <p:spPr/>
        <p:txBody>
          <a:bodyPr/>
          <a:lstStyle>
            <a:lvl1pPr>
              <a:defRPr/>
            </a:lvl1pPr>
          </a:lstStyle>
          <a:p>
            <a:pPr>
              <a:defRPr/>
            </a:pPr>
            <a:fld id="{4318B508-AAFD-9542-9295-0CEB385ABC1F}" type="datetimeFigureOut">
              <a:rPr lang="en-US" altLang="en-US"/>
              <a:pPr>
                <a:defRPr/>
              </a:pPr>
              <a:t>4/8/25</a:t>
            </a:fld>
            <a:endParaRPr lang="en-US" altLang="en-US"/>
          </a:p>
        </p:txBody>
      </p:sp>
      <p:sp>
        <p:nvSpPr>
          <p:cNvPr id="4" name="Footer Placeholder 4">
            <a:extLst>
              <a:ext uri="{FF2B5EF4-FFF2-40B4-BE49-F238E27FC236}">
                <a16:creationId xmlns:a16="http://schemas.microsoft.com/office/drawing/2014/main" id="{4ECF1976-DB16-F549-A0D3-331BCA2D49E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ED4586-BDF3-144C-8416-543C75C40097}"/>
              </a:ext>
            </a:extLst>
          </p:cNvPr>
          <p:cNvSpPr>
            <a:spLocks noGrp="1"/>
          </p:cNvSpPr>
          <p:nvPr>
            <p:ph type="sldNum" sz="quarter" idx="12"/>
          </p:nvPr>
        </p:nvSpPr>
        <p:spPr/>
        <p:txBody>
          <a:bodyPr/>
          <a:lstStyle>
            <a:lvl1pPr>
              <a:defRPr/>
            </a:lvl1pPr>
          </a:lstStyle>
          <a:p>
            <a:pPr>
              <a:defRPr/>
            </a:pPr>
            <a:fld id="{8DB738C0-EBB5-BB42-A710-D326C5CB4A17}" type="slidenum">
              <a:rPr lang="en-US" altLang="en-US"/>
              <a:pPr>
                <a:defRPr/>
              </a:pPr>
              <a:t>‹#›</a:t>
            </a:fld>
            <a:endParaRPr lang="en-US" altLang="en-US"/>
          </a:p>
        </p:txBody>
      </p:sp>
      <p:cxnSp>
        <p:nvCxnSpPr>
          <p:cNvPr id="7" name="Straight Connector 6"/>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NFC_logo_horizontal.eps">
            <a:extLst>
              <a:ext uri="{FF2B5EF4-FFF2-40B4-BE49-F238E27FC236}">
                <a16:creationId xmlns:a16="http://schemas.microsoft.com/office/drawing/2014/main" id="{40208B9D-F9D5-41A3-B683-F5DD9DE77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0" name="Picture 9" descr="A drawing of a face&#10;&#10;Description automatically generated">
            <a:extLst>
              <a:ext uri="{FF2B5EF4-FFF2-40B4-BE49-F238E27FC236}">
                <a16:creationId xmlns:a16="http://schemas.microsoft.com/office/drawing/2014/main" id="{F78B808B-C872-4DA9-8CED-24C86CEABE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1" name="Picture 10">
            <a:extLst>
              <a:ext uri="{FF2B5EF4-FFF2-40B4-BE49-F238E27FC236}">
                <a16:creationId xmlns:a16="http://schemas.microsoft.com/office/drawing/2014/main" id="{AE64E6E3-A872-48D6-BB23-5587498A52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4067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D41BBC-7AAF-A444-BFE8-A0DECC3845A9}"/>
              </a:ext>
            </a:extLst>
          </p:cNvPr>
          <p:cNvSpPr>
            <a:spLocks noGrp="1"/>
          </p:cNvSpPr>
          <p:nvPr>
            <p:ph type="dt" sz="half" idx="10"/>
          </p:nvPr>
        </p:nvSpPr>
        <p:spPr/>
        <p:txBody>
          <a:bodyPr/>
          <a:lstStyle>
            <a:lvl1pPr>
              <a:defRPr/>
            </a:lvl1pPr>
          </a:lstStyle>
          <a:p>
            <a:pPr>
              <a:defRPr/>
            </a:pPr>
            <a:fld id="{F4DE643C-8B35-F24D-895D-737BCD559C24}" type="datetimeFigureOut">
              <a:rPr lang="en-US" altLang="en-US"/>
              <a:pPr>
                <a:defRPr/>
              </a:pPr>
              <a:t>4/8/25</a:t>
            </a:fld>
            <a:endParaRPr lang="en-US" altLang="en-US"/>
          </a:p>
        </p:txBody>
      </p:sp>
      <p:sp>
        <p:nvSpPr>
          <p:cNvPr id="3" name="Footer Placeholder 4">
            <a:extLst>
              <a:ext uri="{FF2B5EF4-FFF2-40B4-BE49-F238E27FC236}">
                <a16:creationId xmlns:a16="http://schemas.microsoft.com/office/drawing/2014/main" id="{72AF35E5-0C9B-7846-B928-262DAAC31C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13428B8-C7CE-B442-BD0E-C5502CBD3455}"/>
              </a:ext>
            </a:extLst>
          </p:cNvPr>
          <p:cNvSpPr>
            <a:spLocks noGrp="1"/>
          </p:cNvSpPr>
          <p:nvPr>
            <p:ph type="sldNum" sz="quarter" idx="12"/>
          </p:nvPr>
        </p:nvSpPr>
        <p:spPr/>
        <p:txBody>
          <a:bodyPr/>
          <a:lstStyle>
            <a:lvl1pPr>
              <a:defRPr/>
            </a:lvl1pPr>
          </a:lstStyle>
          <a:p>
            <a:pPr>
              <a:defRPr/>
            </a:pPr>
            <a:fld id="{EC1CC62C-9B9B-3049-B651-4848EF8A36F2}" type="slidenum">
              <a:rPr lang="en-US" altLang="en-US"/>
              <a:pPr>
                <a:defRPr/>
              </a:pPr>
              <a:t>‹#›</a:t>
            </a:fld>
            <a:endParaRPr lang="en-US" altLang="en-US"/>
          </a:p>
        </p:txBody>
      </p:sp>
      <p:cxnSp>
        <p:nvCxnSpPr>
          <p:cNvPr id="6" name="Straight Connector 5"/>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NFC_logo_horizontal.eps">
            <a:extLst>
              <a:ext uri="{FF2B5EF4-FFF2-40B4-BE49-F238E27FC236}">
                <a16:creationId xmlns:a16="http://schemas.microsoft.com/office/drawing/2014/main" id="{3C51CA45-DF78-4682-9490-BEC79126C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9" name="Picture 8" descr="A drawing of a face&#10;&#10;Description automatically generated">
            <a:extLst>
              <a:ext uri="{FF2B5EF4-FFF2-40B4-BE49-F238E27FC236}">
                <a16:creationId xmlns:a16="http://schemas.microsoft.com/office/drawing/2014/main" id="{7B2D3343-4883-4EC2-8C7D-9CF4D12BC2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0" name="Picture 9">
            <a:extLst>
              <a:ext uri="{FF2B5EF4-FFF2-40B4-BE49-F238E27FC236}">
                <a16:creationId xmlns:a16="http://schemas.microsoft.com/office/drawing/2014/main" id="{336D50DA-B3F5-4E48-8C51-ABBCB8890D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32443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0A9A7DC-025A-1648-BF22-47113C854562}"/>
              </a:ext>
            </a:extLst>
          </p:cNvPr>
          <p:cNvCxnSpPr/>
          <p:nvPr/>
        </p:nvCxnSpPr>
        <p:spPr>
          <a:xfrm flipH="1">
            <a:off x="2771800" y="792163"/>
            <a:ext cx="4738" cy="51571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157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3"/>
            <a:ext cx="2139696" cy="38187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83E7E80-73CC-6B4E-892D-B319114962E2}"/>
              </a:ext>
            </a:extLst>
          </p:cNvPr>
          <p:cNvSpPr>
            <a:spLocks noGrp="1"/>
          </p:cNvSpPr>
          <p:nvPr>
            <p:ph type="dt" sz="half" idx="10"/>
          </p:nvPr>
        </p:nvSpPr>
        <p:spPr/>
        <p:txBody>
          <a:bodyPr/>
          <a:lstStyle>
            <a:lvl1pPr>
              <a:defRPr smtClean="0"/>
            </a:lvl1pPr>
          </a:lstStyle>
          <a:p>
            <a:pPr>
              <a:defRPr/>
            </a:pPr>
            <a:fld id="{4359B4DA-D465-704B-82FA-9C560F293AB1}" type="datetimeFigureOut">
              <a:rPr lang="en-US" altLang="en-US"/>
              <a:pPr>
                <a:defRPr/>
              </a:pPr>
              <a:t>4/8/25</a:t>
            </a:fld>
            <a:endParaRPr lang="en-US" altLang="en-US"/>
          </a:p>
        </p:txBody>
      </p:sp>
      <p:sp>
        <p:nvSpPr>
          <p:cNvPr id="7" name="Footer Placeholder 5">
            <a:extLst>
              <a:ext uri="{FF2B5EF4-FFF2-40B4-BE49-F238E27FC236}">
                <a16:creationId xmlns:a16="http://schemas.microsoft.com/office/drawing/2014/main" id="{438A9399-5A7C-B444-9384-91D5E53297F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82BB77C-575A-A24A-9D15-CFDE7F0A3649}"/>
              </a:ext>
            </a:extLst>
          </p:cNvPr>
          <p:cNvSpPr>
            <a:spLocks noGrp="1"/>
          </p:cNvSpPr>
          <p:nvPr>
            <p:ph type="sldNum" sz="quarter" idx="12"/>
          </p:nvPr>
        </p:nvSpPr>
        <p:spPr/>
        <p:txBody>
          <a:bodyPr/>
          <a:lstStyle>
            <a:lvl1pPr>
              <a:defRPr smtClean="0"/>
            </a:lvl1pPr>
          </a:lstStyle>
          <a:p>
            <a:pPr>
              <a:defRPr/>
            </a:pPr>
            <a:fld id="{016D7D7F-4572-A34C-B33D-1962B232E148}" type="slidenum">
              <a:rPr lang="en-US" altLang="en-US"/>
              <a:pPr>
                <a:defRPr/>
              </a:pPr>
              <a:t>‹#›</a:t>
            </a:fld>
            <a:endParaRPr lang="en-US" altLang="en-US"/>
          </a:p>
        </p:txBody>
      </p:sp>
      <p:cxnSp>
        <p:nvCxnSpPr>
          <p:cNvPr id="10" name="Straight Connector 9"/>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NFC_logo_horizontal.eps">
            <a:extLst>
              <a:ext uri="{FF2B5EF4-FFF2-40B4-BE49-F238E27FC236}">
                <a16:creationId xmlns:a16="http://schemas.microsoft.com/office/drawing/2014/main" id="{27B61FDD-2CB5-4B07-8479-18C00B5D38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3" name="Picture 12" descr="A drawing of a face&#10;&#10;Description automatically generated">
            <a:extLst>
              <a:ext uri="{FF2B5EF4-FFF2-40B4-BE49-F238E27FC236}">
                <a16:creationId xmlns:a16="http://schemas.microsoft.com/office/drawing/2014/main" id="{8353B9DA-5755-4FDE-A0A4-2BCFA0AADD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96A86898-00DE-46C4-8CF4-139F41FCF3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63584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D5D83B-0CDD-524D-980D-3B765D49257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C6D04CA9-3E91-4648-A823-BC7A6A64731A}"/>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658F1595-06B7-4A4A-B832-4AE16ED80801}"/>
              </a:ext>
            </a:extLst>
          </p:cNvPr>
          <p:cNvSpPr>
            <a:spLocks noGrp="1"/>
          </p:cNvSpPr>
          <p:nvPr>
            <p:ph type="body" idx="1"/>
          </p:nvPr>
        </p:nvSpPr>
        <p:spPr bwMode="auto">
          <a:xfrm>
            <a:off x="457200" y="1600200"/>
            <a:ext cx="8229600" cy="442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A2641AC5-1647-4F43-B8ED-40A3D6D2D6D0}"/>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89BB5C50-143C-7647-B1EC-66F41E3D12B7}"/>
              </a:ext>
            </a:extLst>
          </p:cNvPr>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8063069F-3DBC-F849-84D6-D58D7F7287AA}" type="datetimeFigureOut">
              <a:rPr lang="en-US" altLang="en-US"/>
              <a:pPr>
                <a:defRPr/>
              </a:pPr>
              <a:t>4/8/25</a:t>
            </a:fld>
            <a:endParaRPr lang="en-US" altLang="en-US"/>
          </a:p>
        </p:txBody>
      </p:sp>
      <p:sp>
        <p:nvSpPr>
          <p:cNvPr id="5" name="Footer Placeholder 4">
            <a:extLst>
              <a:ext uri="{FF2B5EF4-FFF2-40B4-BE49-F238E27FC236}">
                <a16:creationId xmlns:a16="http://schemas.microsoft.com/office/drawing/2014/main" id="{6D8493F6-A0D9-B24B-AAF7-83D2640A9B6C}"/>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3309B0D-7420-B248-B636-BF29E8A504F0}"/>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smtClean="0">
                <a:solidFill>
                  <a:srgbClr val="FFFFFF"/>
                </a:solidFill>
              </a:defRPr>
            </a:lvl1pPr>
          </a:lstStyle>
          <a:p>
            <a:pPr>
              <a:defRPr/>
            </a:pPr>
            <a:fld id="{0625BF09-BEB7-8247-8A2F-99BD299D02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8" r:id="rId1"/>
    <p:sldLayoutId id="2147483871" r:id="rId2"/>
    <p:sldLayoutId id="2147483879" r:id="rId3"/>
    <p:sldLayoutId id="2147483872" r:id="rId4"/>
    <p:sldLayoutId id="2147483880" r:id="rId5"/>
    <p:sldLayoutId id="2147483873" r:id="rId6"/>
    <p:sldLayoutId id="2147483874" r:id="rId7"/>
    <p:sldLayoutId id="2147483881" r:id="rId8"/>
  </p:sldLayoutIdLst>
  <p:txStyles>
    <p:titleStyle>
      <a:lvl1pPr algn="l" rtl="0" eaLnBrk="1" fontAlgn="base" hangingPunct="1">
        <a:spcBef>
          <a:spcPct val="0"/>
        </a:spcBef>
        <a:spcAft>
          <a:spcPct val="0"/>
        </a:spcAft>
        <a:defRPr sz="4000" kern="1200" spc="-100">
          <a:solidFill>
            <a:schemeClr val="tx2"/>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2pPr>
      <a:lvl3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3pPr>
      <a:lvl4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4pPr>
      <a:lvl5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1" fontAlgn="base" hangingPunct="1">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1" fontAlgn="base" hangingPunct="1">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004888" indent="-182563" algn="l" rtl="0" eaLnBrk="1" fontAlgn="base" hangingPunct="1">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1" fontAlgn="base" hangingPunct="1">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0956-3EF6-114F-9195-5D49E0691F67}"/>
              </a:ext>
            </a:extLst>
          </p:cNvPr>
          <p:cNvSpPr>
            <a:spLocks noGrp="1"/>
          </p:cNvSpPr>
          <p:nvPr>
            <p:ph type="ctrTitle"/>
          </p:nvPr>
        </p:nvSpPr>
        <p:spPr/>
        <p:txBody>
          <a:bodyPr/>
          <a:lstStyle/>
          <a:p>
            <a:pPr algn="ctr"/>
            <a:r>
              <a:rPr lang="en-US" sz="3200" dirty="0"/>
              <a:t>What lies ahead for Community-level homelessness planning in </a:t>
            </a:r>
            <a:r>
              <a:rPr lang="en-US" sz="3200" dirty="0" err="1"/>
              <a:t>alberta</a:t>
            </a:r>
            <a:r>
              <a:rPr lang="en-US" sz="3200" dirty="0"/>
              <a:t>?</a:t>
            </a:r>
          </a:p>
        </p:txBody>
      </p:sp>
      <p:sp>
        <p:nvSpPr>
          <p:cNvPr id="3" name="Subtitle 2">
            <a:extLst>
              <a:ext uri="{FF2B5EF4-FFF2-40B4-BE49-F238E27FC236}">
                <a16:creationId xmlns:a16="http://schemas.microsoft.com/office/drawing/2014/main" id="{BF529DFE-235E-A04F-B8AF-C02089489491}"/>
              </a:ext>
            </a:extLst>
          </p:cNvPr>
          <p:cNvSpPr>
            <a:spLocks noGrp="1"/>
          </p:cNvSpPr>
          <p:nvPr>
            <p:ph type="subTitle" idx="1"/>
          </p:nvPr>
        </p:nvSpPr>
        <p:spPr>
          <a:xfrm>
            <a:off x="1475656" y="3553115"/>
            <a:ext cx="6400800" cy="1752600"/>
          </a:xfrm>
        </p:spPr>
        <p:txBody>
          <a:bodyPr/>
          <a:lstStyle/>
          <a:p>
            <a:pPr algn="ctr"/>
            <a:r>
              <a:rPr lang="en-US" sz="1800" b="1" dirty="0"/>
              <a:t>By Nick </a:t>
            </a:r>
            <a:r>
              <a:rPr lang="en-US" sz="1800" b="1" dirty="0" err="1"/>
              <a:t>Falvo</a:t>
            </a:r>
            <a:r>
              <a:rPr lang="en-US" sz="1800" b="1" dirty="0"/>
              <a:t>, PhD</a:t>
            </a:r>
          </a:p>
          <a:p>
            <a:pPr algn="ctr"/>
            <a:endParaRPr lang="en-US" sz="1800" b="1" dirty="0"/>
          </a:p>
          <a:p>
            <a:pPr algn="ctr"/>
            <a:r>
              <a:rPr lang="en-US" sz="1800" b="1" dirty="0"/>
              <a:t>9 April 2025</a:t>
            </a:r>
          </a:p>
          <a:p>
            <a:pPr algn="ctr"/>
            <a:endParaRPr lang="en-US" sz="1800" dirty="0"/>
          </a:p>
          <a:p>
            <a:pPr algn="ctr"/>
            <a:r>
              <a:rPr lang="en-US" sz="1800" u="sng" dirty="0"/>
              <a:t>Keynote address</a:t>
            </a:r>
            <a:r>
              <a:rPr lang="en-US" sz="1800" dirty="0"/>
              <a:t>: </a:t>
            </a:r>
          </a:p>
          <a:p>
            <a:pPr algn="ctr"/>
            <a:r>
              <a:rPr lang="en-US" sz="1800" dirty="0"/>
              <a:t>Earth and Atmospheric Sciences Research Symposium</a:t>
            </a:r>
          </a:p>
          <a:p>
            <a:pPr algn="ctr"/>
            <a:r>
              <a:rPr lang="en-US" sz="1800" dirty="0"/>
              <a:t>University of Alberta</a:t>
            </a:r>
          </a:p>
        </p:txBody>
      </p:sp>
    </p:spTree>
    <p:extLst>
      <p:ext uri="{BB962C8B-B14F-4D97-AF65-F5344CB8AC3E}">
        <p14:creationId xmlns:p14="http://schemas.microsoft.com/office/powerpoint/2010/main" val="368771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4F597-2C59-2FEB-9501-A6251A7D4BB1}"/>
              </a:ext>
            </a:extLst>
          </p:cNvPr>
          <p:cNvSpPr>
            <a:spLocks noGrp="1"/>
          </p:cNvSpPr>
          <p:nvPr>
            <p:ph type="title"/>
          </p:nvPr>
        </p:nvSpPr>
        <p:spPr/>
        <p:txBody>
          <a:bodyPr/>
          <a:lstStyle/>
          <a:p>
            <a:r>
              <a:rPr lang="en-US" dirty="0"/>
              <a:t>Alberta’s CBO model (cont’d)</a:t>
            </a:r>
          </a:p>
        </p:txBody>
      </p:sp>
      <p:sp>
        <p:nvSpPr>
          <p:cNvPr id="3" name="Content Placeholder 2">
            <a:extLst>
              <a:ext uri="{FF2B5EF4-FFF2-40B4-BE49-F238E27FC236}">
                <a16:creationId xmlns:a16="http://schemas.microsoft.com/office/drawing/2014/main" id="{092E6338-0B0B-3265-381A-D43782515244}"/>
              </a:ext>
            </a:extLst>
          </p:cNvPr>
          <p:cNvSpPr>
            <a:spLocks noGrp="1"/>
          </p:cNvSpPr>
          <p:nvPr>
            <p:ph idx="1"/>
          </p:nvPr>
        </p:nvSpPr>
        <p:spPr/>
        <p:txBody>
          <a:bodyPr/>
          <a:lstStyle/>
          <a:p>
            <a:endParaRPr lang="en-US" dirty="0"/>
          </a:p>
          <a:p>
            <a:r>
              <a:rPr lang="en-US" dirty="0"/>
              <a:t>Most of the funding ultimately goes to smaller non-profits that directly serve persons experiencing homelessness.</a:t>
            </a:r>
          </a:p>
          <a:p>
            <a:endParaRPr lang="en-US" dirty="0"/>
          </a:p>
          <a:p>
            <a:r>
              <a:rPr lang="en-US" dirty="0"/>
              <a:t>Each Community-Based Organization (CBO)—i.e., each larger entity—has a significant amount of say as to where the funding flows.</a:t>
            </a:r>
          </a:p>
          <a:p>
            <a:endParaRPr lang="en-US" dirty="0"/>
          </a:p>
        </p:txBody>
      </p:sp>
    </p:spTree>
    <p:extLst>
      <p:ext uri="{BB962C8B-B14F-4D97-AF65-F5344CB8AC3E}">
        <p14:creationId xmlns:p14="http://schemas.microsoft.com/office/powerpoint/2010/main" val="5564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B427-531D-FC7F-1C74-093662C5DE11}"/>
              </a:ext>
            </a:extLst>
          </p:cNvPr>
          <p:cNvSpPr>
            <a:spLocks noGrp="1"/>
          </p:cNvSpPr>
          <p:nvPr>
            <p:ph type="title"/>
          </p:nvPr>
        </p:nvSpPr>
        <p:spPr/>
        <p:txBody>
          <a:bodyPr/>
          <a:lstStyle/>
          <a:p>
            <a:r>
              <a:rPr lang="en-US" dirty="0"/>
              <a:t>Alberta’s CBO model (cont’d)</a:t>
            </a:r>
          </a:p>
        </p:txBody>
      </p:sp>
      <p:sp>
        <p:nvSpPr>
          <p:cNvPr id="3" name="Content Placeholder 2">
            <a:extLst>
              <a:ext uri="{FF2B5EF4-FFF2-40B4-BE49-F238E27FC236}">
                <a16:creationId xmlns:a16="http://schemas.microsoft.com/office/drawing/2014/main" id="{7004DEAF-42B9-A390-752F-4EB41A8EE781}"/>
              </a:ext>
            </a:extLst>
          </p:cNvPr>
          <p:cNvSpPr>
            <a:spLocks noGrp="1"/>
          </p:cNvSpPr>
          <p:nvPr>
            <p:ph idx="1"/>
          </p:nvPr>
        </p:nvSpPr>
        <p:spPr/>
        <p:txBody>
          <a:bodyPr/>
          <a:lstStyle/>
          <a:p>
            <a:endParaRPr lang="en-US" dirty="0"/>
          </a:p>
          <a:p>
            <a:pPr marL="0" indent="0">
              <a:buNone/>
            </a:pPr>
            <a:r>
              <a:rPr lang="en-US" u="sng" dirty="0"/>
              <a:t>With OSSI spending across Alberta</a:t>
            </a:r>
            <a:r>
              <a:rPr lang="en-US" dirty="0"/>
              <a:t>:</a:t>
            </a:r>
          </a:p>
          <a:p>
            <a:endParaRPr lang="en-US" dirty="0"/>
          </a:p>
          <a:p>
            <a:r>
              <a:rPr lang="en-US" dirty="0"/>
              <a:t>The major focus has been on providing operating funding to house vulnerable people (including both affordability and wraparound supports).</a:t>
            </a:r>
          </a:p>
          <a:p>
            <a:endParaRPr lang="en-US" dirty="0"/>
          </a:p>
          <a:p>
            <a:r>
              <a:rPr lang="en-US" dirty="0"/>
              <a:t>Until recently [more on this later] the </a:t>
            </a:r>
            <a:r>
              <a:rPr lang="en-US" dirty="0" err="1"/>
              <a:t>GoA</a:t>
            </a:r>
            <a:r>
              <a:rPr lang="en-US" dirty="0"/>
              <a:t> has been quite flexible in terms of how CBOs have used this funding within those broad parameters.</a:t>
            </a:r>
          </a:p>
          <a:p>
            <a:endParaRPr lang="en-US" dirty="0"/>
          </a:p>
        </p:txBody>
      </p:sp>
    </p:spTree>
    <p:extLst>
      <p:ext uri="{BB962C8B-B14F-4D97-AF65-F5344CB8AC3E}">
        <p14:creationId xmlns:p14="http://schemas.microsoft.com/office/powerpoint/2010/main" val="352501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411CC-C729-15ED-0BB3-1FF923825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9BC1B-EC07-DE46-8E11-06B43726A182}"/>
              </a:ext>
            </a:extLst>
          </p:cNvPr>
          <p:cNvSpPr>
            <a:spLocks noGrp="1"/>
          </p:cNvSpPr>
          <p:nvPr>
            <p:ph type="title"/>
          </p:nvPr>
        </p:nvSpPr>
        <p:spPr/>
        <p:txBody>
          <a:bodyPr/>
          <a:lstStyle/>
          <a:p>
            <a:r>
              <a:rPr lang="en-US" dirty="0"/>
              <a:t>Alberta’s CBO model (cont’d)</a:t>
            </a:r>
          </a:p>
        </p:txBody>
      </p:sp>
      <p:sp>
        <p:nvSpPr>
          <p:cNvPr id="3" name="Content Placeholder 2">
            <a:extLst>
              <a:ext uri="{FF2B5EF4-FFF2-40B4-BE49-F238E27FC236}">
                <a16:creationId xmlns:a16="http://schemas.microsoft.com/office/drawing/2014/main" id="{9BBE45A1-E52F-392E-EB15-841D163DA9C0}"/>
              </a:ext>
            </a:extLst>
          </p:cNvPr>
          <p:cNvSpPr>
            <a:spLocks noGrp="1"/>
          </p:cNvSpPr>
          <p:nvPr>
            <p:ph idx="1"/>
          </p:nvPr>
        </p:nvSpPr>
        <p:spPr/>
        <p:txBody>
          <a:bodyPr/>
          <a:lstStyle/>
          <a:p>
            <a:r>
              <a:rPr lang="en-US" dirty="0"/>
              <a:t>Each CBO has also been taking a share of the funds to operate its own organization (as well as to serve as a ‘backbone’ agency supporting data collection, analytics and triage). In effect, CBOs provide important services to community. Types of services provided have varied considerably across communities.</a:t>
            </a:r>
          </a:p>
          <a:p>
            <a:endParaRPr lang="en-US" dirty="0"/>
          </a:p>
          <a:p>
            <a:r>
              <a:rPr lang="en-US" dirty="0"/>
              <a:t>Province funds most emergency shelter beds directly.</a:t>
            </a:r>
          </a:p>
          <a:p>
            <a:endParaRPr lang="en-US" dirty="0"/>
          </a:p>
          <a:p>
            <a:r>
              <a:rPr lang="en-US" dirty="0"/>
              <a:t>Other provinces and territories have their own models. Alberta’s has generally been considered rather unique.</a:t>
            </a:r>
          </a:p>
          <a:p>
            <a:endParaRPr lang="en-US" dirty="0"/>
          </a:p>
          <a:p>
            <a:endParaRPr lang="en-US" dirty="0"/>
          </a:p>
        </p:txBody>
      </p:sp>
    </p:spTree>
    <p:extLst>
      <p:ext uri="{BB962C8B-B14F-4D97-AF65-F5344CB8AC3E}">
        <p14:creationId xmlns:p14="http://schemas.microsoft.com/office/powerpoint/2010/main" val="751272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53C99-94DC-36F6-55C1-5B32394B9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EC903C-C546-3BE9-A12D-FF0EB5E0AEE3}"/>
              </a:ext>
            </a:extLst>
          </p:cNvPr>
          <p:cNvSpPr>
            <a:spLocks noGrp="1"/>
          </p:cNvSpPr>
          <p:nvPr>
            <p:ph type="title"/>
          </p:nvPr>
        </p:nvSpPr>
        <p:spPr/>
        <p:txBody>
          <a:bodyPr/>
          <a:lstStyle/>
          <a:p>
            <a:r>
              <a:rPr lang="en-US" dirty="0"/>
              <a:t>Alberta’s CBO model (cont’d)</a:t>
            </a:r>
          </a:p>
        </p:txBody>
      </p:sp>
      <p:sp>
        <p:nvSpPr>
          <p:cNvPr id="3" name="Content Placeholder 2">
            <a:extLst>
              <a:ext uri="{FF2B5EF4-FFF2-40B4-BE49-F238E27FC236}">
                <a16:creationId xmlns:a16="http://schemas.microsoft.com/office/drawing/2014/main" id="{5535F13C-6B88-C213-F550-CA07AB029DA1}"/>
              </a:ext>
            </a:extLst>
          </p:cNvPr>
          <p:cNvSpPr>
            <a:spLocks noGrp="1"/>
          </p:cNvSpPr>
          <p:nvPr>
            <p:ph idx="1"/>
          </p:nvPr>
        </p:nvSpPr>
        <p:spPr/>
        <p:txBody>
          <a:bodyPr/>
          <a:lstStyle/>
          <a:p>
            <a:endParaRPr lang="en-US" dirty="0"/>
          </a:p>
          <a:p>
            <a:r>
              <a:rPr lang="en-US" dirty="0"/>
              <a:t>Alberta’s CBO model has become quite famous across Canada (and internationally as well).</a:t>
            </a:r>
          </a:p>
          <a:p>
            <a:endParaRPr lang="en-US" dirty="0"/>
          </a:p>
          <a:p>
            <a:r>
              <a:rPr lang="en-US" dirty="0"/>
              <a:t>Alberta’s approach to homelessness governance is often viewed as a model for the rest of Canada.</a:t>
            </a:r>
          </a:p>
          <a:p>
            <a:endParaRPr lang="en-US" dirty="0"/>
          </a:p>
          <a:p>
            <a:r>
              <a:rPr lang="en-US" dirty="0"/>
              <a:t>Professor Carey </a:t>
            </a:r>
            <a:r>
              <a:rPr lang="en-US" dirty="0" err="1"/>
              <a:t>Doberstein</a:t>
            </a:r>
            <a:r>
              <a:rPr lang="en-US" dirty="0"/>
              <a:t> wrote about it in a 2017 book published by UBC Press.</a:t>
            </a:r>
          </a:p>
        </p:txBody>
      </p:sp>
    </p:spTree>
    <p:extLst>
      <p:ext uri="{BB962C8B-B14F-4D97-AF65-F5344CB8AC3E}">
        <p14:creationId xmlns:p14="http://schemas.microsoft.com/office/powerpoint/2010/main" val="146319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ilding a Collaborative Advantage">
            <a:extLst>
              <a:ext uri="{FF2B5EF4-FFF2-40B4-BE49-F238E27FC236}">
                <a16:creationId xmlns:a16="http://schemas.microsoft.com/office/drawing/2014/main" id="{AE211BF9-9753-EEA5-CDE1-B6A7D7D26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465" y="620688"/>
            <a:ext cx="3645871"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378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6963-3AD2-744B-C9B7-573867544CA0}"/>
              </a:ext>
            </a:extLst>
          </p:cNvPr>
          <p:cNvSpPr>
            <a:spLocks noGrp="1"/>
          </p:cNvSpPr>
          <p:nvPr>
            <p:ph type="title"/>
          </p:nvPr>
        </p:nvSpPr>
        <p:spPr/>
        <p:txBody>
          <a:bodyPr/>
          <a:lstStyle/>
          <a:p>
            <a:r>
              <a:rPr lang="en-US" dirty="0" err="1"/>
              <a:t>Doberstein’s</a:t>
            </a:r>
            <a:r>
              <a:rPr lang="en-US" dirty="0"/>
              <a:t> analysis</a:t>
            </a:r>
          </a:p>
        </p:txBody>
      </p:sp>
      <p:sp>
        <p:nvSpPr>
          <p:cNvPr id="3" name="Content Placeholder 2">
            <a:extLst>
              <a:ext uri="{FF2B5EF4-FFF2-40B4-BE49-F238E27FC236}">
                <a16:creationId xmlns:a16="http://schemas.microsoft.com/office/drawing/2014/main" id="{D42402A0-BF38-7179-7423-02BC1DFD829A}"/>
              </a:ext>
            </a:extLst>
          </p:cNvPr>
          <p:cNvSpPr>
            <a:spLocks noGrp="1"/>
          </p:cNvSpPr>
          <p:nvPr>
            <p:ph idx="1"/>
          </p:nvPr>
        </p:nvSpPr>
        <p:spPr/>
        <p:txBody>
          <a:bodyPr/>
          <a:lstStyle/>
          <a:p>
            <a:endParaRPr lang="en-US" dirty="0"/>
          </a:p>
          <a:p>
            <a:r>
              <a:rPr lang="en-US" dirty="0"/>
              <a:t>Focuses on 1995-2015 period.</a:t>
            </a:r>
          </a:p>
          <a:p>
            <a:endParaRPr lang="en-US" dirty="0"/>
          </a:p>
          <a:p>
            <a:r>
              <a:rPr lang="en-US" dirty="0"/>
              <a:t>His analysis refers to the importance of having local officials having their ear to the ground (rather than simply having public servants in offices looking at data trends).</a:t>
            </a:r>
          </a:p>
          <a:p>
            <a:endParaRPr lang="en-US" dirty="0"/>
          </a:p>
          <a:p>
            <a:r>
              <a:rPr lang="en-US" dirty="0"/>
              <a:t>Local trends evolve quickly and aren’t always easily measurable.</a:t>
            </a:r>
          </a:p>
          <a:p>
            <a:endParaRPr lang="en-US" dirty="0"/>
          </a:p>
          <a:p>
            <a:endParaRPr lang="en-US" dirty="0"/>
          </a:p>
        </p:txBody>
      </p:sp>
    </p:spTree>
    <p:extLst>
      <p:ext uri="{BB962C8B-B14F-4D97-AF65-F5344CB8AC3E}">
        <p14:creationId xmlns:p14="http://schemas.microsoft.com/office/powerpoint/2010/main" val="312757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BEB4-784E-2670-FE94-3A9391DFE9BE}"/>
              </a:ext>
            </a:extLst>
          </p:cNvPr>
          <p:cNvSpPr>
            <a:spLocks noGrp="1"/>
          </p:cNvSpPr>
          <p:nvPr>
            <p:ph type="title"/>
          </p:nvPr>
        </p:nvSpPr>
        <p:spPr/>
        <p:txBody>
          <a:bodyPr/>
          <a:lstStyle/>
          <a:p>
            <a:r>
              <a:rPr lang="en-US" dirty="0" err="1"/>
              <a:t>Doberstein’s</a:t>
            </a:r>
            <a:r>
              <a:rPr lang="en-US" dirty="0"/>
              <a:t> analysis (cont’d)</a:t>
            </a:r>
          </a:p>
        </p:txBody>
      </p:sp>
      <p:sp>
        <p:nvSpPr>
          <p:cNvPr id="3" name="Content Placeholder 2">
            <a:extLst>
              <a:ext uri="{FF2B5EF4-FFF2-40B4-BE49-F238E27FC236}">
                <a16:creationId xmlns:a16="http://schemas.microsoft.com/office/drawing/2014/main" id="{4178561B-5231-EBBA-4EFC-DFC8BAA935A6}"/>
              </a:ext>
            </a:extLst>
          </p:cNvPr>
          <p:cNvSpPr>
            <a:spLocks noGrp="1"/>
          </p:cNvSpPr>
          <p:nvPr>
            <p:ph idx="1"/>
          </p:nvPr>
        </p:nvSpPr>
        <p:spPr/>
        <p:txBody>
          <a:bodyPr/>
          <a:lstStyle/>
          <a:p>
            <a:endParaRPr lang="en-US" dirty="0"/>
          </a:p>
          <a:p>
            <a:r>
              <a:rPr lang="en-US" dirty="0"/>
              <a:t>His analysis also discusses how slowly decisions get made at the provincial level, where proposals often have to be vetted by various agencies as well as by elected officials.</a:t>
            </a:r>
          </a:p>
          <a:p>
            <a:endParaRPr lang="en-US" dirty="0"/>
          </a:p>
          <a:p>
            <a:r>
              <a:rPr lang="en-US" dirty="0"/>
              <a:t>Provincial decisions can happen at a sluggish pace.</a:t>
            </a:r>
          </a:p>
          <a:p>
            <a:endParaRPr lang="en-US" dirty="0"/>
          </a:p>
          <a:p>
            <a:r>
              <a:rPr lang="en-US" dirty="0"/>
              <a:t>By contrast, CBOs can make decisions more quickly and with less aversion to immediate political gain or risk.</a:t>
            </a:r>
          </a:p>
        </p:txBody>
      </p:sp>
    </p:spTree>
    <p:extLst>
      <p:ext uri="{BB962C8B-B14F-4D97-AF65-F5344CB8AC3E}">
        <p14:creationId xmlns:p14="http://schemas.microsoft.com/office/powerpoint/2010/main" val="64747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F695-2837-F372-3779-C17BFC799E27}"/>
              </a:ext>
            </a:extLst>
          </p:cNvPr>
          <p:cNvSpPr>
            <a:spLocks noGrp="1"/>
          </p:cNvSpPr>
          <p:nvPr>
            <p:ph type="title"/>
          </p:nvPr>
        </p:nvSpPr>
        <p:spPr/>
        <p:txBody>
          <a:bodyPr/>
          <a:lstStyle/>
          <a:p>
            <a:r>
              <a:rPr lang="en-US" dirty="0" err="1"/>
              <a:t>Doberstein’s</a:t>
            </a:r>
            <a:r>
              <a:rPr lang="en-US" dirty="0"/>
              <a:t> analysis (cont’d)	</a:t>
            </a:r>
          </a:p>
        </p:txBody>
      </p:sp>
      <p:sp>
        <p:nvSpPr>
          <p:cNvPr id="3" name="Content Placeholder 2">
            <a:extLst>
              <a:ext uri="{FF2B5EF4-FFF2-40B4-BE49-F238E27FC236}">
                <a16:creationId xmlns:a16="http://schemas.microsoft.com/office/drawing/2014/main" id="{4B018E5D-6D7F-C2C3-974C-046045C069B4}"/>
              </a:ext>
            </a:extLst>
          </p:cNvPr>
          <p:cNvSpPr>
            <a:spLocks noGrp="1"/>
          </p:cNvSpPr>
          <p:nvPr>
            <p:ph idx="1"/>
          </p:nvPr>
        </p:nvSpPr>
        <p:spPr/>
        <p:txBody>
          <a:bodyPr/>
          <a:lstStyle/>
          <a:p>
            <a:endParaRPr lang="en-US" dirty="0"/>
          </a:p>
          <a:p>
            <a:r>
              <a:rPr lang="en-US" dirty="0"/>
              <a:t>In the book, Calgary’s approach to local homelessness governance is contrasted to that of Toronto’s and Vancouver’s.</a:t>
            </a:r>
          </a:p>
          <a:p>
            <a:endParaRPr lang="en-US" dirty="0"/>
          </a:p>
          <a:p>
            <a:r>
              <a:rPr lang="en-US" dirty="0"/>
              <a:t>Calgary’s approach is held up by Doberstein as being more engaging and responsive to local needs, especially in relation to Toronto’s approach.</a:t>
            </a:r>
          </a:p>
        </p:txBody>
      </p:sp>
    </p:spTree>
    <p:extLst>
      <p:ext uri="{BB962C8B-B14F-4D97-AF65-F5344CB8AC3E}">
        <p14:creationId xmlns:p14="http://schemas.microsoft.com/office/powerpoint/2010/main" val="178796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D9BEA-76DB-B559-EDCF-699D1EB1D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00420-0A05-B9C9-48FB-95EAFE3AAF50}"/>
              </a:ext>
            </a:extLst>
          </p:cNvPr>
          <p:cNvSpPr>
            <a:spLocks noGrp="1"/>
          </p:cNvSpPr>
          <p:nvPr>
            <p:ph type="title"/>
          </p:nvPr>
        </p:nvSpPr>
        <p:spPr/>
        <p:txBody>
          <a:bodyPr/>
          <a:lstStyle/>
          <a:p>
            <a:r>
              <a:rPr lang="en-US" dirty="0"/>
              <a:t>Some personal reflections</a:t>
            </a:r>
          </a:p>
        </p:txBody>
      </p:sp>
      <p:sp>
        <p:nvSpPr>
          <p:cNvPr id="3" name="Content Placeholder 2">
            <a:extLst>
              <a:ext uri="{FF2B5EF4-FFF2-40B4-BE49-F238E27FC236}">
                <a16:creationId xmlns:a16="http://schemas.microsoft.com/office/drawing/2014/main" id="{C483DB1E-E6E2-CE1C-7D1C-2FE3947E9CA9}"/>
              </a:ext>
            </a:extLst>
          </p:cNvPr>
          <p:cNvSpPr>
            <a:spLocks noGrp="1"/>
          </p:cNvSpPr>
          <p:nvPr>
            <p:ph idx="1"/>
          </p:nvPr>
        </p:nvSpPr>
        <p:spPr/>
        <p:txBody>
          <a:bodyPr/>
          <a:lstStyle/>
          <a:p>
            <a:pPr marL="0" indent="0">
              <a:buNone/>
            </a:pPr>
            <a:endParaRPr lang="en-US" dirty="0"/>
          </a:p>
          <a:p>
            <a:pPr marL="0" indent="0">
              <a:buNone/>
            </a:pPr>
            <a:r>
              <a:rPr lang="en-US" u="sng" dirty="0"/>
              <a:t>When I worked at the Calgary Homeless Foundation</a:t>
            </a:r>
            <a:r>
              <a:rPr lang="en-US" dirty="0"/>
              <a:t>:</a:t>
            </a:r>
          </a:p>
          <a:p>
            <a:endParaRPr lang="en-US" dirty="0"/>
          </a:p>
          <a:p>
            <a:r>
              <a:rPr lang="en-US" dirty="0"/>
              <a:t>Our CEO met regularly with CEOs of smaller non-profits in Calgary’s homeless-serving system of care.</a:t>
            </a:r>
          </a:p>
          <a:p>
            <a:endParaRPr lang="en-US" dirty="0"/>
          </a:p>
          <a:p>
            <a:r>
              <a:rPr lang="en-US" dirty="0"/>
              <a:t>Many of our other staff met regularly with staff in the non-profits that we funded.</a:t>
            </a:r>
          </a:p>
          <a:p>
            <a:endParaRPr lang="en-US" dirty="0"/>
          </a:p>
          <a:p>
            <a:r>
              <a:rPr lang="en-US" dirty="0"/>
              <a:t>CHF staff also monitored local data trends.</a:t>
            </a:r>
          </a:p>
        </p:txBody>
      </p:sp>
    </p:spTree>
    <p:extLst>
      <p:ext uri="{BB962C8B-B14F-4D97-AF65-F5344CB8AC3E}">
        <p14:creationId xmlns:p14="http://schemas.microsoft.com/office/powerpoint/2010/main" val="3248441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34E2-3092-9B9F-1726-BCD5D583CFBB}"/>
              </a:ext>
            </a:extLst>
          </p:cNvPr>
          <p:cNvSpPr>
            <a:spLocks noGrp="1"/>
          </p:cNvSpPr>
          <p:nvPr>
            <p:ph type="title"/>
          </p:nvPr>
        </p:nvSpPr>
        <p:spPr/>
        <p:txBody>
          <a:bodyPr/>
          <a:lstStyle/>
          <a:p>
            <a:r>
              <a:rPr lang="en-US" dirty="0"/>
              <a:t>Some personal reflections (cont’d)</a:t>
            </a:r>
          </a:p>
        </p:txBody>
      </p:sp>
      <p:sp>
        <p:nvSpPr>
          <p:cNvPr id="3" name="Content Placeholder 2">
            <a:extLst>
              <a:ext uri="{FF2B5EF4-FFF2-40B4-BE49-F238E27FC236}">
                <a16:creationId xmlns:a16="http://schemas.microsoft.com/office/drawing/2014/main" id="{055CC9A0-209F-1444-8BF3-6CD966DD0E20}"/>
              </a:ext>
            </a:extLst>
          </p:cNvPr>
          <p:cNvSpPr>
            <a:spLocks noGrp="1"/>
          </p:cNvSpPr>
          <p:nvPr>
            <p:ph idx="1"/>
          </p:nvPr>
        </p:nvSpPr>
        <p:spPr/>
        <p:txBody>
          <a:bodyPr/>
          <a:lstStyle/>
          <a:p>
            <a:pPr marL="0" indent="0">
              <a:buNone/>
            </a:pPr>
            <a:endParaRPr lang="en-US" dirty="0"/>
          </a:p>
          <a:p>
            <a:pPr marL="0" indent="0">
              <a:buNone/>
            </a:pPr>
            <a:r>
              <a:rPr lang="en-US" u="sng" dirty="0"/>
              <a:t>When I worked at the Calgary Homeless Foundation (cont’d)</a:t>
            </a:r>
            <a:r>
              <a:rPr lang="en-US" dirty="0"/>
              <a:t>:</a:t>
            </a:r>
          </a:p>
          <a:p>
            <a:endParaRPr lang="en-US" dirty="0"/>
          </a:p>
          <a:p>
            <a:r>
              <a:rPr lang="en-US" dirty="0"/>
              <a:t>We could stop in to local sites with little notice and get shown around.</a:t>
            </a:r>
          </a:p>
          <a:p>
            <a:endParaRPr lang="en-US" dirty="0"/>
          </a:p>
          <a:p>
            <a:r>
              <a:rPr lang="en-US" dirty="0"/>
              <a:t>We felt we could see local trends/phenomena unfold as they did.</a:t>
            </a:r>
          </a:p>
          <a:p>
            <a:endParaRPr lang="en-US" dirty="0"/>
          </a:p>
        </p:txBody>
      </p:sp>
    </p:spTree>
    <p:extLst>
      <p:ext uri="{BB962C8B-B14F-4D97-AF65-F5344CB8AC3E}">
        <p14:creationId xmlns:p14="http://schemas.microsoft.com/office/powerpoint/2010/main" val="318075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0EDC-2CB9-F75F-0CC2-4F2A284B285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3DB64D8E-275B-F1F6-D32F-47EF2D233B09}"/>
              </a:ext>
            </a:extLst>
          </p:cNvPr>
          <p:cNvSpPr>
            <a:spLocks noGrp="1"/>
          </p:cNvSpPr>
          <p:nvPr>
            <p:ph idx="1"/>
          </p:nvPr>
        </p:nvSpPr>
        <p:spPr/>
        <p:txBody>
          <a:bodyPr/>
          <a:lstStyle/>
          <a:p>
            <a:endParaRPr lang="en-US" dirty="0"/>
          </a:p>
          <a:p>
            <a:r>
              <a:rPr lang="en-US" dirty="0"/>
              <a:t>Some background</a:t>
            </a:r>
          </a:p>
          <a:p>
            <a:pPr marL="0" indent="0">
              <a:buNone/>
            </a:pPr>
            <a:endParaRPr lang="en-US" dirty="0"/>
          </a:p>
          <a:p>
            <a:r>
              <a:rPr lang="en-US" dirty="0"/>
              <a:t>Alberta’s CBO model</a:t>
            </a:r>
          </a:p>
          <a:p>
            <a:endParaRPr lang="en-US" dirty="0"/>
          </a:p>
          <a:p>
            <a:r>
              <a:rPr lang="en-US" dirty="0"/>
              <a:t>The Dec 20 announcement</a:t>
            </a:r>
          </a:p>
          <a:p>
            <a:endParaRPr lang="en-US" dirty="0"/>
          </a:p>
          <a:p>
            <a:r>
              <a:rPr lang="en-US" dirty="0"/>
              <a:t>What may lie ahead?</a:t>
            </a:r>
          </a:p>
        </p:txBody>
      </p:sp>
    </p:spTree>
    <p:extLst>
      <p:ext uri="{BB962C8B-B14F-4D97-AF65-F5344CB8AC3E}">
        <p14:creationId xmlns:p14="http://schemas.microsoft.com/office/powerpoint/2010/main" val="3724239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37520-35DF-9334-4F2E-B691D371B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BF785D-5C5E-22D9-1AB5-C314D86B4DEF}"/>
              </a:ext>
            </a:extLst>
          </p:cNvPr>
          <p:cNvSpPr>
            <a:spLocks noGrp="1"/>
          </p:cNvSpPr>
          <p:nvPr>
            <p:ph type="title"/>
          </p:nvPr>
        </p:nvSpPr>
        <p:spPr/>
        <p:txBody>
          <a:bodyPr/>
          <a:lstStyle/>
          <a:p>
            <a:r>
              <a:rPr lang="en-US" dirty="0"/>
              <a:t>Some personal reflections (cont’d)</a:t>
            </a:r>
          </a:p>
        </p:txBody>
      </p:sp>
      <p:sp>
        <p:nvSpPr>
          <p:cNvPr id="3" name="Content Placeholder 2">
            <a:extLst>
              <a:ext uri="{FF2B5EF4-FFF2-40B4-BE49-F238E27FC236}">
                <a16:creationId xmlns:a16="http://schemas.microsoft.com/office/drawing/2014/main" id="{C9857A71-94F4-1DAF-02F9-3FFF962FF428}"/>
              </a:ext>
            </a:extLst>
          </p:cNvPr>
          <p:cNvSpPr>
            <a:spLocks noGrp="1"/>
          </p:cNvSpPr>
          <p:nvPr>
            <p:ph idx="1"/>
          </p:nvPr>
        </p:nvSpPr>
        <p:spPr/>
        <p:txBody>
          <a:bodyPr/>
          <a:lstStyle/>
          <a:p>
            <a:pPr marL="0" indent="0">
              <a:buNone/>
            </a:pPr>
            <a:endParaRPr lang="en-US" dirty="0"/>
          </a:p>
          <a:p>
            <a:pPr marL="0" indent="0">
              <a:buNone/>
            </a:pPr>
            <a:r>
              <a:rPr lang="en-US" u="sng" dirty="0"/>
              <a:t>When I worked at the Calgary Homeless Foundation (cont’d)</a:t>
            </a:r>
            <a:r>
              <a:rPr lang="en-US" dirty="0"/>
              <a:t>:</a:t>
            </a:r>
          </a:p>
          <a:p>
            <a:endParaRPr lang="en-US" dirty="0"/>
          </a:p>
          <a:p>
            <a:r>
              <a:rPr lang="en-US" dirty="0"/>
              <a:t>Put differently, we were very well-placed to allocate and adjust funding for local service providers. We could course correct on a dime, so to speak.</a:t>
            </a:r>
          </a:p>
          <a:p>
            <a:pPr marL="0" indent="0">
              <a:buNone/>
            </a:pPr>
            <a:endParaRPr lang="en-US" dirty="0"/>
          </a:p>
          <a:p>
            <a:endParaRPr lang="en-US" dirty="0"/>
          </a:p>
        </p:txBody>
      </p:sp>
    </p:spTree>
    <p:extLst>
      <p:ext uri="{BB962C8B-B14F-4D97-AF65-F5344CB8AC3E}">
        <p14:creationId xmlns:p14="http://schemas.microsoft.com/office/powerpoint/2010/main" val="455732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B9237-DEBC-4DC1-E280-4EFA6D511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2F31D3-3A0C-AEC5-37F4-382652CF6709}"/>
              </a:ext>
            </a:extLst>
          </p:cNvPr>
          <p:cNvSpPr>
            <a:spLocks noGrp="1"/>
          </p:cNvSpPr>
          <p:nvPr>
            <p:ph type="title"/>
          </p:nvPr>
        </p:nvSpPr>
        <p:spPr/>
        <p:txBody>
          <a:bodyPr/>
          <a:lstStyle/>
          <a:p>
            <a:r>
              <a:rPr lang="en-US" dirty="0"/>
              <a:t>Some personal reflections (cont’d)</a:t>
            </a:r>
          </a:p>
        </p:txBody>
      </p:sp>
      <p:sp>
        <p:nvSpPr>
          <p:cNvPr id="3" name="Content Placeholder 2">
            <a:extLst>
              <a:ext uri="{FF2B5EF4-FFF2-40B4-BE49-F238E27FC236}">
                <a16:creationId xmlns:a16="http://schemas.microsoft.com/office/drawing/2014/main" id="{94109D27-CF33-AFD4-98E6-E7EAFBE1A6DB}"/>
              </a:ext>
            </a:extLst>
          </p:cNvPr>
          <p:cNvSpPr>
            <a:spLocks noGrp="1"/>
          </p:cNvSpPr>
          <p:nvPr>
            <p:ph idx="1"/>
          </p:nvPr>
        </p:nvSpPr>
        <p:spPr/>
        <p:txBody>
          <a:bodyPr/>
          <a:lstStyle/>
          <a:p>
            <a:pPr marL="0" indent="0">
              <a:buNone/>
            </a:pPr>
            <a:endParaRPr lang="en-US" dirty="0"/>
          </a:p>
          <a:p>
            <a:pPr marL="0" indent="0">
              <a:buNone/>
            </a:pPr>
            <a:r>
              <a:rPr lang="en-US" u="sng" dirty="0"/>
              <a:t>When I worked at the Calgary Homeless Foundation (cont’d)</a:t>
            </a:r>
            <a:r>
              <a:rPr lang="en-US" dirty="0"/>
              <a:t>:</a:t>
            </a:r>
          </a:p>
          <a:p>
            <a:endParaRPr lang="en-US" dirty="0"/>
          </a:p>
          <a:p>
            <a:r>
              <a:rPr lang="en-US" dirty="0"/>
              <a:t>Admittedly, not all local non-profits in our homeless-serving sector always loved every decision we made, especially if we weren’t funding them to the extent that they believed we ought to have been.</a:t>
            </a:r>
          </a:p>
          <a:p>
            <a:endParaRPr lang="en-US" dirty="0"/>
          </a:p>
          <a:p>
            <a:r>
              <a:rPr lang="en-US" dirty="0"/>
              <a:t>Local non-profits sometimes expressed this displeasure both to us and to the Province.</a:t>
            </a:r>
          </a:p>
          <a:p>
            <a:endParaRPr lang="en-US" dirty="0"/>
          </a:p>
          <a:p>
            <a:endParaRPr lang="en-US" dirty="0"/>
          </a:p>
        </p:txBody>
      </p:sp>
    </p:spTree>
    <p:extLst>
      <p:ext uri="{BB962C8B-B14F-4D97-AF65-F5344CB8AC3E}">
        <p14:creationId xmlns:p14="http://schemas.microsoft.com/office/powerpoint/2010/main" val="4122962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A45E-8E92-E555-7D5A-849E3DDF0CBC}"/>
              </a:ext>
            </a:extLst>
          </p:cNvPr>
          <p:cNvSpPr>
            <a:spLocks noGrp="1"/>
          </p:cNvSpPr>
          <p:nvPr>
            <p:ph type="title"/>
          </p:nvPr>
        </p:nvSpPr>
        <p:spPr/>
        <p:txBody>
          <a:bodyPr/>
          <a:lstStyle/>
          <a:p>
            <a:r>
              <a:rPr lang="en-US" dirty="0"/>
              <a:t>The Dec 20 announcement</a:t>
            </a:r>
          </a:p>
        </p:txBody>
      </p:sp>
      <p:pic>
        <p:nvPicPr>
          <p:cNvPr id="4" name="Content Placeholder 3">
            <a:extLst>
              <a:ext uri="{FF2B5EF4-FFF2-40B4-BE49-F238E27FC236}">
                <a16:creationId xmlns:a16="http://schemas.microsoft.com/office/drawing/2014/main" id="{2733A2FE-A6F8-50B3-005B-DDDABF5D89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1634" y="1600200"/>
            <a:ext cx="4480732" cy="4421188"/>
          </a:xfrm>
          <a:prstGeom prst="rect">
            <a:avLst/>
          </a:prstGeom>
        </p:spPr>
      </p:pic>
    </p:spTree>
    <p:extLst>
      <p:ext uri="{BB962C8B-B14F-4D97-AF65-F5344CB8AC3E}">
        <p14:creationId xmlns:p14="http://schemas.microsoft.com/office/powerpoint/2010/main" val="1224074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FBEFB-D30B-98ED-00D9-4EFC0E65A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C2C754-A674-1B71-28A9-62814CE82136}"/>
              </a:ext>
            </a:extLst>
          </p:cNvPr>
          <p:cNvSpPr>
            <a:spLocks noGrp="1"/>
          </p:cNvSpPr>
          <p:nvPr>
            <p:ph type="title"/>
          </p:nvPr>
        </p:nvSpPr>
        <p:spPr/>
        <p:txBody>
          <a:bodyPr/>
          <a:lstStyle/>
          <a:p>
            <a:r>
              <a:rPr lang="en-US" dirty="0"/>
              <a:t>The Dec 20 announcement (cont’d)</a:t>
            </a:r>
          </a:p>
        </p:txBody>
      </p:sp>
      <p:sp>
        <p:nvSpPr>
          <p:cNvPr id="5" name="Content Placeholder 4">
            <a:extLst>
              <a:ext uri="{FF2B5EF4-FFF2-40B4-BE49-F238E27FC236}">
                <a16:creationId xmlns:a16="http://schemas.microsoft.com/office/drawing/2014/main" id="{61F9A12D-126A-F1EA-9AE7-5E0707819ACC}"/>
              </a:ext>
            </a:extLst>
          </p:cNvPr>
          <p:cNvSpPr>
            <a:spLocks noGrp="1"/>
          </p:cNvSpPr>
          <p:nvPr>
            <p:ph idx="1"/>
          </p:nvPr>
        </p:nvSpPr>
        <p:spPr/>
        <p:txBody>
          <a:bodyPr/>
          <a:lstStyle/>
          <a:p>
            <a:endParaRPr lang="en-US" dirty="0"/>
          </a:p>
          <a:p>
            <a:r>
              <a:rPr lang="en-US" dirty="0"/>
              <a:t>Announcement re: provincial funding for housing with supports.</a:t>
            </a:r>
          </a:p>
          <a:p>
            <a:endParaRPr lang="en-US" dirty="0"/>
          </a:p>
          <a:p>
            <a:r>
              <a:rPr lang="en-US" dirty="0"/>
              <a:t>Minister Nixon said such funding would now be provided directly to service providers by </a:t>
            </a:r>
            <a:r>
              <a:rPr lang="en-US" dirty="0" err="1"/>
              <a:t>GoA</a:t>
            </a:r>
            <a:r>
              <a:rPr lang="en-US" dirty="0"/>
              <a:t>.</a:t>
            </a:r>
          </a:p>
          <a:p>
            <a:endParaRPr lang="en-US" dirty="0"/>
          </a:p>
          <a:p>
            <a:r>
              <a:rPr lang="en-US" dirty="0"/>
              <a:t>As of 2024-25, the Minister noted the annual funding for this amount was $101.5M across all 7 communities.</a:t>
            </a:r>
          </a:p>
        </p:txBody>
      </p:sp>
    </p:spTree>
    <p:extLst>
      <p:ext uri="{BB962C8B-B14F-4D97-AF65-F5344CB8AC3E}">
        <p14:creationId xmlns:p14="http://schemas.microsoft.com/office/powerpoint/2010/main" val="2065606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7340F-D58C-2A90-DF2C-3A3037AACB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EB22B9-5F14-B83D-0883-A789443F31AC}"/>
              </a:ext>
            </a:extLst>
          </p:cNvPr>
          <p:cNvSpPr>
            <a:spLocks noGrp="1"/>
          </p:cNvSpPr>
          <p:nvPr>
            <p:ph type="title"/>
          </p:nvPr>
        </p:nvSpPr>
        <p:spPr/>
        <p:txBody>
          <a:bodyPr/>
          <a:lstStyle/>
          <a:p>
            <a:r>
              <a:rPr lang="en-US" dirty="0"/>
              <a:t>The Dec 20 announcement </a:t>
            </a:r>
            <a:r>
              <a:rPr lang="en-US"/>
              <a:t>(cont’d)</a:t>
            </a:r>
            <a:endParaRPr lang="en-US" dirty="0"/>
          </a:p>
        </p:txBody>
      </p:sp>
      <p:sp>
        <p:nvSpPr>
          <p:cNvPr id="5" name="Content Placeholder 4">
            <a:extLst>
              <a:ext uri="{FF2B5EF4-FFF2-40B4-BE49-F238E27FC236}">
                <a16:creationId xmlns:a16="http://schemas.microsoft.com/office/drawing/2014/main" id="{0DAC1C41-4710-40A7-65AF-B68FB6642328}"/>
              </a:ext>
            </a:extLst>
          </p:cNvPr>
          <p:cNvSpPr>
            <a:spLocks noGrp="1"/>
          </p:cNvSpPr>
          <p:nvPr>
            <p:ph idx="1"/>
          </p:nvPr>
        </p:nvSpPr>
        <p:spPr/>
        <p:txBody>
          <a:bodyPr/>
          <a:lstStyle/>
          <a:p>
            <a:endParaRPr lang="en-US" dirty="0"/>
          </a:p>
          <a:p>
            <a:r>
              <a:rPr lang="en-US" dirty="0"/>
              <a:t>The Minister said this would increase accountability and oversight. He also said it would create “significant administrative efficiencies.”</a:t>
            </a:r>
          </a:p>
          <a:p>
            <a:endParaRPr lang="en-US" dirty="0"/>
          </a:p>
          <a:p>
            <a:r>
              <a:rPr lang="en-US" dirty="0"/>
              <a:t>He suggested it was sensible to eliminate ‘the middle man.’ </a:t>
            </a:r>
          </a:p>
          <a:p>
            <a:endParaRPr lang="en-US" dirty="0"/>
          </a:p>
          <a:p>
            <a:r>
              <a:rPr lang="en-US" dirty="0"/>
              <a:t>He suggested the current ‘7 city’ structure may put insufficient attention on the needs of other, smaller municipalities that are seeing new homelessness.</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59269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514E0-303D-7E39-C786-0AEC142A5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09BF68-4F69-2185-E1B3-D186AF8536C3}"/>
              </a:ext>
            </a:extLst>
          </p:cNvPr>
          <p:cNvSpPr>
            <a:spLocks noGrp="1"/>
          </p:cNvSpPr>
          <p:nvPr>
            <p:ph type="title"/>
          </p:nvPr>
        </p:nvSpPr>
        <p:spPr/>
        <p:txBody>
          <a:bodyPr/>
          <a:lstStyle/>
          <a:p>
            <a:r>
              <a:rPr lang="en-US" dirty="0"/>
              <a:t>The Dec 20 announcement </a:t>
            </a:r>
            <a:r>
              <a:rPr lang="en-US"/>
              <a:t>(cont’d)</a:t>
            </a:r>
            <a:endParaRPr lang="en-US" dirty="0"/>
          </a:p>
        </p:txBody>
      </p:sp>
      <p:sp>
        <p:nvSpPr>
          <p:cNvPr id="5" name="Content Placeholder 4">
            <a:extLst>
              <a:ext uri="{FF2B5EF4-FFF2-40B4-BE49-F238E27FC236}">
                <a16:creationId xmlns:a16="http://schemas.microsoft.com/office/drawing/2014/main" id="{36B555DD-D648-1DC6-448F-CC600540F225}"/>
              </a:ext>
            </a:extLst>
          </p:cNvPr>
          <p:cNvSpPr>
            <a:spLocks noGrp="1"/>
          </p:cNvSpPr>
          <p:nvPr>
            <p:ph idx="1"/>
          </p:nvPr>
        </p:nvSpPr>
        <p:spPr/>
        <p:txBody>
          <a:bodyPr/>
          <a:lstStyle/>
          <a:p>
            <a:endParaRPr lang="en-US" dirty="0"/>
          </a:p>
          <a:p>
            <a:r>
              <a:rPr lang="en-US" dirty="0"/>
              <a:t>He also suggested this move might allow various ministries to work together more cohesively.</a:t>
            </a:r>
          </a:p>
          <a:p>
            <a:endParaRPr lang="en-US" dirty="0"/>
          </a:p>
          <a:p>
            <a:r>
              <a:rPr lang="en-US" dirty="0"/>
              <a:t>He said that some CBO money has gone to places it shouldn’t have (e.g., funding for tents, which could encourage encampments; funding for pet food banks).</a:t>
            </a:r>
          </a:p>
          <a:p>
            <a:endParaRPr lang="en-US" dirty="0"/>
          </a:p>
          <a:p>
            <a:r>
              <a:rPr lang="en-US" dirty="0"/>
              <a:t>Minister Nixon said there would be no funding reductions.</a:t>
            </a:r>
          </a:p>
          <a:p>
            <a:endParaRPr lang="en-US" dirty="0"/>
          </a:p>
        </p:txBody>
      </p:sp>
    </p:spTree>
    <p:extLst>
      <p:ext uri="{BB962C8B-B14F-4D97-AF65-F5344CB8AC3E}">
        <p14:creationId xmlns:p14="http://schemas.microsoft.com/office/powerpoint/2010/main" val="18998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574FB-B663-02C3-997E-B03230EF51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E8E8AD-717C-CA2A-3763-962B3C257798}"/>
              </a:ext>
            </a:extLst>
          </p:cNvPr>
          <p:cNvSpPr>
            <a:spLocks noGrp="1"/>
          </p:cNvSpPr>
          <p:nvPr>
            <p:ph type="title"/>
          </p:nvPr>
        </p:nvSpPr>
        <p:spPr/>
        <p:txBody>
          <a:bodyPr/>
          <a:lstStyle/>
          <a:p>
            <a:r>
              <a:rPr lang="en-US" dirty="0"/>
              <a:t>The Dec 20 announcement (cont’d)</a:t>
            </a:r>
          </a:p>
        </p:txBody>
      </p:sp>
      <p:sp>
        <p:nvSpPr>
          <p:cNvPr id="3" name="Content Placeholder 2">
            <a:extLst>
              <a:ext uri="{FF2B5EF4-FFF2-40B4-BE49-F238E27FC236}">
                <a16:creationId xmlns:a16="http://schemas.microsoft.com/office/drawing/2014/main" id="{F0CEC1BB-ED51-F69B-2227-CA885C701F24}"/>
              </a:ext>
            </a:extLst>
          </p:cNvPr>
          <p:cNvSpPr>
            <a:spLocks noGrp="1"/>
          </p:cNvSpPr>
          <p:nvPr>
            <p:ph idx="1"/>
          </p:nvPr>
        </p:nvSpPr>
        <p:spPr/>
        <p:txBody>
          <a:bodyPr/>
          <a:lstStyle/>
          <a:p>
            <a:pPr marL="0" indent="0">
              <a:buNone/>
            </a:pPr>
            <a:r>
              <a:rPr lang="en-US" u="sng" dirty="0"/>
              <a:t>Possible motivating factors</a:t>
            </a:r>
          </a:p>
          <a:p>
            <a:pPr marL="0" indent="0">
              <a:buNone/>
            </a:pPr>
            <a:endParaRPr lang="en-US" dirty="0"/>
          </a:p>
          <a:p>
            <a:r>
              <a:rPr lang="en-US" dirty="0"/>
              <a:t>Desire by UCP govt to exert more direct control over funding decisions—both types of programming (e.g., less harm reduction) and funding levels received by specific non-profit agencies</a:t>
            </a:r>
          </a:p>
          <a:p>
            <a:endParaRPr lang="en-US" dirty="0"/>
          </a:p>
          <a:p>
            <a:r>
              <a:rPr lang="en-US" dirty="0"/>
              <a:t>Desire by UCP to </a:t>
            </a:r>
            <a:r>
              <a:rPr lang="en-US"/>
              <a:t>get more credit </a:t>
            </a:r>
            <a:r>
              <a:rPr lang="en-US" dirty="0"/>
              <a:t>for funding decisions</a:t>
            </a:r>
          </a:p>
          <a:p>
            <a:pPr marL="0" indent="0">
              <a:buNone/>
            </a:pPr>
            <a:endParaRPr lang="en-US" dirty="0"/>
          </a:p>
          <a:p>
            <a:r>
              <a:rPr lang="en-US" dirty="0"/>
              <a:t>Desire by UCP government to have more control over the narrative (see next two slides)</a:t>
            </a:r>
          </a:p>
        </p:txBody>
      </p:sp>
    </p:spTree>
    <p:extLst>
      <p:ext uri="{BB962C8B-B14F-4D97-AF65-F5344CB8AC3E}">
        <p14:creationId xmlns:p14="http://schemas.microsoft.com/office/powerpoint/2010/main" val="2674988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sign with black text on it&#10;&#10;AI-generated content may be incorrect.">
            <a:extLst>
              <a:ext uri="{FF2B5EF4-FFF2-40B4-BE49-F238E27FC236}">
                <a16:creationId xmlns:a16="http://schemas.microsoft.com/office/drawing/2014/main" id="{E4B051E4-3A2E-9165-4BB6-597AABD8D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762" y="517525"/>
            <a:ext cx="5856477" cy="5651500"/>
          </a:xfrm>
          <a:prstGeom prst="rect">
            <a:avLst/>
          </a:prstGeom>
          <a:noFill/>
        </p:spPr>
      </p:pic>
    </p:spTree>
    <p:extLst>
      <p:ext uri="{BB962C8B-B14F-4D97-AF65-F5344CB8AC3E}">
        <p14:creationId xmlns:p14="http://schemas.microsoft.com/office/powerpoint/2010/main" val="280115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AI-generated content may be incorrect.">
            <a:extLst>
              <a:ext uri="{FF2B5EF4-FFF2-40B4-BE49-F238E27FC236}">
                <a16:creationId xmlns:a16="http://schemas.microsoft.com/office/drawing/2014/main" id="{A6F601E1-9A51-5B50-01B5-58A66C517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527369"/>
            <a:ext cx="7772400" cy="3803262"/>
          </a:xfrm>
          <a:prstGeom prst="rect">
            <a:avLst/>
          </a:prstGeom>
        </p:spPr>
      </p:pic>
    </p:spTree>
    <p:extLst>
      <p:ext uri="{BB962C8B-B14F-4D97-AF65-F5344CB8AC3E}">
        <p14:creationId xmlns:p14="http://schemas.microsoft.com/office/powerpoint/2010/main" val="3688198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16DAD-1597-1E70-4954-BB0E4D3962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2FB328-D398-3A1A-584C-3743CD2097F8}"/>
              </a:ext>
            </a:extLst>
          </p:cNvPr>
          <p:cNvSpPr>
            <a:spLocks noGrp="1"/>
          </p:cNvSpPr>
          <p:nvPr>
            <p:ph type="title"/>
          </p:nvPr>
        </p:nvSpPr>
        <p:spPr/>
        <p:txBody>
          <a:bodyPr/>
          <a:lstStyle/>
          <a:p>
            <a:r>
              <a:rPr lang="en-US" dirty="0"/>
              <a:t>The Dec 20 announcement (cont’d)</a:t>
            </a:r>
          </a:p>
        </p:txBody>
      </p:sp>
      <p:sp>
        <p:nvSpPr>
          <p:cNvPr id="3" name="Content Placeholder 2">
            <a:extLst>
              <a:ext uri="{FF2B5EF4-FFF2-40B4-BE49-F238E27FC236}">
                <a16:creationId xmlns:a16="http://schemas.microsoft.com/office/drawing/2014/main" id="{445C0296-B555-4B94-A7FF-A5835DF24BC3}"/>
              </a:ext>
            </a:extLst>
          </p:cNvPr>
          <p:cNvSpPr>
            <a:spLocks noGrp="1"/>
          </p:cNvSpPr>
          <p:nvPr>
            <p:ph idx="1"/>
          </p:nvPr>
        </p:nvSpPr>
        <p:spPr/>
        <p:txBody>
          <a:bodyPr/>
          <a:lstStyle/>
          <a:p>
            <a:pPr marL="0" indent="0">
              <a:buNone/>
            </a:pPr>
            <a:endParaRPr lang="en-US" u="sng" dirty="0"/>
          </a:p>
          <a:p>
            <a:pPr marL="0" indent="0">
              <a:buNone/>
            </a:pPr>
            <a:r>
              <a:rPr lang="en-US" u="sng" dirty="0"/>
              <a:t>So what does this mean going forward?</a:t>
            </a:r>
          </a:p>
          <a:p>
            <a:pPr marL="0" indent="0">
              <a:buNone/>
            </a:pPr>
            <a:endParaRPr lang="en-US" dirty="0"/>
          </a:p>
          <a:p>
            <a:r>
              <a:rPr lang="en-US" dirty="0"/>
              <a:t>For Edmonton and Calgary (the two largest communities), matters are largely ‘business as usual’ until Oct 2025 (to account for their size). </a:t>
            </a:r>
          </a:p>
          <a:p>
            <a:pPr marL="0" indent="0">
              <a:buNone/>
            </a:pPr>
            <a:endParaRPr lang="en-US" dirty="0"/>
          </a:p>
          <a:p>
            <a:r>
              <a:rPr lang="en-US" dirty="0"/>
              <a:t>With the other five CBOs, funding changes took effect on 1 Apr 2025. </a:t>
            </a:r>
          </a:p>
        </p:txBody>
      </p:sp>
    </p:spTree>
    <p:extLst>
      <p:ext uri="{BB962C8B-B14F-4D97-AF65-F5344CB8AC3E}">
        <p14:creationId xmlns:p14="http://schemas.microsoft.com/office/powerpoint/2010/main" val="65993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6E531-B895-7D9D-B8CE-6723EA8D35C7}"/>
              </a:ext>
            </a:extLst>
          </p:cNvPr>
          <p:cNvSpPr>
            <a:spLocks noGrp="1"/>
          </p:cNvSpPr>
          <p:nvPr>
            <p:ph type="title"/>
          </p:nvPr>
        </p:nvSpPr>
        <p:spPr/>
        <p:txBody>
          <a:bodyPr/>
          <a:lstStyle/>
          <a:p>
            <a:r>
              <a:rPr lang="en-US" dirty="0"/>
              <a:t>Some background</a:t>
            </a:r>
          </a:p>
        </p:txBody>
      </p:sp>
      <p:sp>
        <p:nvSpPr>
          <p:cNvPr id="3" name="Content Placeholder 2">
            <a:extLst>
              <a:ext uri="{FF2B5EF4-FFF2-40B4-BE49-F238E27FC236}">
                <a16:creationId xmlns:a16="http://schemas.microsoft.com/office/drawing/2014/main" id="{CF4B1AF3-B8E1-3578-0F7C-0F5536531C46}"/>
              </a:ext>
            </a:extLst>
          </p:cNvPr>
          <p:cNvSpPr>
            <a:spLocks noGrp="1"/>
          </p:cNvSpPr>
          <p:nvPr>
            <p:ph idx="1"/>
          </p:nvPr>
        </p:nvSpPr>
        <p:spPr/>
        <p:txBody>
          <a:bodyPr/>
          <a:lstStyle/>
          <a:p>
            <a:r>
              <a:rPr lang="en-US" dirty="0"/>
              <a:t>In the 1980s, various provincial and municipal governments in Canada began focusing on homelessness (and supportive housing).</a:t>
            </a:r>
          </a:p>
          <a:p>
            <a:endParaRPr lang="en-US" dirty="0"/>
          </a:p>
          <a:p>
            <a:r>
              <a:rPr lang="en-US" dirty="0"/>
              <a:t>Direct federal support began in 2000 with launch of the Supporting Communities Partnership Initiative (SCPI), providing $135M per year across Canada for homelessness services and support programs</a:t>
            </a:r>
          </a:p>
          <a:p>
            <a:endParaRPr lang="en-US" dirty="0"/>
          </a:p>
          <a:p>
            <a:r>
              <a:rPr lang="en-US" dirty="0"/>
              <a:t>The Housing First narrative began to gain currency across Canada shortly after this.</a:t>
            </a:r>
          </a:p>
        </p:txBody>
      </p:sp>
    </p:spTree>
    <p:extLst>
      <p:ext uri="{BB962C8B-B14F-4D97-AF65-F5344CB8AC3E}">
        <p14:creationId xmlns:p14="http://schemas.microsoft.com/office/powerpoint/2010/main" val="253223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9E830-9FAC-22CC-09C6-726B595A4F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54598-EDE7-2248-34E7-A22C5CD0CC12}"/>
              </a:ext>
            </a:extLst>
          </p:cNvPr>
          <p:cNvSpPr>
            <a:spLocks noGrp="1"/>
          </p:cNvSpPr>
          <p:nvPr>
            <p:ph type="title"/>
          </p:nvPr>
        </p:nvSpPr>
        <p:spPr/>
        <p:txBody>
          <a:bodyPr/>
          <a:lstStyle/>
          <a:p>
            <a:r>
              <a:rPr lang="en-US" dirty="0"/>
              <a:t>The Dec 20 announcement (cont’d)</a:t>
            </a:r>
          </a:p>
        </p:txBody>
      </p:sp>
      <p:sp>
        <p:nvSpPr>
          <p:cNvPr id="3" name="Content Placeholder 2">
            <a:extLst>
              <a:ext uri="{FF2B5EF4-FFF2-40B4-BE49-F238E27FC236}">
                <a16:creationId xmlns:a16="http://schemas.microsoft.com/office/drawing/2014/main" id="{5AD061E9-2734-9F67-D858-0BC4F53036BD}"/>
              </a:ext>
            </a:extLst>
          </p:cNvPr>
          <p:cNvSpPr>
            <a:spLocks noGrp="1"/>
          </p:cNvSpPr>
          <p:nvPr>
            <p:ph idx="1"/>
          </p:nvPr>
        </p:nvSpPr>
        <p:spPr/>
        <p:txBody>
          <a:bodyPr/>
          <a:lstStyle/>
          <a:p>
            <a:pPr marL="0" indent="0">
              <a:buNone/>
            </a:pPr>
            <a:endParaRPr lang="en-US" u="sng" dirty="0"/>
          </a:p>
          <a:p>
            <a:pPr marL="0" indent="0">
              <a:buNone/>
            </a:pPr>
            <a:r>
              <a:rPr lang="en-US" u="sng" dirty="0"/>
              <a:t>So what does this mean going forward (cont’d)?</a:t>
            </a:r>
          </a:p>
          <a:p>
            <a:pPr marL="0" indent="0">
              <a:buNone/>
            </a:pPr>
            <a:endParaRPr lang="en-US" dirty="0"/>
          </a:p>
          <a:p>
            <a:r>
              <a:rPr lang="en-US" dirty="0"/>
              <a:t>We should expect to see CBOs get specific funding amounts tied to specific roles—so grants for specific functions, rather than freedom to use 10% of operating funding to use with considerable discretion.</a:t>
            </a:r>
          </a:p>
          <a:p>
            <a:endParaRPr lang="en-US" dirty="0"/>
          </a:p>
          <a:p>
            <a:r>
              <a:rPr lang="en-US" dirty="0" err="1"/>
              <a:t>GoA</a:t>
            </a:r>
            <a:r>
              <a:rPr lang="en-US" dirty="0"/>
              <a:t> will likely fund CBOs to lead data stewardship, coordinated access, and training. </a:t>
            </a:r>
          </a:p>
        </p:txBody>
      </p:sp>
    </p:spTree>
    <p:extLst>
      <p:ext uri="{BB962C8B-B14F-4D97-AF65-F5344CB8AC3E}">
        <p14:creationId xmlns:p14="http://schemas.microsoft.com/office/powerpoint/2010/main" val="115368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D026D-9514-B184-6A40-23FE0676D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2FD8C-4B41-763B-1486-21B6CB170763}"/>
              </a:ext>
            </a:extLst>
          </p:cNvPr>
          <p:cNvSpPr>
            <a:spLocks noGrp="1"/>
          </p:cNvSpPr>
          <p:nvPr>
            <p:ph type="title"/>
          </p:nvPr>
        </p:nvSpPr>
        <p:spPr/>
        <p:txBody>
          <a:bodyPr/>
          <a:lstStyle/>
          <a:p>
            <a:r>
              <a:rPr lang="en-US" dirty="0"/>
              <a:t>The Dec 20 announcement (cont’d)</a:t>
            </a:r>
          </a:p>
        </p:txBody>
      </p:sp>
      <p:sp>
        <p:nvSpPr>
          <p:cNvPr id="3" name="Content Placeholder 2">
            <a:extLst>
              <a:ext uri="{FF2B5EF4-FFF2-40B4-BE49-F238E27FC236}">
                <a16:creationId xmlns:a16="http://schemas.microsoft.com/office/drawing/2014/main" id="{BD27852D-E0C1-C380-3D35-0377C21D64AA}"/>
              </a:ext>
            </a:extLst>
          </p:cNvPr>
          <p:cNvSpPr>
            <a:spLocks noGrp="1"/>
          </p:cNvSpPr>
          <p:nvPr>
            <p:ph idx="1"/>
          </p:nvPr>
        </p:nvSpPr>
        <p:spPr/>
        <p:txBody>
          <a:bodyPr/>
          <a:lstStyle/>
          <a:p>
            <a:pPr marL="0" indent="0">
              <a:buNone/>
            </a:pPr>
            <a:r>
              <a:rPr lang="en-US" u="sng" dirty="0"/>
              <a:t>So what does this mean going forward (cont’d)?</a:t>
            </a:r>
          </a:p>
          <a:p>
            <a:pPr marL="0" indent="0">
              <a:buNone/>
            </a:pPr>
            <a:endParaRPr lang="en-US" dirty="0"/>
          </a:p>
          <a:p>
            <a:r>
              <a:rPr lang="en-US" dirty="0"/>
              <a:t>Ongoing conversations re: what CBOs will keep doing and what they’ll stop doing. </a:t>
            </a:r>
          </a:p>
          <a:p>
            <a:endParaRPr lang="en-US" dirty="0"/>
          </a:p>
          <a:p>
            <a:r>
              <a:rPr lang="en-US" dirty="0"/>
              <a:t>Federal Reaching Home funding directly to CBOs will continue. </a:t>
            </a:r>
          </a:p>
          <a:p>
            <a:pPr marL="0" indent="0">
              <a:buNone/>
            </a:pPr>
            <a:endParaRPr lang="en-US" dirty="0"/>
          </a:p>
        </p:txBody>
      </p:sp>
    </p:spTree>
    <p:extLst>
      <p:ext uri="{BB962C8B-B14F-4D97-AF65-F5344CB8AC3E}">
        <p14:creationId xmlns:p14="http://schemas.microsoft.com/office/powerpoint/2010/main" val="3743717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3E91D-886B-B1AE-345F-C8A8D8919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3B668-7627-42A7-80F6-B158EB31E458}"/>
              </a:ext>
            </a:extLst>
          </p:cNvPr>
          <p:cNvSpPr>
            <a:spLocks noGrp="1"/>
          </p:cNvSpPr>
          <p:nvPr>
            <p:ph type="title"/>
          </p:nvPr>
        </p:nvSpPr>
        <p:spPr/>
        <p:txBody>
          <a:bodyPr/>
          <a:lstStyle/>
          <a:p>
            <a:r>
              <a:rPr lang="en-US" dirty="0"/>
              <a:t>The Dec 20 announcement (cont’d)</a:t>
            </a:r>
          </a:p>
        </p:txBody>
      </p:sp>
      <p:sp>
        <p:nvSpPr>
          <p:cNvPr id="3" name="Content Placeholder 2">
            <a:extLst>
              <a:ext uri="{FF2B5EF4-FFF2-40B4-BE49-F238E27FC236}">
                <a16:creationId xmlns:a16="http://schemas.microsoft.com/office/drawing/2014/main" id="{3434430C-9887-81E1-39BA-8657A7A1093E}"/>
              </a:ext>
            </a:extLst>
          </p:cNvPr>
          <p:cNvSpPr>
            <a:spLocks noGrp="1"/>
          </p:cNvSpPr>
          <p:nvPr>
            <p:ph idx="1"/>
          </p:nvPr>
        </p:nvSpPr>
        <p:spPr/>
        <p:txBody>
          <a:bodyPr/>
          <a:lstStyle/>
          <a:p>
            <a:pPr marL="0" indent="0">
              <a:buNone/>
            </a:pPr>
            <a:r>
              <a:rPr lang="en-US" u="sng" dirty="0"/>
              <a:t>So what does this mean going forward (cont’d)?</a:t>
            </a:r>
          </a:p>
          <a:p>
            <a:pPr marL="0" indent="0">
              <a:buNone/>
            </a:pPr>
            <a:endParaRPr lang="en-US" dirty="0"/>
          </a:p>
          <a:p>
            <a:r>
              <a:rPr lang="en-US" dirty="0"/>
              <a:t>Some non-profits may now have multiple contracts and multiple sets of reporting requirements (where previously they had just one).</a:t>
            </a:r>
          </a:p>
          <a:p>
            <a:endParaRPr lang="en-US" dirty="0"/>
          </a:p>
          <a:p>
            <a:pPr marL="0" indent="0">
              <a:buNone/>
            </a:pPr>
            <a:endParaRPr lang="en-US" dirty="0"/>
          </a:p>
        </p:txBody>
      </p:sp>
    </p:spTree>
    <p:extLst>
      <p:ext uri="{BB962C8B-B14F-4D97-AF65-F5344CB8AC3E}">
        <p14:creationId xmlns:p14="http://schemas.microsoft.com/office/powerpoint/2010/main" val="3615467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D83E-C3A3-69D0-CD43-9793B5651E24}"/>
              </a:ext>
            </a:extLst>
          </p:cNvPr>
          <p:cNvSpPr>
            <a:spLocks noGrp="1"/>
          </p:cNvSpPr>
          <p:nvPr>
            <p:ph type="title"/>
          </p:nvPr>
        </p:nvSpPr>
        <p:spPr/>
        <p:txBody>
          <a:bodyPr/>
          <a:lstStyle/>
          <a:p>
            <a:r>
              <a:rPr lang="en-US" dirty="0"/>
              <a:t>What happens now?</a:t>
            </a:r>
          </a:p>
        </p:txBody>
      </p:sp>
      <p:sp>
        <p:nvSpPr>
          <p:cNvPr id="3" name="Content Placeholder 2">
            <a:extLst>
              <a:ext uri="{FF2B5EF4-FFF2-40B4-BE49-F238E27FC236}">
                <a16:creationId xmlns:a16="http://schemas.microsoft.com/office/drawing/2014/main" id="{E99BC392-D0DA-7BCF-22A2-18212016AAF6}"/>
              </a:ext>
            </a:extLst>
          </p:cNvPr>
          <p:cNvSpPr>
            <a:spLocks noGrp="1"/>
          </p:cNvSpPr>
          <p:nvPr>
            <p:ph idx="1"/>
          </p:nvPr>
        </p:nvSpPr>
        <p:spPr/>
        <p:txBody>
          <a:bodyPr/>
          <a:lstStyle/>
          <a:p>
            <a:r>
              <a:rPr lang="en-US" dirty="0"/>
              <a:t>Possible staff reductions at CBO-level across province. Will some current CBO staff become provincial public servants?</a:t>
            </a:r>
          </a:p>
          <a:p>
            <a:endParaRPr lang="en-US" dirty="0"/>
          </a:p>
          <a:p>
            <a:r>
              <a:rPr lang="en-US" dirty="0"/>
              <a:t>Will </a:t>
            </a:r>
            <a:r>
              <a:rPr lang="en-US" dirty="0" err="1"/>
              <a:t>GoA</a:t>
            </a:r>
            <a:r>
              <a:rPr lang="en-US" dirty="0"/>
              <a:t> ‘lean in’ on federal funding?</a:t>
            </a:r>
          </a:p>
          <a:p>
            <a:pPr marL="0" indent="0">
              <a:buNone/>
            </a:pPr>
            <a:endParaRPr lang="en-US" dirty="0"/>
          </a:p>
          <a:p>
            <a:r>
              <a:rPr lang="en-US" dirty="0"/>
              <a:t>I suspect there may be less support for harm reduction (which also means less support for Housing First). So probably a greater focus on abstinence-based support.</a:t>
            </a:r>
          </a:p>
          <a:p>
            <a:pPr marL="0" indent="0">
              <a:buNone/>
            </a:pPr>
            <a:endParaRPr lang="en-US" dirty="0"/>
          </a:p>
        </p:txBody>
      </p:sp>
    </p:spTree>
    <p:extLst>
      <p:ext uri="{BB962C8B-B14F-4D97-AF65-F5344CB8AC3E}">
        <p14:creationId xmlns:p14="http://schemas.microsoft.com/office/powerpoint/2010/main" val="3093009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6AFF0-E83D-FC61-0325-55D3218F7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C6EF7-F4DA-561E-A52A-8637C23FB0F3}"/>
              </a:ext>
            </a:extLst>
          </p:cNvPr>
          <p:cNvSpPr>
            <a:spLocks noGrp="1"/>
          </p:cNvSpPr>
          <p:nvPr>
            <p:ph type="title"/>
          </p:nvPr>
        </p:nvSpPr>
        <p:spPr/>
        <p:txBody>
          <a:bodyPr/>
          <a:lstStyle/>
          <a:p>
            <a:r>
              <a:rPr lang="en-US" dirty="0"/>
              <a:t>What happens now?</a:t>
            </a:r>
          </a:p>
        </p:txBody>
      </p:sp>
      <p:sp>
        <p:nvSpPr>
          <p:cNvPr id="3" name="Content Placeholder 2">
            <a:extLst>
              <a:ext uri="{FF2B5EF4-FFF2-40B4-BE49-F238E27FC236}">
                <a16:creationId xmlns:a16="http://schemas.microsoft.com/office/drawing/2014/main" id="{219533C2-837A-D788-7CA7-B0D09F623C64}"/>
              </a:ext>
            </a:extLst>
          </p:cNvPr>
          <p:cNvSpPr>
            <a:spLocks noGrp="1"/>
          </p:cNvSpPr>
          <p:nvPr>
            <p:ph idx="1"/>
          </p:nvPr>
        </p:nvSpPr>
        <p:spPr/>
        <p:txBody>
          <a:bodyPr/>
          <a:lstStyle/>
          <a:p>
            <a:endParaRPr lang="en-US" dirty="0"/>
          </a:p>
          <a:p>
            <a:r>
              <a:rPr lang="en-US" dirty="0"/>
              <a:t>The </a:t>
            </a:r>
            <a:r>
              <a:rPr lang="en-US" dirty="0" err="1"/>
              <a:t>GoA’s</a:t>
            </a:r>
            <a:r>
              <a:rPr lang="en-US" dirty="0"/>
              <a:t> lead minister on homelessness may now have more leverage to ‘lean into’ other ministries and negotiate for more inter-ministerial collaboration. Most obvious areas: health and housing.</a:t>
            </a:r>
          </a:p>
          <a:p>
            <a:endParaRPr lang="en-US" dirty="0"/>
          </a:p>
          <a:p>
            <a:r>
              <a:rPr lang="en-US" dirty="0"/>
              <a:t>There may now be an opportunity for a more provincially-coordinated data strategy in the sector.</a:t>
            </a:r>
          </a:p>
          <a:p>
            <a:endParaRPr lang="en-US" dirty="0"/>
          </a:p>
        </p:txBody>
      </p:sp>
    </p:spTree>
    <p:extLst>
      <p:ext uri="{BB962C8B-B14F-4D97-AF65-F5344CB8AC3E}">
        <p14:creationId xmlns:p14="http://schemas.microsoft.com/office/powerpoint/2010/main" val="295925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8B4FD-FF3F-8A03-7A8E-6FC859530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15DDF-25F2-431B-3306-D8CE67B8FB2F}"/>
              </a:ext>
            </a:extLst>
          </p:cNvPr>
          <p:cNvSpPr>
            <a:spLocks noGrp="1"/>
          </p:cNvSpPr>
          <p:nvPr>
            <p:ph type="title"/>
          </p:nvPr>
        </p:nvSpPr>
        <p:spPr/>
        <p:txBody>
          <a:bodyPr/>
          <a:lstStyle/>
          <a:p>
            <a:r>
              <a:rPr lang="en-US" dirty="0"/>
              <a:t>What happens now?</a:t>
            </a:r>
          </a:p>
        </p:txBody>
      </p:sp>
      <p:sp>
        <p:nvSpPr>
          <p:cNvPr id="3" name="Content Placeholder 2">
            <a:extLst>
              <a:ext uri="{FF2B5EF4-FFF2-40B4-BE49-F238E27FC236}">
                <a16:creationId xmlns:a16="http://schemas.microsoft.com/office/drawing/2014/main" id="{CFC89738-E059-35A5-734F-2E10BD4FD2B4}"/>
              </a:ext>
            </a:extLst>
          </p:cNvPr>
          <p:cNvSpPr>
            <a:spLocks noGrp="1"/>
          </p:cNvSpPr>
          <p:nvPr>
            <p:ph idx="1"/>
          </p:nvPr>
        </p:nvSpPr>
        <p:spPr/>
        <p:txBody>
          <a:bodyPr/>
          <a:lstStyle/>
          <a:p>
            <a:endParaRPr lang="en-US" dirty="0"/>
          </a:p>
          <a:p>
            <a:r>
              <a:rPr lang="en-US" dirty="0"/>
              <a:t>Responsibility for homelessness will now be increasingly viewed as a provincial one (a classic case of ‘be careful what you wish for’).</a:t>
            </a:r>
          </a:p>
          <a:p>
            <a:endParaRPr lang="en-US" dirty="0"/>
          </a:p>
          <a:p>
            <a:r>
              <a:rPr lang="en-US" u="sng" dirty="0"/>
              <a:t>Ergo</a:t>
            </a:r>
            <a:r>
              <a:rPr lang="en-US" dirty="0"/>
              <a:t>: opposition MLAs, Mayors, City </a:t>
            </a:r>
            <a:r>
              <a:rPr lang="en-US" dirty="0" err="1"/>
              <a:t>Councillors</a:t>
            </a:r>
            <a:r>
              <a:rPr lang="en-US" dirty="0"/>
              <a:t>, and grassroots advocates may have a clearer target for their advocacy. </a:t>
            </a:r>
          </a:p>
          <a:p>
            <a:endParaRPr lang="en-US" dirty="0"/>
          </a:p>
        </p:txBody>
      </p:sp>
    </p:spTree>
    <p:extLst>
      <p:ext uri="{BB962C8B-B14F-4D97-AF65-F5344CB8AC3E}">
        <p14:creationId xmlns:p14="http://schemas.microsoft.com/office/powerpoint/2010/main" val="1904546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2ED6-E166-CBAC-17A8-6FEC1DEC6C8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7DD63C5-2C77-4654-4F17-D26231EDD3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0663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C6A2-D093-B7FF-BA60-3F9F111EC61F}"/>
              </a:ext>
            </a:extLst>
          </p:cNvPr>
          <p:cNvSpPr>
            <a:spLocks noGrp="1"/>
          </p:cNvSpPr>
          <p:nvPr>
            <p:ph type="title"/>
          </p:nvPr>
        </p:nvSpPr>
        <p:spPr/>
        <p:txBody>
          <a:bodyPr/>
          <a:lstStyle/>
          <a:p>
            <a:r>
              <a:rPr lang="en-US" dirty="0"/>
              <a:t>Some background (cont’d)</a:t>
            </a:r>
          </a:p>
        </p:txBody>
      </p:sp>
      <p:sp>
        <p:nvSpPr>
          <p:cNvPr id="3" name="Content Placeholder 2">
            <a:extLst>
              <a:ext uri="{FF2B5EF4-FFF2-40B4-BE49-F238E27FC236}">
                <a16:creationId xmlns:a16="http://schemas.microsoft.com/office/drawing/2014/main" id="{BD81EC36-8887-6DB1-3B8C-6EBBC03DEF9D}"/>
              </a:ext>
            </a:extLst>
          </p:cNvPr>
          <p:cNvSpPr>
            <a:spLocks noGrp="1"/>
          </p:cNvSpPr>
          <p:nvPr>
            <p:ph idx="1"/>
          </p:nvPr>
        </p:nvSpPr>
        <p:spPr/>
        <p:txBody>
          <a:bodyPr/>
          <a:lstStyle/>
          <a:p>
            <a:endParaRPr lang="en-US" dirty="0"/>
          </a:p>
          <a:p>
            <a:r>
              <a:rPr lang="en-US" dirty="0"/>
              <a:t>In Jan 2008, the </a:t>
            </a:r>
            <a:r>
              <a:rPr lang="en-US" dirty="0" err="1"/>
              <a:t>GoA</a:t>
            </a:r>
            <a:r>
              <a:rPr lang="en-US" dirty="0"/>
              <a:t> announced the establishment of the Alberta Secretariat for Action on Homelessness (the “Secretariat”). </a:t>
            </a:r>
          </a:p>
          <a:p>
            <a:endParaRPr lang="en-US" dirty="0"/>
          </a:p>
          <a:p>
            <a:r>
              <a:rPr lang="en-US" dirty="0"/>
              <a:t>It had a mandate to develop a 10‑year provincial strategic plan outlining a coordinated approach to addressing homelessness – including goals, timelines and financial requirements.</a:t>
            </a:r>
          </a:p>
        </p:txBody>
      </p:sp>
    </p:spTree>
    <p:extLst>
      <p:ext uri="{BB962C8B-B14F-4D97-AF65-F5344CB8AC3E}">
        <p14:creationId xmlns:p14="http://schemas.microsoft.com/office/powerpoint/2010/main" val="251429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23836-E468-6A8D-D669-F45BCA85D5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2D5E4A-22E9-3509-E206-51462502FDA5}"/>
              </a:ext>
            </a:extLst>
          </p:cNvPr>
          <p:cNvSpPr>
            <a:spLocks noGrp="1"/>
          </p:cNvSpPr>
          <p:nvPr>
            <p:ph type="title"/>
          </p:nvPr>
        </p:nvSpPr>
        <p:spPr/>
        <p:txBody>
          <a:bodyPr/>
          <a:lstStyle/>
          <a:p>
            <a:r>
              <a:rPr lang="en-US" dirty="0"/>
              <a:t>Some background (cont’d)</a:t>
            </a:r>
          </a:p>
        </p:txBody>
      </p:sp>
      <p:sp>
        <p:nvSpPr>
          <p:cNvPr id="3" name="Content Placeholder 2">
            <a:extLst>
              <a:ext uri="{FF2B5EF4-FFF2-40B4-BE49-F238E27FC236}">
                <a16:creationId xmlns:a16="http://schemas.microsoft.com/office/drawing/2014/main" id="{9B3076A3-76E4-351B-36F0-6EBB327C0131}"/>
              </a:ext>
            </a:extLst>
          </p:cNvPr>
          <p:cNvSpPr>
            <a:spLocks noGrp="1"/>
          </p:cNvSpPr>
          <p:nvPr>
            <p:ph idx="1"/>
          </p:nvPr>
        </p:nvSpPr>
        <p:spPr/>
        <p:txBody>
          <a:bodyPr/>
          <a:lstStyle/>
          <a:p>
            <a:endParaRPr lang="en-US" dirty="0"/>
          </a:p>
          <a:p>
            <a:r>
              <a:rPr lang="en-US" dirty="0"/>
              <a:t>In 2009, Alberta became the first Canadian province to commit to a 10-year plan to end homelessness.</a:t>
            </a:r>
          </a:p>
          <a:p>
            <a:endParaRPr lang="en-US" dirty="0"/>
          </a:p>
          <a:p>
            <a:r>
              <a:rPr lang="en-US" dirty="0"/>
              <a:t>The plan outlined priorities, goals, objectives and timelines. </a:t>
            </a:r>
          </a:p>
          <a:p>
            <a:endParaRPr lang="en-US" dirty="0"/>
          </a:p>
          <a:p>
            <a:r>
              <a:rPr lang="en-US" dirty="0"/>
              <a:t>Secretariat would oversee implementation of the Plan. Recommended initiatives included supporting the creation of a homeless management information system. </a:t>
            </a:r>
          </a:p>
        </p:txBody>
      </p:sp>
    </p:spTree>
    <p:extLst>
      <p:ext uri="{BB962C8B-B14F-4D97-AF65-F5344CB8AC3E}">
        <p14:creationId xmlns:p14="http://schemas.microsoft.com/office/powerpoint/2010/main" val="112712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4AB66-E793-B571-E261-5F4D62914A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FAF14-AAA7-1FFB-D0D9-C33A342A5B02}"/>
              </a:ext>
            </a:extLst>
          </p:cNvPr>
          <p:cNvSpPr>
            <a:spLocks noGrp="1"/>
          </p:cNvSpPr>
          <p:nvPr>
            <p:ph type="title"/>
          </p:nvPr>
        </p:nvSpPr>
        <p:spPr/>
        <p:txBody>
          <a:bodyPr/>
          <a:lstStyle/>
          <a:p>
            <a:r>
              <a:rPr lang="en-US" dirty="0"/>
              <a:t>Some background (cont’d)</a:t>
            </a:r>
          </a:p>
        </p:txBody>
      </p:sp>
      <p:sp>
        <p:nvSpPr>
          <p:cNvPr id="3" name="Content Placeholder 2">
            <a:extLst>
              <a:ext uri="{FF2B5EF4-FFF2-40B4-BE49-F238E27FC236}">
                <a16:creationId xmlns:a16="http://schemas.microsoft.com/office/drawing/2014/main" id="{ACE43EB4-B7CC-A6EE-70E6-4B4ED6AB5639}"/>
              </a:ext>
            </a:extLst>
          </p:cNvPr>
          <p:cNvSpPr>
            <a:spLocks noGrp="1"/>
          </p:cNvSpPr>
          <p:nvPr>
            <p:ph idx="1"/>
          </p:nvPr>
        </p:nvSpPr>
        <p:spPr/>
        <p:txBody>
          <a:bodyPr/>
          <a:lstStyle/>
          <a:p>
            <a:endParaRPr lang="en-US" dirty="0"/>
          </a:p>
          <a:p>
            <a:r>
              <a:rPr lang="en-US" dirty="0"/>
              <a:t>Housing First (HF) was strongly embedded in the Plan.</a:t>
            </a:r>
          </a:p>
          <a:p>
            <a:endParaRPr lang="en-US" dirty="0"/>
          </a:p>
          <a:p>
            <a:r>
              <a:rPr lang="en-US" dirty="0"/>
              <a:t>While HF has many definitions, it generally puts strong emphasis on providing immediate access to permanent housing (without requiring abstinence/sobriety) as well as to various forms of professional staff support.</a:t>
            </a:r>
          </a:p>
          <a:p>
            <a:endParaRPr lang="en-US" dirty="0"/>
          </a:p>
          <a:p>
            <a:r>
              <a:rPr lang="en-US" dirty="0"/>
              <a:t>Such staff support is often referred to as ‘wrapround support.’</a:t>
            </a:r>
          </a:p>
        </p:txBody>
      </p:sp>
    </p:spTree>
    <p:extLst>
      <p:ext uri="{BB962C8B-B14F-4D97-AF65-F5344CB8AC3E}">
        <p14:creationId xmlns:p14="http://schemas.microsoft.com/office/powerpoint/2010/main" val="326698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8F765-D290-6B3A-C86F-76A021B6DAB0}"/>
              </a:ext>
            </a:extLst>
          </p:cNvPr>
          <p:cNvSpPr>
            <a:spLocks noGrp="1"/>
          </p:cNvSpPr>
          <p:nvPr>
            <p:ph type="title"/>
          </p:nvPr>
        </p:nvSpPr>
        <p:spPr/>
        <p:txBody>
          <a:bodyPr/>
          <a:lstStyle/>
          <a:p>
            <a:r>
              <a:rPr lang="en-US" dirty="0"/>
              <a:t>Alberta’s CBO model</a:t>
            </a:r>
          </a:p>
        </p:txBody>
      </p:sp>
      <p:sp>
        <p:nvSpPr>
          <p:cNvPr id="3" name="Content Placeholder 2">
            <a:extLst>
              <a:ext uri="{FF2B5EF4-FFF2-40B4-BE49-F238E27FC236}">
                <a16:creationId xmlns:a16="http://schemas.microsoft.com/office/drawing/2014/main" id="{76EA1F3B-D37D-22B5-939B-E5C3ED1D72E4}"/>
              </a:ext>
            </a:extLst>
          </p:cNvPr>
          <p:cNvSpPr>
            <a:spLocks noGrp="1"/>
          </p:cNvSpPr>
          <p:nvPr>
            <p:ph idx="1"/>
          </p:nvPr>
        </p:nvSpPr>
        <p:spPr/>
        <p:txBody>
          <a:bodyPr/>
          <a:lstStyle/>
          <a:p>
            <a:r>
              <a:rPr lang="en-US" dirty="0"/>
              <a:t>Since at least 2009-10, Alberta’s seven largest cities have used both federal and provincial homelessness funding to address homelessness.</a:t>
            </a:r>
          </a:p>
          <a:p>
            <a:endParaRPr lang="en-US" dirty="0"/>
          </a:p>
          <a:p>
            <a:r>
              <a:rPr lang="en-US" dirty="0"/>
              <a:t>The federal $$$ is now called Reaching Home funding.</a:t>
            </a:r>
          </a:p>
          <a:p>
            <a:endParaRPr lang="en-US" dirty="0"/>
          </a:p>
          <a:p>
            <a:r>
              <a:rPr lang="en-US" dirty="0"/>
              <a:t>The provincial $$$ </a:t>
            </a:r>
            <a:r>
              <a:rPr lang="en-US"/>
              <a:t>is now called </a:t>
            </a:r>
            <a:r>
              <a:rPr lang="en-US" dirty="0"/>
              <a:t>Outreach and Support Services Initiatives (OSSI).</a:t>
            </a:r>
          </a:p>
          <a:p>
            <a:endParaRPr lang="en-US" dirty="0"/>
          </a:p>
          <a:p>
            <a:r>
              <a:rPr lang="en-US" dirty="0"/>
              <a:t>As of 2024, Calgary was receiving approx. $42M provincially and approx. $21M federally.</a:t>
            </a:r>
          </a:p>
          <a:p>
            <a:endParaRPr lang="en-US" dirty="0"/>
          </a:p>
          <a:p>
            <a:endParaRPr lang="en-US" dirty="0"/>
          </a:p>
        </p:txBody>
      </p:sp>
    </p:spTree>
    <p:extLst>
      <p:ext uri="{BB962C8B-B14F-4D97-AF65-F5344CB8AC3E}">
        <p14:creationId xmlns:p14="http://schemas.microsoft.com/office/powerpoint/2010/main" val="695979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87C1-AD35-452F-F0B7-4B1C627D8F97}"/>
              </a:ext>
            </a:extLst>
          </p:cNvPr>
          <p:cNvSpPr>
            <a:spLocks noGrp="1"/>
          </p:cNvSpPr>
          <p:nvPr>
            <p:ph type="title"/>
          </p:nvPr>
        </p:nvSpPr>
        <p:spPr/>
        <p:txBody>
          <a:bodyPr/>
          <a:lstStyle/>
          <a:p>
            <a:r>
              <a:rPr lang="en-US" dirty="0"/>
              <a:t>Alberta’s CBO model (cont’d)</a:t>
            </a:r>
          </a:p>
        </p:txBody>
      </p:sp>
      <p:sp>
        <p:nvSpPr>
          <p:cNvPr id="3" name="Content Placeholder 2">
            <a:extLst>
              <a:ext uri="{FF2B5EF4-FFF2-40B4-BE49-F238E27FC236}">
                <a16:creationId xmlns:a16="http://schemas.microsoft.com/office/drawing/2014/main" id="{D377F997-3F51-7FA8-E164-AA83C97FD151}"/>
              </a:ext>
            </a:extLst>
          </p:cNvPr>
          <p:cNvSpPr>
            <a:spLocks noGrp="1"/>
          </p:cNvSpPr>
          <p:nvPr>
            <p:ph idx="1"/>
          </p:nvPr>
        </p:nvSpPr>
        <p:spPr/>
        <p:txBody>
          <a:bodyPr/>
          <a:lstStyle/>
          <a:p>
            <a:endParaRPr lang="en-US" dirty="0"/>
          </a:p>
          <a:p>
            <a:r>
              <a:rPr lang="en-US" dirty="0"/>
              <a:t>Across the seven municipalities in question, both Reaching Home Funding and OSSI funding has been ‘funneled through’ large entities—in some cases municipalities, in some cases public agencies, and in some cases non-profit entities.</a:t>
            </a:r>
          </a:p>
          <a:p>
            <a:endParaRPr lang="en-US" dirty="0"/>
          </a:p>
          <a:p>
            <a:r>
              <a:rPr lang="en-US" dirty="0"/>
              <a:t>They are listed on the next slide.</a:t>
            </a:r>
          </a:p>
          <a:p>
            <a:endParaRPr lang="en-US" dirty="0"/>
          </a:p>
          <a:p>
            <a:endParaRPr lang="en-US" dirty="0"/>
          </a:p>
        </p:txBody>
      </p:sp>
    </p:spTree>
    <p:extLst>
      <p:ext uri="{BB962C8B-B14F-4D97-AF65-F5344CB8AC3E}">
        <p14:creationId xmlns:p14="http://schemas.microsoft.com/office/powerpoint/2010/main" val="345595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40D9-F854-6098-E181-F4E0A0BF976F}"/>
              </a:ext>
            </a:extLst>
          </p:cNvPr>
          <p:cNvSpPr>
            <a:spLocks noGrp="1"/>
          </p:cNvSpPr>
          <p:nvPr>
            <p:ph type="title"/>
          </p:nvPr>
        </p:nvSpPr>
        <p:spPr/>
        <p:txBody>
          <a:bodyPr/>
          <a:lstStyle/>
          <a:p>
            <a:r>
              <a:rPr lang="en-US" dirty="0"/>
              <a:t>Alberta’s CBO model (cont’d)</a:t>
            </a:r>
          </a:p>
        </p:txBody>
      </p:sp>
      <p:pic>
        <p:nvPicPr>
          <p:cNvPr id="4" name="Content Placeholder 3" descr="A list of cities with blue text&#10;&#10;AI-generated content may be incorrect.">
            <a:extLst>
              <a:ext uri="{FF2B5EF4-FFF2-40B4-BE49-F238E27FC236}">
                <a16:creationId xmlns:a16="http://schemas.microsoft.com/office/drawing/2014/main" id="{E46AF924-F776-33D3-D2B6-EA1DD6948C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7550" y="1632744"/>
            <a:ext cx="5168900" cy="4356100"/>
          </a:xfrm>
          <a:prstGeom prst="rect">
            <a:avLst/>
          </a:prstGeom>
        </p:spPr>
      </p:pic>
    </p:spTree>
    <p:extLst>
      <p:ext uri="{BB962C8B-B14F-4D97-AF65-F5344CB8AC3E}">
        <p14:creationId xmlns:p14="http://schemas.microsoft.com/office/powerpoint/2010/main" val="11323401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Falvo  Last word   Homelessness 101   20apr2020" id="{23658605-9A39-4B46-AD81-A985FFF8E94B}" vid="{B3CB4880-B647-724C-AF8A-6942028B02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370</TotalTime>
  <Words>1706</Words>
  <Application>Microsoft Macintosh PowerPoint</Application>
  <PresentationFormat>On-screen Show (4:3)</PresentationFormat>
  <Paragraphs>212</Paragraphs>
  <Slides>36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Clarity</vt:lpstr>
      <vt:lpstr>What lies ahead for Community-level homelessness planning in alberta?</vt:lpstr>
      <vt:lpstr>Overview</vt:lpstr>
      <vt:lpstr>Some background</vt:lpstr>
      <vt:lpstr>Some background (cont’d)</vt:lpstr>
      <vt:lpstr>Some background (cont’d)</vt:lpstr>
      <vt:lpstr>Some background (cont’d)</vt:lpstr>
      <vt:lpstr>Alberta’s CBO model</vt:lpstr>
      <vt:lpstr>Alberta’s CBO model (cont’d)</vt:lpstr>
      <vt:lpstr>Alberta’s CBO model (cont’d)</vt:lpstr>
      <vt:lpstr>Alberta’s CBO model (cont’d)</vt:lpstr>
      <vt:lpstr>Alberta’s CBO model (cont’d)</vt:lpstr>
      <vt:lpstr>Alberta’s CBO model (cont’d)</vt:lpstr>
      <vt:lpstr>Alberta’s CBO model (cont’d)</vt:lpstr>
      <vt:lpstr>PowerPoint Presentation</vt:lpstr>
      <vt:lpstr>Doberstein’s analysis</vt:lpstr>
      <vt:lpstr>Doberstein’s analysis (cont’d)</vt:lpstr>
      <vt:lpstr>Doberstein’s analysis (cont’d) </vt:lpstr>
      <vt:lpstr>Some personal reflections</vt:lpstr>
      <vt:lpstr>Some personal reflections (cont’d)</vt:lpstr>
      <vt:lpstr>Some personal reflections (cont’d)</vt:lpstr>
      <vt:lpstr>Some personal reflections (cont’d)</vt:lpstr>
      <vt:lpstr>The Dec 20 announcement</vt:lpstr>
      <vt:lpstr>The Dec 20 announcement (cont’d)</vt:lpstr>
      <vt:lpstr>The Dec 20 announcement (cont’d)</vt:lpstr>
      <vt:lpstr>The Dec 20 announcement (cont’d)</vt:lpstr>
      <vt:lpstr>The Dec 20 announcement (cont’d)</vt:lpstr>
      <vt:lpstr>PowerPoint Presentation</vt:lpstr>
      <vt:lpstr>PowerPoint Presentation</vt:lpstr>
      <vt:lpstr>The Dec 20 announcement (cont’d)</vt:lpstr>
      <vt:lpstr>The Dec 20 announcement (cont’d)</vt:lpstr>
      <vt:lpstr>The Dec 20 announcement (cont’d)</vt:lpstr>
      <vt:lpstr>The Dec 20 announcement (cont’d)</vt:lpstr>
      <vt:lpstr>What happens now?</vt:lpstr>
      <vt:lpstr>What happens now?</vt:lpstr>
      <vt:lpstr>What happens now?</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Nick Falvo</dc:creator>
  <cp:keywords/>
  <dc:description/>
  <cp:lastModifiedBy>Nick Falvo</cp:lastModifiedBy>
  <cp:revision>36</cp:revision>
  <dcterms:created xsi:type="dcterms:W3CDTF">2025-03-07T16:49:31Z</dcterms:created>
  <dcterms:modified xsi:type="dcterms:W3CDTF">2025-04-08T14:26:03Z</dcterms:modified>
  <cp:category/>
</cp:coreProperties>
</file>