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474" r:id="rId4"/>
    <p:sldId id="475" r:id="rId5"/>
    <p:sldId id="258" r:id="rId6"/>
    <p:sldId id="259" r:id="rId7"/>
    <p:sldId id="26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459" r:id="rId18"/>
    <p:sldId id="460" r:id="rId19"/>
    <p:sldId id="446" r:id="rId20"/>
    <p:sldId id="447" r:id="rId21"/>
    <p:sldId id="409" r:id="rId22"/>
    <p:sldId id="461" r:id="rId23"/>
    <p:sldId id="431" r:id="rId24"/>
    <p:sldId id="462" r:id="rId25"/>
    <p:sldId id="463" r:id="rId26"/>
    <p:sldId id="464" r:id="rId27"/>
    <p:sldId id="465" r:id="rId28"/>
    <p:sldId id="468" r:id="rId29"/>
    <p:sldId id="467" r:id="rId30"/>
    <p:sldId id="469" r:id="rId31"/>
    <p:sldId id="473" r:id="rId32"/>
    <p:sldId id="470" r:id="rId33"/>
    <p:sldId id="27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1"/>
    <p:restoredTop sz="88278"/>
  </p:normalViewPr>
  <p:slideViewPr>
    <p:cSldViewPr>
      <p:cViewPr varScale="1">
        <p:scale>
          <a:sx n="90" d="100"/>
          <a:sy n="90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1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holasfalvo/Library/CloudStorage/Dropbox/Nick's%20Documents/Consulting/Nick%20Falvo%20Consulting/CONTRACTS/Active/SMITH%20Alison%20et%20al.%20book%20chapters/Alberta/Greg's%20visual/Social-affordable%20housing%20over%20time%20Alberta%20%20Revised%20%2014may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Social/affordable Housing: </a:t>
            </a:r>
          </a:p>
          <a:p>
            <a:pPr>
              <a:defRPr/>
            </a:pPr>
            <a:r>
              <a:rPr lang="en-US" b="1"/>
              <a:t>Canada and Alberta 1982-2024</a:t>
            </a:r>
          </a:p>
        </c:rich>
      </c:tx>
      <c:layout>
        <c:manualLayout>
          <c:xMode val="edge"/>
          <c:yMode val="edge"/>
          <c:x val="0.2472430008748906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58092738407699"/>
          <c:y val="0.25083333333333335"/>
          <c:w val="0.69934514435695538"/>
          <c:h val="0.49824876057159523"/>
        </c:manualLayout>
      </c:layout>
      <c:barChart>
        <c:barDir val="col"/>
        <c:grouping val="clustered"/>
        <c:varyColors val="0"/>
        <c:ser>
          <c:idx val="0"/>
          <c:order val="0"/>
          <c:tx>
            <c:v>Alberta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'[Social-affordable housing over time Alberta  Revised  14may2026.xlsx]Sheet1'!$I$5:$K$5</c:f>
              <c:numCache>
                <c:formatCode>General</c:formatCode>
                <c:ptCount val="3"/>
                <c:pt idx="0">
                  <c:v>1982</c:v>
                </c:pt>
                <c:pt idx="1">
                  <c:v>1998</c:v>
                </c:pt>
                <c:pt idx="2">
                  <c:v>2024</c:v>
                </c:pt>
              </c:numCache>
            </c:numRef>
          </c:cat>
          <c:val>
            <c:numRef>
              <c:f>'[Social-affordable housing over time Alberta  Revised  14may2026.xlsx]Sheet1'!$I$15:$K$15</c:f>
              <c:numCache>
                <c:formatCode>0</c:formatCode>
                <c:ptCount val="3"/>
                <c:pt idx="0">
                  <c:v>12.138228941684666</c:v>
                </c:pt>
                <c:pt idx="1">
                  <c:v>12.770339855818744</c:v>
                </c:pt>
                <c:pt idx="2">
                  <c:v>8.5790607496768629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5-4740-884C-37A2DF83EA8F}"/>
            </c:ext>
          </c:extLst>
        </c:ser>
        <c:ser>
          <c:idx val="1"/>
          <c:order val="1"/>
          <c:tx>
            <c:v>Canada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'[Social-affordable housing over time Alberta  Revised  14may2026.xlsx]Sheet1'!$I$5:$K$5</c:f>
              <c:numCache>
                <c:formatCode>General</c:formatCode>
                <c:ptCount val="3"/>
                <c:pt idx="0">
                  <c:v>1982</c:v>
                </c:pt>
                <c:pt idx="1">
                  <c:v>1998</c:v>
                </c:pt>
                <c:pt idx="2">
                  <c:v>2024</c:v>
                </c:pt>
              </c:numCache>
            </c:numRef>
          </c:cat>
          <c:val>
            <c:numRef>
              <c:f>'[Social-affordable housing over time Alberta  Revised  14may2026.xlsx]Sheet1'!$I$16:$K$16</c:f>
              <c:numCache>
                <c:formatCode>0</c:formatCode>
                <c:ptCount val="3"/>
                <c:pt idx="0">
                  <c:v>13.453643864569361</c:v>
                </c:pt>
                <c:pt idx="1">
                  <c:v>20.363036303630363</c:v>
                </c:pt>
                <c:pt idx="2">
                  <c:v>18.101976091729689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45-4740-884C-37A2DF83E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4819824"/>
        <c:axId val="1524820304"/>
      </c:barChart>
      <c:catAx>
        <c:axId val="1524819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Sources: Cogan &amp; Darke 1982; CHS 1982, 1998; CMHC Social &amp; Affordable Housing Survey 2025;</a:t>
                </a:r>
                <a:r>
                  <a:rPr lang="en-US" sz="900" baseline="0"/>
                  <a:t> Pomeroy 2025; </a:t>
                </a:r>
                <a:r>
                  <a:rPr lang="en-US" sz="900"/>
                  <a:t>Stats.Canada quarterly pop ests. </a:t>
                </a:r>
              </a:p>
            </c:rich>
          </c:tx>
          <c:layout>
            <c:manualLayout>
              <c:xMode val="edge"/>
              <c:yMode val="edge"/>
              <c:x val="0.13602537182852142"/>
              <c:y val="0.83796296296296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820304"/>
        <c:crosses val="autoZero"/>
        <c:auto val="1"/>
        <c:lblAlgn val="ctr"/>
        <c:lblOffset val="100"/>
        <c:noMultiLvlLbl val="0"/>
      </c:catAx>
      <c:valAx>
        <c:axId val="152482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Social/affordable housing per 1,000 pop</a:t>
                </a:r>
              </a:p>
            </c:rich>
          </c:tx>
          <c:layout>
            <c:manualLayout>
              <c:xMode val="edge"/>
              <c:yMode val="edge"/>
              <c:x val="3.8319335083114608E-2"/>
              <c:y val="0.17212962962962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81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17D5D-073B-E341-9DF4-93C614526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F0124-970C-724E-8C4B-A37744369F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6DFABC-9905-AC40-BB4C-6559B1C2CD7E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B86C09-A027-274C-B860-6BE9B010D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F38831-0054-3447-B24B-6CA99BA5B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5E688-295B-B241-AF66-59181D3AFE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62CD3-000D-DB43-8C25-6CA89D20C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3A386A-7FE6-C444-9422-05F76F224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33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70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ASCHA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1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assets.cmhc-schl.gc.ca</a:t>
            </a:r>
            <a:r>
              <a:rPr lang="en-US" dirty="0"/>
              <a:t>/sf/project/archive/publications/</a:t>
            </a:r>
            <a:r>
              <a:rPr lang="en-US" dirty="0" err="1"/>
              <a:t>research_insight</a:t>
            </a:r>
            <a:r>
              <a:rPr lang="en-US" dirty="0"/>
              <a:t>/69259_w.pdf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04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assets.cmhc-schl.gc.ca</a:t>
            </a:r>
            <a:r>
              <a:rPr lang="en-US" dirty="0"/>
              <a:t>/sf/project/archive/publications/</a:t>
            </a:r>
            <a:r>
              <a:rPr lang="en-US" dirty="0" err="1"/>
              <a:t>research_insight</a:t>
            </a:r>
            <a:r>
              <a:rPr lang="en-US" dirty="0"/>
              <a:t>/69259_w.pdf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Notes</a:t>
            </a:r>
            <a:r>
              <a:rPr lang="en-US" dirty="0"/>
              <a:t>: Steve Pomeroy, who also generated this chart, has defined non-market housing as “units owned and managed by a non-profit organization or government agency, where rents are below the standard market rate.”  Ray Sullivan breaks down the terminology here: https://</a:t>
            </a:r>
            <a:r>
              <a:rPr lang="en-US" dirty="0" err="1"/>
              <a:t>chra-achru.ca</a:t>
            </a:r>
            <a:r>
              <a:rPr lang="en-US" dirty="0"/>
              <a:t>/</a:t>
            </a:r>
            <a:r>
              <a:rPr lang="en-US" dirty="0" err="1"/>
              <a:t>blog_article</a:t>
            </a:r>
            <a:r>
              <a:rPr lang="en-US" dirty="0"/>
              <a:t>/</a:t>
            </a:r>
            <a:r>
              <a:rPr lang="en-US" dirty="0" err="1"/>
              <a:t>whats</a:t>
            </a:r>
            <a:r>
              <a:rPr lang="en-US" dirty="0"/>
              <a:t>-in-a-name-get-the-job-done/. The source document for the above visual is here: https://</a:t>
            </a:r>
            <a:r>
              <a:rPr lang="en-US" dirty="0" err="1"/>
              <a:t>chra-achru.ca</a:t>
            </a:r>
            <a:r>
              <a:rPr lang="en-US" dirty="0"/>
              <a:t>/wp-content/uploads/2025/11/Scaling-up-non-market-housing-CHRA-report_2025.pdf.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41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Notes</a:t>
            </a:r>
            <a:r>
              <a:rPr lang="en-US" dirty="0"/>
              <a:t>: Steve Pomeroy, who also generated this chart, has defined non-market housing as “units owned and managed by a non-profit organization or government agency, where rents are below the standard market rate.”  Ray Sullivan breaks down the terminology here: https://</a:t>
            </a:r>
            <a:r>
              <a:rPr lang="en-US" dirty="0" err="1"/>
              <a:t>chra-achru.ca</a:t>
            </a:r>
            <a:r>
              <a:rPr lang="en-US" dirty="0"/>
              <a:t>/</a:t>
            </a:r>
            <a:r>
              <a:rPr lang="en-US" dirty="0" err="1"/>
              <a:t>blog_article</a:t>
            </a:r>
            <a:r>
              <a:rPr lang="en-US" dirty="0"/>
              <a:t>/</a:t>
            </a:r>
            <a:r>
              <a:rPr lang="en-US" dirty="0" err="1"/>
              <a:t>whats</a:t>
            </a:r>
            <a:r>
              <a:rPr lang="en-US" dirty="0"/>
              <a:t>-in-a-name-get-the-job-done/. The source document for the above visual is here: https://</a:t>
            </a:r>
            <a:r>
              <a:rPr lang="en-US" dirty="0" err="1"/>
              <a:t>chra-achru.ca</a:t>
            </a:r>
            <a:r>
              <a:rPr lang="en-US" dirty="0"/>
              <a:t>/wp-content/uploads/2025/11/Scaling-up-non-market-housing-CHRA-report_2025.pdf.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6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7BA01-5500-7CD9-BA65-4EBD5E287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10B71F-84F2-8301-234D-DB5087049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A7421-748A-904C-81E3-BD37D82E9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https://</a:t>
            </a:r>
            <a:r>
              <a:rPr lang="en-US" dirty="0" err="1"/>
              <a:t>www.pbo-dpb.ca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/publications/RP-2526-020-S--build-canada-homes-outlook-housing-programs-under-budget-2025--maisons-canada-perspectives-entourant-programmes-logement-dans-cadre-budget-2025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3CD64-A15B-3745-83E8-32747DC35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5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4F14-DA09-8263-6030-F7DB9A23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94101-9B19-2BAE-2D44-7CBFFF9E0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7A75C-55AB-7035-12A7-9439E2DF7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https://</a:t>
            </a:r>
            <a:r>
              <a:rPr lang="en-US" dirty="0" err="1"/>
              <a:t>www.pbo-dpb.ca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/publications/RP-2526-020-S--build-canada-homes-outlook-housing-programs-under-budget-2025--maisons-canada-perspectives-entourant-programmes-logement-dans-cadre-budget-2025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679F8-0AF5-BC4D-9C69-FA87DCDAE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1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32903-0BEE-C321-F597-3A5B8C38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60CC7-FF36-0C4A-F32F-FE8D9EC34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93F367-F6EA-FA9F-D7A1-AFA1ACF97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Source</a:t>
            </a:r>
            <a:r>
              <a:rPr lang="en-US" dirty="0"/>
              <a:t>: https://</a:t>
            </a:r>
            <a:r>
              <a:rPr lang="en-US" dirty="0" err="1"/>
              <a:t>www.theglobeandmail.com</a:t>
            </a:r>
            <a:r>
              <a:rPr lang="en-US" dirty="0"/>
              <a:t>/politics/opinion/article-mark-carneys-strategy-for-the-public-service-becomes-clearer/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359A3-B59A-7181-0DEB-876190EDF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46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1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AB02DD-9804-2647-BC01-65D649C6FC43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64819C-AFCA-CB42-927B-70653AC1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B1B71-3FE1-8342-9139-E32FBE6FDF63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59B2E2-F639-8644-B4D0-3EE5492D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625FF9-BEEA-C046-AE80-DC5FE3BA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FC694-872A-DD44-8771-0734AE597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NFC_logo_horizont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0E569ED6-353D-4C62-968F-61847137D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1C1E65-130A-4D20-8CB3-7854478D0F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9819-7450-7A49-8FA0-F0D97356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571F-34A5-474B-9615-96FD29E6693F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8301B-B0EF-CB4A-9515-4962C823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9B9-3642-6942-AE11-225F9902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D890-0BC3-D04B-8590-BCB56F899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FC_logo_horizontal.eps">
            <a:extLst>
              <a:ext uri="{FF2B5EF4-FFF2-40B4-BE49-F238E27FC236}">
                <a16:creationId xmlns:a16="http://schemas.microsoft.com/office/drawing/2014/main" id="{4B763254-CFDF-4E5A-B290-379689CF8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24664"/>
            <a:ext cx="1440160" cy="308606"/>
          </a:xfrm>
          <a:prstGeom prst="rect">
            <a:avLst/>
          </a:prstGeom>
        </p:spPr>
      </p:pic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429B1DEC-3C80-4498-AE19-466A54CF1C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314584"/>
            <a:ext cx="1207368" cy="476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99F9E0-D9E1-4583-A775-041A38D01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80915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85791B-4F29-F04B-83D7-1F89737617BD}"/>
              </a:ext>
            </a:extLst>
          </p:cNvPr>
          <p:cNvCxnSpPr/>
          <p:nvPr/>
        </p:nvCxnSpPr>
        <p:spPr>
          <a:xfrm>
            <a:off x="467544" y="4225628"/>
            <a:ext cx="8250918" cy="23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44" y="1988840"/>
            <a:ext cx="8170812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44" y="4253504"/>
            <a:ext cx="8170812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969BBC-8354-FC48-930F-670DF5E6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360FA-CF2E-E84B-B4B9-B93F01B41B5C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6A5ABA-2C12-4641-8C36-8A341E08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89E004-DC21-2243-9E6C-57CB6A9D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9C757-5FFD-954F-948E-8A2C6CE34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FC_logo_horizontal.eps">
            <a:extLst>
              <a:ext uri="{FF2B5EF4-FFF2-40B4-BE49-F238E27FC236}">
                <a16:creationId xmlns:a16="http://schemas.microsoft.com/office/drawing/2014/main" id="{2009C391-6D03-4308-9388-E0383835E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549938CC-1D87-4CDD-914B-5AA239C596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5FCE4B-3F5A-49E7-A03D-78A7682669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275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275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A4B94B-AA51-CF43-AF87-1D8C892E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F137-A55B-F240-9415-D6BB833CBD44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F480B1-0ACD-AE4A-AB32-60E17E87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58B0C-38FD-4A4E-952D-BD8018E5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DB71-A5B9-3D4B-8FA0-0EB965A18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FC_logo_horizontal.eps">
            <a:extLst>
              <a:ext uri="{FF2B5EF4-FFF2-40B4-BE49-F238E27FC236}">
                <a16:creationId xmlns:a16="http://schemas.microsoft.com/office/drawing/2014/main" id="{D0D567BF-72AE-45C7-BDC0-A7B81A585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2117FF5C-F279-462B-9891-7E86E6B21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15FB5-008C-4A42-86A8-161333FF0C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F5A47D-1D79-2A44-B1BB-686C3D8BBAA2}"/>
              </a:ext>
            </a:extLst>
          </p:cNvPr>
          <p:cNvCxnSpPr/>
          <p:nvPr/>
        </p:nvCxnSpPr>
        <p:spPr>
          <a:xfrm flipH="1">
            <a:off x="4572000" y="1692275"/>
            <a:ext cx="1588" cy="42570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510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510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1498577-C11F-BA4B-AC31-54C6E5DB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85FDE-3643-5440-944E-F2D9B844C8B9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129E204-E749-5841-B313-3833A0FD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338224-C761-2A40-B0C2-067707ED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A10F70-2F75-134C-A340-1FDA919D5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FC_logo_horizontal.eps">
            <a:extLst>
              <a:ext uri="{FF2B5EF4-FFF2-40B4-BE49-F238E27FC236}">
                <a16:creationId xmlns:a16="http://schemas.microsoft.com/office/drawing/2014/main" id="{7ED1C323-87E0-4B4D-9E8D-25BB2DCF8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93B94634-27A7-4306-80A0-B89242BFA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880AD-24AD-42E5-A416-F8E188DCE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C6266B-D02B-2E45-93D2-0B8916B8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B508-AAFD-9542-9295-0CEB385ABC1F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CF1976-DB16-F549-A0D3-331BCA2D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D4586-BDF3-144C-8416-543C75C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38C0-EBB5-BB42-A710-D326C5CB4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FC_logo_horizontal.eps">
            <a:extLst>
              <a:ext uri="{FF2B5EF4-FFF2-40B4-BE49-F238E27FC236}">
                <a16:creationId xmlns:a16="http://schemas.microsoft.com/office/drawing/2014/main" id="{40208B9D-F9D5-41A3-B683-F5DD9DE7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78B808B-C872-4DA9-8CED-24C86CEAB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4E6E3-A872-48D6-BB23-5587498A5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D41BBC-7AAF-A444-BFE8-A0DECC38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643C-8B35-F24D-895D-737BCD559C24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AF35E5-0C9B-7846-B928-262DAAC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3428B8-C7CE-B442-BD0E-C5502CBD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C62C-9B9B-3049-B651-4848EF8A3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FC_logo_horizontal.eps">
            <a:extLst>
              <a:ext uri="{FF2B5EF4-FFF2-40B4-BE49-F238E27FC236}">
                <a16:creationId xmlns:a16="http://schemas.microsoft.com/office/drawing/2014/main" id="{3C51CA45-DF78-4682-9490-BEC79126C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7B2D3343-4883-4EC2-8C7D-9CF4D12BC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6D50DA-B3F5-4E48-8C51-ABBCB8890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A9A7DC-025A-1648-BF22-47113C854562}"/>
              </a:ext>
            </a:extLst>
          </p:cNvPr>
          <p:cNvCxnSpPr/>
          <p:nvPr/>
        </p:nvCxnSpPr>
        <p:spPr>
          <a:xfrm flipH="1">
            <a:off x="2771800" y="792163"/>
            <a:ext cx="4738" cy="51571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157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38187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83E7E80-73CC-6B4E-892D-B31911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9B4DA-D465-704B-82FA-9C560F293AB1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38A9399-5A7C-B444-9384-91D5E532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2BB77C-575A-A24A-9D15-CFDE7F0A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6D7D7F-4572-A34C-B33D-1962B232E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FC_logo_horizontal.eps">
            <a:extLst>
              <a:ext uri="{FF2B5EF4-FFF2-40B4-BE49-F238E27FC236}">
                <a16:creationId xmlns:a16="http://schemas.microsoft.com/office/drawing/2014/main" id="{27B61FDD-2CB5-4B07-8479-18C00B5D3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353B9DA-5755-4FDE-A0A4-2BCFA0AADD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86898-00DE-46C4-8CF4-139F41FCF3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D5D83B-0CDD-524D-980D-3B765D49257F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04CA9-3E91-4648-A823-BC7A6A64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58F1595-06B7-4A4A-B832-4AE16ED80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41AC5-1647-4F43-B8ED-40A3D6D2D6D0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5C50-143C-7647-B1EC-66F41E3D1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63069F-3DBC-F849-84D6-D58D7F7287AA}" type="datetimeFigureOut">
              <a:rPr lang="en-US" altLang="en-US"/>
              <a:pPr>
                <a:defRPr/>
              </a:pPr>
              <a:t>6/8/26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93F6-A0D9-B24B-AAF7-83D2640A9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09B0D-7420-B248-B636-BF29E8A50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25BF09-BEB7-8247-8A2F-99BD299D0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80" r:id="rId5"/>
    <p:sldLayoutId id="2147483873" r:id="rId6"/>
    <p:sldLayoutId id="2147483874" r:id="rId7"/>
    <p:sldLayoutId id="214748388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0956-3EF6-114F-9195-5D49E069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625351"/>
          </a:xfrm>
        </p:spPr>
        <p:txBody>
          <a:bodyPr/>
          <a:lstStyle/>
          <a:p>
            <a:r>
              <a:rPr lang="en-US" sz="4000" dirty="0"/>
              <a:t>non-market housing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29DFE-235E-A04F-B8AF-C02089489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Changing Lives &amp; Building Community: </a:t>
            </a:r>
          </a:p>
          <a:p>
            <a:r>
              <a:rPr lang="en-US" sz="1600" dirty="0"/>
              <a:t>How Calgary is tackling the affordable housing crisis </a:t>
            </a:r>
          </a:p>
          <a:p>
            <a:endParaRPr lang="en-US" sz="2000" dirty="0"/>
          </a:p>
          <a:p>
            <a:r>
              <a:rPr lang="en-US" sz="1600" dirty="0"/>
              <a:t>Event sponsored by the </a:t>
            </a:r>
          </a:p>
          <a:p>
            <a:r>
              <a:rPr lang="en-US" sz="1600" dirty="0"/>
              <a:t>Calgary Affordable Housing Foundation</a:t>
            </a:r>
          </a:p>
          <a:p>
            <a:endParaRPr lang="en-US" sz="1600" dirty="0"/>
          </a:p>
          <a:p>
            <a:r>
              <a:rPr lang="en-US" sz="1600" dirty="0"/>
              <a:t>Presentation by Nick Falvo, PhD</a:t>
            </a:r>
          </a:p>
          <a:p>
            <a:endParaRPr lang="en-US" sz="1600" dirty="0"/>
          </a:p>
          <a:p>
            <a:r>
              <a:rPr lang="en-US" sz="1600" dirty="0"/>
              <a:t>May 21, 2026</a:t>
            </a:r>
          </a:p>
        </p:txBody>
      </p:sp>
    </p:spTree>
    <p:extLst>
      <p:ext uri="{BB962C8B-B14F-4D97-AF65-F5344CB8AC3E}">
        <p14:creationId xmlns:p14="http://schemas.microsoft.com/office/powerpoint/2010/main" val="368771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DAF7A-A197-5057-84E9-9765EC0D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35F8-AA3F-DAC7-DB5A-EC265F1A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6F13-E4DE-7542-BE42-9AEC70A9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non-market housing assets are ever sold, any proceeds from the sale must be retained by the non-market housing provider (the proceeds cannot be used for personal or private gain).  </a:t>
            </a:r>
          </a:p>
          <a:p>
            <a:endParaRPr lang="en-US" dirty="0"/>
          </a:p>
          <a:p>
            <a:r>
              <a:rPr lang="en-US" dirty="0"/>
              <a:t>Put differently, non-market housing providers preserve affordability over the long term.</a:t>
            </a:r>
          </a:p>
        </p:txBody>
      </p:sp>
    </p:spTree>
    <p:extLst>
      <p:ext uri="{BB962C8B-B14F-4D97-AF65-F5344CB8AC3E}">
        <p14:creationId xmlns:p14="http://schemas.microsoft.com/office/powerpoint/2010/main" val="137632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A7E4D-E4B7-6CFE-6E5C-FF6ABCBB1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28A8-82C5-A5F0-AE21-BAECD542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80C1-4875-0E17-CB20-A17F8F5B2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Research on co-op housing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co-authored a 2022 report for the Co-operative Housing Federation of Canada.</a:t>
            </a:r>
          </a:p>
          <a:p>
            <a:endParaRPr lang="en-US" dirty="0"/>
          </a:p>
          <a:p>
            <a:r>
              <a:rPr lang="en-US" dirty="0"/>
              <a:t>Compared rents in co-op housing units to rents of similar private-sector market units in Victoria, Vancouver, Edmonton, Toronto and Ottawa for the period 2006–2021. </a:t>
            </a:r>
          </a:p>
        </p:txBody>
      </p:sp>
    </p:spTree>
    <p:extLst>
      <p:ext uri="{BB962C8B-B14F-4D97-AF65-F5344CB8AC3E}">
        <p14:creationId xmlns:p14="http://schemas.microsoft.com/office/powerpoint/2010/main" val="72688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29E07-1A10-F23B-2017-7DEC66BD9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95D8-225D-F741-3D56-C02C1696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E081C-31E2-8E63-C37F-CF61D49C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Research on co-op housing (cont’d)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Report compared ‘apples to apples,’ comparing buildings of similar structure (townhouse vs. apartment building) and # of bedrooms. </a:t>
            </a:r>
          </a:p>
          <a:p>
            <a:endParaRPr lang="en-US" dirty="0"/>
          </a:p>
          <a:p>
            <a:r>
              <a:rPr lang="en-US" dirty="0"/>
              <a:t>The study did not include co-op units that have the much lower Rent Geared to Income (RGI) rents that a minority of co-op households pay.</a:t>
            </a:r>
          </a:p>
        </p:txBody>
      </p:sp>
    </p:spTree>
    <p:extLst>
      <p:ext uri="{BB962C8B-B14F-4D97-AF65-F5344CB8AC3E}">
        <p14:creationId xmlns:p14="http://schemas.microsoft.com/office/powerpoint/2010/main" val="265576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66B4-7FE4-231D-57F9-1E9DD07E6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A7AB-56D0-5D14-60A6-F3D21A8C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860B-81FB-D03D-E64E-4C26539B4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Research on co-op housing (cont’d)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found co-op rents to be consistently lower than market rents for apartments and townhouses, with the gap widening over time. Co-op rents for 1- and 2-bedroom apartments were found to be approximately 25% below market (between $150 and $250 per month difference) in early part of the study period, and this widened to approximately 33% (reaching $400 to $500 difference monthly) in the later years. </a:t>
            </a:r>
          </a:p>
        </p:txBody>
      </p:sp>
    </p:spTree>
    <p:extLst>
      <p:ext uri="{BB962C8B-B14F-4D97-AF65-F5344CB8AC3E}">
        <p14:creationId xmlns:p14="http://schemas.microsoft.com/office/powerpoint/2010/main" val="236259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A8091-77BC-7ADA-9DC6-9733FE8C0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D771-D99D-2B19-AB55-3F735A29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D704F-C140-11BD-5BCE-22BB959D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Research on co-op housing (cont’d)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The condition of 97% of formerly federally administered co-op housing (which constitutes the majority of co-op housing in Canada) is rated as fair to excellent.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3F85-17BA-ADBC-6646-6BD03C06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shift gears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89E8-1B91-A3E1-9038-4258DD69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I’m going to talk now about the role of the Government of Canada.</a:t>
            </a:r>
          </a:p>
        </p:txBody>
      </p:sp>
    </p:spTree>
    <p:extLst>
      <p:ext uri="{BB962C8B-B14F-4D97-AF65-F5344CB8AC3E}">
        <p14:creationId xmlns:p14="http://schemas.microsoft.com/office/powerpoint/2010/main" val="352683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BF2-5222-676D-1DB1-4F6AA92B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ED89-35A5-EC35-7BC4-70F3C80D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Leverage</a:t>
            </a:r>
          </a:p>
          <a:p>
            <a:endParaRPr lang="en-US" dirty="0"/>
          </a:p>
          <a:p>
            <a:r>
              <a:rPr lang="en-US" dirty="0"/>
              <a:t>Cost matching</a:t>
            </a:r>
          </a:p>
          <a:p>
            <a:endParaRPr lang="en-US" dirty="0"/>
          </a:p>
          <a:p>
            <a:r>
              <a:rPr lang="en-US" dirty="0"/>
              <a:t>They start the party, so to speak.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B88E-69B9-F43C-8D3B-5775944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federal role (cont’d)</a:t>
            </a:r>
          </a:p>
        </p:txBody>
      </p:sp>
      <p:pic>
        <p:nvPicPr>
          <p:cNvPr id="4" name="Content Placeholder 3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0B211A9E-F8E2-4587-01F0-1C2836807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1583"/>
            <a:ext cx="8229600" cy="3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9126-597A-0732-B5C0-742B69BE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federal role (cont’d)</a:t>
            </a:r>
          </a:p>
        </p:txBody>
      </p:sp>
      <p:pic>
        <p:nvPicPr>
          <p:cNvPr id="4" name="Content Placeholder 3" descr="A graph showing the growth of the market&#10;&#10;AI-generated content may be incorrect.">
            <a:extLst>
              <a:ext uri="{FF2B5EF4-FFF2-40B4-BE49-F238E27FC236}">
                <a16:creationId xmlns:a16="http://schemas.microsoft.com/office/drawing/2014/main" id="{0E7893D1-46E0-9120-565F-D6F515503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1" y="1600200"/>
            <a:ext cx="7154718" cy="44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0888F-C873-51BB-BDB6-E4427043A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C2C-E60E-1A35-F2E5-D9BB19EE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federal role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0EEE25-89C2-CED0-93FD-C1C0A5FBF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“Federal planned spending on housing programs is set to decline 56 per cent, from $9.8 billion in 2025-26 to $4.3 billion in 2028-29 due to the expiry of funding for existing programs and cuts set out in Budget 2025.”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— PBO (2 Dec 2025)</a:t>
            </a:r>
          </a:p>
        </p:txBody>
      </p:sp>
    </p:spTree>
    <p:extLst>
      <p:ext uri="{BB962C8B-B14F-4D97-AF65-F5344CB8AC3E}">
        <p14:creationId xmlns:p14="http://schemas.microsoft.com/office/powerpoint/2010/main" val="402388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C7F8-C5BD-B313-2EBA-581E2EAE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2E38-ADA6-A95B-272E-66A2E58B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Non-housing </a:t>
            </a:r>
            <a:r>
              <a:rPr lang="en-US" dirty="0"/>
              <a:t>outcomes of housing</a:t>
            </a:r>
          </a:p>
          <a:p>
            <a:endParaRPr lang="en-US" dirty="0"/>
          </a:p>
          <a:p>
            <a:r>
              <a:rPr lang="en-US" dirty="0"/>
              <a:t>Why non-profit housing?</a:t>
            </a:r>
          </a:p>
          <a:p>
            <a:endParaRPr lang="en-US" dirty="0"/>
          </a:p>
          <a:p>
            <a:r>
              <a:rPr lang="en-US" dirty="0"/>
              <a:t>The federal role</a:t>
            </a:r>
          </a:p>
          <a:p>
            <a:endParaRPr lang="en-US" dirty="0"/>
          </a:p>
          <a:p>
            <a:r>
              <a:rPr lang="en-US" dirty="0"/>
              <a:t>The provincial role</a:t>
            </a:r>
          </a:p>
        </p:txBody>
      </p:sp>
    </p:spTree>
    <p:extLst>
      <p:ext uri="{BB962C8B-B14F-4D97-AF65-F5344CB8AC3E}">
        <p14:creationId xmlns:p14="http://schemas.microsoft.com/office/powerpoint/2010/main" val="4932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CE47-51C0-FAFF-E8E6-D56B9D341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CB7F-9EAD-1ECB-5C96-CC8C7ED4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federal role (cont’d)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B234A-E61A-BC0D-4E3E-1D495B4D8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FD4BADEE-BC7F-C87B-6DFA-361CC350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49955"/>
            <a:ext cx="5184576" cy="44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0F7E-5144-59DE-7F6A-1EE7DD20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The federal role (cont’d)</a:t>
            </a:r>
          </a:p>
        </p:txBody>
      </p:sp>
      <p:pic>
        <p:nvPicPr>
          <p:cNvPr id="1026" name="Picture 2" descr="Carney says he won't make a pact with NDP, confirms King Charles to launch  Parliament - DiscoverHumboldt.com - Local news, Weather, Sports,  Classifieds, and Job Listings for Humboldt, SK, and Central Saskatchewan.">
            <a:extLst>
              <a:ext uri="{FF2B5EF4-FFF2-40B4-BE49-F238E27FC236}">
                <a16:creationId xmlns:a16="http://schemas.microsoft.com/office/drawing/2014/main" id="{695A1C24-5CB8-B720-C0B9-C3CED10AB4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4"/>
          <a:stretch>
            <a:fillRect/>
          </a:stretch>
        </p:blipFill>
        <p:spPr bwMode="auto">
          <a:xfrm>
            <a:off x="457200" y="1600200"/>
            <a:ext cx="8229600" cy="44210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75471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8AAE-BF78-097F-542D-68A5E8297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A227-0C1F-F5BE-2C74-9A62F28C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role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902B-CD38-0FF7-2B5E-7321435A1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Shannon Proudfoot (28 March 2026)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“[Carney] hasn’t charged the existing structures of the federal public service with executing on his biggest projects but has instead stood up a suite of specialized new agencies [one of which is BCH], each led by a heavy hitter from the private sector, to make big things happen fast. It’s not a public-service overhaul, it’s a workaround.”</a:t>
            </a:r>
          </a:p>
        </p:txBody>
      </p:sp>
    </p:spTree>
    <p:extLst>
      <p:ext uri="{BB962C8B-B14F-4D97-AF65-F5344CB8AC3E}">
        <p14:creationId xmlns:p14="http://schemas.microsoft.com/office/powerpoint/2010/main" val="757535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9F621-2E64-2CF5-546A-17DC9F97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2376-734E-6DFC-F253-69CDD903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role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3E57-3723-3CBE-8EDF-85D718FF0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Operating funding</a:t>
            </a:r>
          </a:p>
          <a:p>
            <a:endParaRPr lang="en-US" dirty="0"/>
          </a:p>
          <a:p>
            <a:r>
              <a:rPr lang="en-US" dirty="0"/>
              <a:t>On the supply side, Government of Canada hasn’t provided operating $ for any kind </a:t>
            </a:r>
            <a:r>
              <a:rPr lang="en-US"/>
              <a:t>of new housing </a:t>
            </a:r>
            <a:r>
              <a:rPr lang="en-US" dirty="0"/>
              <a:t>since the early 1990s (except for on-reserve housing).</a:t>
            </a:r>
          </a:p>
          <a:p>
            <a:endParaRPr lang="en-US" dirty="0"/>
          </a:p>
          <a:p>
            <a:r>
              <a:rPr lang="en-US" dirty="0"/>
              <a:t>Federal officials are rather averse to ongoing operating financing in general because it becomes a non-discretionary expenditure that they cannot control without major political cost.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93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C1735-21A6-796E-47FA-1DB4F06E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D190-B587-9972-D779-DACC2DFA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role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8694-F38E-C011-25B3-A9AD1CAC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Operating funding (cont’d)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CA" dirty="0"/>
              <a:t>“Capital costs are in and out and simple. Operating costs, by contrast, will outstrip capital costs within 10-15 years in most cases, and those operating costs carry on forever. </a:t>
            </a:r>
            <a:r>
              <a:rPr lang="en-CA"/>
              <a:t>Not to mention the political optics when buildings begin to suffer from a lack of funding—both in terms of wraparound support and maintenance.”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— Shayne Ramsay (Ex-CEO of BC Housing)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64829-70BD-2B56-7724-5E1D951C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B16A-EF43-5891-DC8E-BEDD0E77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shift gears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A417-512C-0A23-C5C3-4993022EB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briefly consider the role of the Province.</a:t>
            </a:r>
          </a:p>
        </p:txBody>
      </p:sp>
    </p:spTree>
    <p:extLst>
      <p:ext uri="{BB962C8B-B14F-4D97-AF65-F5344CB8AC3E}">
        <p14:creationId xmlns:p14="http://schemas.microsoft.com/office/powerpoint/2010/main" val="120464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D40F-8CC8-A755-E861-702D609B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provincial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58CB-3F00-9AE2-1C3D-01581D2C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Provincial spending trends on housing tend to mirror federal ones (broadly speaking).</a:t>
            </a:r>
          </a:p>
          <a:p>
            <a:endParaRPr lang="en-US" dirty="0"/>
          </a:p>
          <a:p>
            <a:r>
              <a:rPr lang="en-US" dirty="0"/>
              <a:t>Demonstrated willingness to cost share with fed govt over time</a:t>
            </a:r>
          </a:p>
          <a:p>
            <a:endParaRPr lang="en-US" dirty="0"/>
          </a:p>
          <a:p>
            <a:r>
              <a:rPr lang="en-US" dirty="0"/>
              <a:t>Alberta has also had a relatively high rate of home ownership (driven largely by high incomes)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0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8F530-8A1E-BC3A-FDF3-C6FA5EB23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1796-2866-3BD2-6FB0-9B4438C3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provincial role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757E7-49E2-0F32-4985-07B3F963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Historically, more keen to support public housing and demand-side approaches than non-market housing (relative to other provinces)</a:t>
            </a:r>
          </a:p>
          <a:p>
            <a:endParaRPr lang="en-US" dirty="0"/>
          </a:p>
          <a:p>
            <a:r>
              <a:rPr lang="en-US" dirty="0"/>
              <a:t>This may have been driven by ideology. Non-market sector at times may not have been ready for rapid growth.</a:t>
            </a:r>
          </a:p>
          <a:p>
            <a:endParaRPr lang="en-US" dirty="0"/>
          </a:p>
          <a:p>
            <a:r>
              <a:rPr lang="en-US" dirty="0"/>
              <a:t>This meant less tenant mix than other provinces (something changing now with Stronger Foundations).</a:t>
            </a:r>
          </a:p>
        </p:txBody>
      </p:sp>
    </p:spTree>
    <p:extLst>
      <p:ext uri="{BB962C8B-B14F-4D97-AF65-F5344CB8AC3E}">
        <p14:creationId xmlns:p14="http://schemas.microsoft.com/office/powerpoint/2010/main" val="2055934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AC2F716-7E27-8BCE-639F-B071A9F8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The provincial role (cont’d)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52B1DD-719B-AC45-0069-ABD937D14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817862"/>
              </p:ext>
            </p:extLst>
          </p:nvPr>
        </p:nvGraphicFramePr>
        <p:xfrm>
          <a:off x="1475656" y="1524000"/>
          <a:ext cx="6192687" cy="406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1266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1F9AC-7348-185B-FFB1-C62F9AFE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A1AC-09DF-4CAA-C8ED-CE92AAF4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provincial role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DBFC-AB11-E7C4-E7A4-2BAE4B7D0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Present day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12,000 rent supplements, with 3 streams (support varies from $200/month to $900/month).</a:t>
            </a:r>
          </a:p>
          <a:p>
            <a:endParaRPr lang="en-US" dirty="0"/>
          </a:p>
          <a:p>
            <a:r>
              <a:rPr lang="en-US"/>
              <a:t>These </a:t>
            </a:r>
            <a:r>
              <a:rPr lang="en-US" dirty="0"/>
              <a:t>are supported by federal funding.</a:t>
            </a:r>
          </a:p>
          <a:p>
            <a:endParaRPr lang="en-US" dirty="0"/>
          </a:p>
          <a:p>
            <a:r>
              <a:rPr lang="en-US" dirty="0"/>
              <a:t>Note there are 154,000 households in core housing need in Alberta.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0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9119-E0E0-880C-97CE-65AC700A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Non-market outcomes of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79E71-EFB4-1899-4B91-3B4EA371B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Meta-analysis by Steele and </a:t>
            </a:r>
            <a:r>
              <a:rPr lang="en-US" u="sng" dirty="0" err="1"/>
              <a:t>Kreda</a:t>
            </a:r>
            <a:r>
              <a:rPr lang="en-US" u="sng" dirty="0"/>
              <a:t>, 2017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Link btw physical housing and: children’s educational outcomes, child development outcomes, and physical and mental health of tenants</a:t>
            </a:r>
          </a:p>
          <a:p>
            <a:endParaRPr lang="en-US" dirty="0"/>
          </a:p>
          <a:p>
            <a:r>
              <a:rPr lang="en-US" dirty="0"/>
              <a:t>Link btw crowding and children’s educational outcomes, child development outcomes and on the physical and mental health of occupants</a:t>
            </a:r>
          </a:p>
        </p:txBody>
      </p:sp>
    </p:spTree>
    <p:extLst>
      <p:ext uri="{BB962C8B-B14F-4D97-AF65-F5344CB8AC3E}">
        <p14:creationId xmlns:p14="http://schemas.microsoft.com/office/powerpoint/2010/main" val="3240063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6D9B1-A7CB-30B5-A097-FE16887C3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4275-3D0D-3457-BA30-64BB6F13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provincial role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C62B-0B91-8B09-5062-9178BDC3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Present day (cont’d)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Affordable Housing Partnership Program</a:t>
            </a:r>
          </a:p>
          <a:p>
            <a:endParaRPr lang="en-US" dirty="0"/>
          </a:p>
          <a:p>
            <a:r>
              <a:rPr lang="en-US" dirty="0"/>
              <a:t>$85K/unit in capital costs (representing ~1/3 of capital costs)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84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F0E16-AC05-C945-B719-DA36A1642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18718"/>
            <a:ext cx="5400600" cy="52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9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D309-EBE6-0E5F-9775-053A59A52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5914-EB18-D96B-2510-B5800BEA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provincial role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33F08-BBFC-EF4D-9A4E-7D404C662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Present day (cont’d)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Province now </a:t>
            </a:r>
            <a:r>
              <a:rPr lang="en-US" dirty="0" err="1"/>
              <a:t>favours</a:t>
            </a:r>
            <a:r>
              <a:rPr lang="en-US" dirty="0"/>
              <a:t> ownership by non-market providers (and has supported asset transfers).</a:t>
            </a:r>
          </a:p>
          <a:p>
            <a:endParaRPr lang="en-US" dirty="0"/>
          </a:p>
          <a:p>
            <a:r>
              <a:rPr lang="en-US" dirty="0"/>
              <a:t>Non-market housing providers in Alberta exempt from property taxes as of Jan 2025.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165A6-0550-6731-8BCD-9D68C1858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F283-B2DE-4960-BC5E-0293147A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713A-F8E6-3C73-3563-4404F94B8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12791-10ED-5F41-43B2-0586793B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FB6A-9986-0EE5-C720-3904FFDE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Non-market outcomes of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401EE-98AB-50A5-10E6-D7D88F01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Meta-analysis by Steele and </a:t>
            </a:r>
            <a:r>
              <a:rPr lang="en-US" u="sng" dirty="0" err="1"/>
              <a:t>Kreda</a:t>
            </a:r>
            <a:r>
              <a:rPr lang="en-US" u="sng" dirty="0"/>
              <a:t>, 2017 (cont’d)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Link btw housing instability and health, as well as child development</a:t>
            </a:r>
          </a:p>
          <a:p>
            <a:endParaRPr lang="en-US" dirty="0"/>
          </a:p>
          <a:p>
            <a:r>
              <a:rPr lang="en-US" dirty="0"/>
              <a:t>Link btw affordable housing and couple stability</a:t>
            </a:r>
          </a:p>
          <a:p>
            <a:endParaRPr lang="en-US" dirty="0"/>
          </a:p>
          <a:p>
            <a:r>
              <a:rPr lang="en-US" dirty="0"/>
              <a:t>Link btw stability provided by non-market housing and employment outcomes</a:t>
            </a:r>
          </a:p>
        </p:txBody>
      </p:sp>
    </p:spTree>
    <p:extLst>
      <p:ext uri="{BB962C8B-B14F-4D97-AF65-F5344CB8AC3E}">
        <p14:creationId xmlns:p14="http://schemas.microsoft.com/office/powerpoint/2010/main" val="335623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C710-2BB2-7672-E8D5-19B0CE3B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9286-9FAC-9C39-BAD3-F769BCAE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Non-market housing typically refers to housing owned by a public or non-profit entity.</a:t>
            </a:r>
          </a:p>
          <a:p>
            <a:endParaRPr lang="en-US" dirty="0"/>
          </a:p>
          <a:p>
            <a:r>
              <a:rPr lang="en-US" dirty="0"/>
              <a:t>The name refers to who </a:t>
            </a:r>
            <a:r>
              <a:rPr lang="en-US" u="sng" dirty="0"/>
              <a:t>owns</a:t>
            </a:r>
            <a:r>
              <a:rPr lang="en-US" dirty="0"/>
              <a:t> it.</a:t>
            </a:r>
          </a:p>
          <a:p>
            <a:endParaRPr lang="en-US" dirty="0"/>
          </a:p>
          <a:p>
            <a:r>
              <a:rPr lang="en-US" dirty="0"/>
              <a:t>Most of the inputs into the creation of non-market housing are in from private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15921-5573-61A5-1660-965D23462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0FDD-E61C-6A92-E1C6-6D0DDE18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31999-52E9-4BC3-DDBC-0FC07A9D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Capital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Architects, cost consultants, general contractors, electrical contractors, drywall contractors, paving contractors, engineers, land surveyors, environmental consultants, soils consultants, lawyers and </a:t>
            </a:r>
            <a:r>
              <a:rPr lang="en-US" dirty="0" err="1"/>
              <a:t>labourers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782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9829B-3FFD-89AD-80DD-E3FB3FD03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8569-0069-628B-10F6-D750DA89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FA3D-0589-100E-7381-01D66211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Operating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servicing over the length of a mortgage is key here.</a:t>
            </a:r>
          </a:p>
          <a:p>
            <a:endParaRPr lang="en-US" dirty="0"/>
          </a:p>
          <a:p>
            <a:r>
              <a:rPr lang="en-US" dirty="0"/>
              <a:t>Other operating costs include ongoing maintenance, major repairs, utilities and sometimes wraparound support.</a:t>
            </a:r>
          </a:p>
        </p:txBody>
      </p:sp>
    </p:spTree>
    <p:extLst>
      <p:ext uri="{BB962C8B-B14F-4D97-AF65-F5344CB8AC3E}">
        <p14:creationId xmlns:p14="http://schemas.microsoft.com/office/powerpoint/2010/main" val="119068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1260-F7E9-056E-F157-2F7281CE7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C4FF-438A-D11F-5BD4-392D5842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1BEF-896C-1054-81A3-4BAE84486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Speaking personally, I’m a private business owner who co-owns his own house.</a:t>
            </a:r>
          </a:p>
          <a:p>
            <a:endParaRPr lang="en-US" dirty="0"/>
          </a:p>
          <a:p>
            <a:r>
              <a:rPr lang="en-US" dirty="0"/>
              <a:t>All of which is to say that, even with non-market housing, private entities play crucial roles.</a:t>
            </a:r>
          </a:p>
        </p:txBody>
      </p:sp>
    </p:spTree>
    <p:extLst>
      <p:ext uri="{BB962C8B-B14F-4D97-AF65-F5344CB8AC3E}">
        <p14:creationId xmlns:p14="http://schemas.microsoft.com/office/powerpoint/2010/main" val="118211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4BEB-F101-A76D-6466-6FC10BED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8BB1-2E25-46C4-77BB-7AF96329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non-market advantage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07ECE-32E0-3A8B-7F5F-DC49B2CA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non-market ownership can really pay dividends.</a:t>
            </a:r>
          </a:p>
          <a:p>
            <a:endParaRPr lang="en-US" dirty="0"/>
          </a:p>
          <a:p>
            <a:r>
              <a:rPr lang="en-US" dirty="0"/>
              <a:t>It’s comes down largely to ‘getting in front of the market.’</a:t>
            </a:r>
          </a:p>
          <a:p>
            <a:endParaRPr lang="en-US" dirty="0"/>
          </a:p>
          <a:p>
            <a:r>
              <a:rPr lang="en-US" dirty="0"/>
              <a:t>Non-market housing providers also have mandates to keep rents low over the long term.</a:t>
            </a:r>
          </a:p>
          <a:p>
            <a:endParaRPr lang="en-US" dirty="0"/>
          </a:p>
          <a:p>
            <a:r>
              <a:rPr lang="en-US" dirty="0"/>
              <a:t>Corporate by-laws of non-profit providers forbid the non-profit provider’s board directors or members from personally profiting from increased revenue gained from increasing the rent. </a:t>
            </a:r>
          </a:p>
        </p:txBody>
      </p:sp>
    </p:spTree>
    <p:extLst>
      <p:ext uri="{BB962C8B-B14F-4D97-AF65-F5344CB8AC3E}">
        <p14:creationId xmlns:p14="http://schemas.microsoft.com/office/powerpoint/2010/main" val="527209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vo  Last word   Homelessness 101   20apr2020" id="{23658605-9A39-4B46-AD81-A985FFF8E94B}" vid="{B3CB4880-B647-724C-AF8A-6942028B02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</TotalTime>
  <Words>1601</Words>
  <Application>Microsoft Macintosh PowerPoint</Application>
  <PresentationFormat>On-screen Show (4:3)</PresentationFormat>
  <Paragraphs>201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Clarity</vt:lpstr>
      <vt:lpstr>non-market housing 101</vt:lpstr>
      <vt:lpstr>Overview</vt:lpstr>
      <vt:lpstr>Non-market outcomes of housing</vt:lpstr>
      <vt:lpstr>Non-market outcomes of housing</vt:lpstr>
      <vt:lpstr>The non-market advantage</vt:lpstr>
      <vt:lpstr>The non-market advantage (cont’d)</vt:lpstr>
      <vt:lpstr>The non-market advantage (cont’d)</vt:lpstr>
      <vt:lpstr>The non-market advantage (cont’d)</vt:lpstr>
      <vt:lpstr>The non-market advantage (cont’d)</vt:lpstr>
      <vt:lpstr>The non-market advantage (cont’d)</vt:lpstr>
      <vt:lpstr>The non-market advantage (cont’d)</vt:lpstr>
      <vt:lpstr>The non-market advantage (cont’d)</vt:lpstr>
      <vt:lpstr>The non-market advantage (cont’d)</vt:lpstr>
      <vt:lpstr>The non-market advantage (cont’d)</vt:lpstr>
      <vt:lpstr>Let’s shift gears</vt:lpstr>
      <vt:lpstr>The federal role</vt:lpstr>
      <vt:lpstr>The federal role (cont’d)</vt:lpstr>
      <vt:lpstr>The federal role (cont’d)</vt:lpstr>
      <vt:lpstr>The federal role (cont’d)</vt:lpstr>
      <vt:lpstr>The federal role (cont’d)</vt:lpstr>
      <vt:lpstr>The federal role (cont’d)</vt:lpstr>
      <vt:lpstr>The federal role (cont’d)</vt:lpstr>
      <vt:lpstr>The federal role (cont’d)</vt:lpstr>
      <vt:lpstr>The federal role (cont’d)</vt:lpstr>
      <vt:lpstr>Let’s shift gears again</vt:lpstr>
      <vt:lpstr>The provincial role</vt:lpstr>
      <vt:lpstr>The provincial role (cont’d)</vt:lpstr>
      <vt:lpstr>The provincial role (cont’d)</vt:lpstr>
      <vt:lpstr>The provincial role (cont’d)</vt:lpstr>
      <vt:lpstr>The provincial role (cont’d)</vt:lpstr>
      <vt:lpstr>PowerPoint Presentation</vt:lpstr>
      <vt:lpstr>The provincial role (cont’d)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Nick Falvo</dc:creator>
  <cp:keywords/>
  <dc:description/>
  <cp:lastModifiedBy>Nick Falvo</cp:lastModifiedBy>
  <cp:revision>19</cp:revision>
  <dcterms:created xsi:type="dcterms:W3CDTF">2026-05-08T11:15:19Z</dcterms:created>
  <dcterms:modified xsi:type="dcterms:W3CDTF">2026-06-08T15:38:09Z</dcterms:modified>
  <cp:category/>
</cp:coreProperties>
</file>